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136"/>
  </p:notes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Lst>
  <p:sldSz cx="9144000" cy="6858000" type="screen4x3"/>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528" autoAdjust="0"/>
  </p:normalViewPr>
  <p:slideViewPr>
    <p:cSldViewPr>
      <p:cViewPr varScale="1">
        <p:scale>
          <a:sx n="35" d="100"/>
          <a:sy n="35" d="100"/>
        </p:scale>
        <p:origin x="-900"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viewProps" Target="view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slide" Target="slides/slide122.xml"/><Relationship Id="rId129" Type="http://schemas.openxmlformats.org/officeDocument/2006/relationships/slide" Target="slides/slide127.xml"/><Relationship Id="rId13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slide" Target="slides/slide130.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MX"/>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7E02C72-3AA1-46F5-8732-E0F4023DF2F7}" type="datetimeFigureOut">
              <a:rPr lang="es-MX" smtClean="0"/>
              <a:t>07/03/2016</a:t>
            </a:fld>
            <a:endParaRPr lang="es-MX"/>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MX"/>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MX"/>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732DE67-2429-4B9C-91AE-55B660FF7215}" type="slidenum">
              <a:rPr lang="es-MX" smtClean="0"/>
              <a:t>‹Nº›</a:t>
            </a:fld>
            <a:endParaRPr lang="es-MX"/>
          </a:p>
        </p:txBody>
      </p:sp>
    </p:spTree>
    <p:extLst>
      <p:ext uri="{BB962C8B-B14F-4D97-AF65-F5344CB8AC3E}">
        <p14:creationId xmlns:p14="http://schemas.microsoft.com/office/powerpoint/2010/main" val="2825777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1"/>
          <p:cNvSpPr>
            <a:spLocks noGrp="1" noChangeArrowheads="1"/>
          </p:cNvSpPr>
          <p:nvPr>
            <p:ph type="sldNum" sz="quarter" idx="5"/>
          </p:nvPr>
        </p:nvSpPr>
        <p:spPr>
          <a:noFill/>
        </p:spPr>
        <p:txBody>
          <a:bodyPr/>
          <a:lstStyle/>
          <a:p>
            <a:pPr defTabSz="886353"/>
            <a:fld id="{F9034988-36DD-4D34-B1CE-37AB851117A5}" type="slidenum">
              <a:rPr lang="en-US" sz="800">
                <a:solidFill>
                  <a:prstClr val="black"/>
                </a:solidFill>
                <a:latin typeface="Arial"/>
              </a:rPr>
              <a:pPr defTabSz="886353"/>
              <a:t>1</a:t>
            </a:fld>
            <a:endParaRPr lang="en-US" dirty="0" smtClean="0">
              <a:solidFill>
                <a:prstClr val="black"/>
              </a:solidFill>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xfrm>
            <a:off x="396013" y="4306550"/>
            <a:ext cx="5988326" cy="4183193"/>
          </a:xfrm>
          <a:noFill/>
          <a:ln/>
        </p:spPr>
        <p:txBody>
          <a:bodyPr/>
          <a:lstStyle/>
          <a:p>
            <a:pPr marL="110638" indent="-110638" defTabSz="1001657"/>
            <a:r>
              <a:rPr lang="es-ES" b="1" dirty="0">
                <a:solidFill>
                  <a:srgbClr val="000000"/>
                </a:solidFill>
                <a:latin typeface="Arial"/>
              </a:rPr>
              <a:t>Programa de Cisco </a:t>
            </a:r>
            <a:r>
              <a:rPr lang="es-ES" b="1" dirty="0" err="1">
                <a:solidFill>
                  <a:srgbClr val="000000"/>
                </a:solidFill>
                <a:latin typeface="Arial"/>
              </a:rPr>
              <a:t>Networking</a:t>
            </a:r>
            <a:r>
              <a:rPr lang="es-ES" b="1" dirty="0">
                <a:solidFill>
                  <a:srgbClr val="000000"/>
                </a:solidFill>
                <a:latin typeface="Arial"/>
              </a:rPr>
              <a:t> </a:t>
            </a:r>
            <a:r>
              <a:rPr lang="es-ES" b="1" dirty="0" err="1">
                <a:solidFill>
                  <a:srgbClr val="000000"/>
                </a:solidFill>
                <a:latin typeface="Arial"/>
              </a:rPr>
              <a:t>Academy</a:t>
            </a:r>
            <a:endParaRPr lang="es-ES" b="1" dirty="0">
              <a:solidFill>
                <a:srgbClr val="000000"/>
              </a:solidFill>
              <a:latin typeface="Arial"/>
            </a:endParaRPr>
          </a:p>
          <a:p>
            <a:pPr marL="110638" indent="-110638" defTabSz="1001657"/>
            <a:r>
              <a:rPr lang="es-ES" b="1" dirty="0" err="1">
                <a:solidFill>
                  <a:srgbClr val="000000"/>
                </a:solidFill>
                <a:latin typeface="Arial"/>
              </a:rPr>
              <a:t>Routing</a:t>
            </a:r>
            <a:r>
              <a:rPr lang="es-ES" b="1" dirty="0">
                <a:solidFill>
                  <a:srgbClr val="000000"/>
                </a:solidFill>
                <a:latin typeface="Arial"/>
              </a:rPr>
              <a:t> y </a:t>
            </a:r>
            <a:r>
              <a:rPr lang="es-ES" b="1" dirty="0" err="1">
                <a:solidFill>
                  <a:srgbClr val="000000"/>
                </a:solidFill>
                <a:latin typeface="Arial"/>
              </a:rPr>
              <a:t>switching</a:t>
            </a:r>
            <a:endParaRPr lang="es-ES" b="1" dirty="0">
              <a:solidFill>
                <a:srgbClr val="000000"/>
              </a:solidFill>
              <a:latin typeface="Arial"/>
            </a:endParaRPr>
          </a:p>
          <a:p>
            <a:pPr marL="110638" indent="-110638" defTabSz="1001657"/>
            <a:r>
              <a:rPr lang="es-ES" sz="1300" b="1" dirty="0">
                <a:solidFill>
                  <a:srgbClr val="000000"/>
                </a:solidFill>
                <a:latin typeface="Arial"/>
              </a:rPr>
              <a:t>Capítulo 3: Implementación de seguridad de VLAN</a:t>
            </a:r>
            <a:endParaRPr lang="es-ES" b="1" noProof="0"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10</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3.1 Segmentación de VLAN</a:t>
            </a:r>
            <a:endParaRPr lang="es-ES" b="1" noProof="0" dirty="0" smtClean="0"/>
          </a:p>
          <a:p>
            <a:pPr marL="110638" indent="-110638" defTabSz="1001657"/>
            <a:r>
              <a:rPr lang="es-ES" b="1" dirty="0">
                <a:solidFill>
                  <a:srgbClr val="000000"/>
                </a:solidFill>
                <a:latin typeface="Arial"/>
              </a:rPr>
              <a:t>3.1.1 Descripción general de las VLAN</a:t>
            </a:r>
            <a:endParaRPr lang="es-ES" b="1" noProof="0" dirty="0" smtClean="0"/>
          </a:p>
          <a:p>
            <a:pPr marL="110638" indent="-110638" defTabSz="1001657"/>
            <a:r>
              <a:rPr lang="es-ES" b="1" dirty="0">
                <a:solidFill>
                  <a:srgbClr val="000000"/>
                </a:solidFill>
                <a:latin typeface="Arial"/>
              </a:rPr>
              <a:t>3.1.1.4 </a:t>
            </a:r>
            <a:r>
              <a:rPr lang="es-ES" b="1" dirty="0">
                <a:solidFill>
                  <a:srgbClr val="000000"/>
                </a:solidFill>
                <a:latin typeface="Arial"/>
                <a:ea typeface="ＭＳ Ｐゴシック"/>
              </a:rPr>
              <a:t>VLAN de voz</a:t>
            </a:r>
            <a:endParaRPr lang="es-ES" b="1" noProof="0" dirty="0" smtClean="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1"/>
          <p:cNvSpPr>
            <a:spLocks noGrp="1" noChangeArrowheads="1"/>
          </p:cNvSpPr>
          <p:nvPr>
            <p:ph type="sldNum" sz="quarter" idx="5"/>
          </p:nvPr>
        </p:nvSpPr>
        <p:spPr>
          <a:noFill/>
        </p:spPr>
        <p:txBody>
          <a:bodyPr/>
          <a:lstStyle/>
          <a:p>
            <a:pPr defTabSz="886353"/>
            <a:fld id="{470EE284-7961-42D5-9E4B-29540E276A78}" type="slidenum">
              <a:rPr lang="en-US" sz="800">
                <a:solidFill>
                  <a:prstClr val="black"/>
                </a:solidFill>
                <a:latin typeface="Arial"/>
              </a:rPr>
              <a:pPr defTabSz="886353"/>
              <a:t>101</a:t>
            </a:fld>
            <a:endParaRPr lang="en-US" dirty="0" smtClean="0">
              <a:solidFill>
                <a:prstClr val="black"/>
              </a:solidFill>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marL="110638" indent="-110638" defTabSz="1001657"/>
            <a:r>
              <a:rPr lang="en-US" b="1">
                <a:solidFill>
                  <a:srgbClr val="000000"/>
                </a:solidFill>
                <a:latin typeface="Arial"/>
              </a:rPr>
              <a:t>Capítulo 5</a:t>
            </a:r>
            <a:endParaRPr lang="en-US" b="1" dirty="0" smtClean="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102</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n-US" b="1">
                <a:solidFill>
                  <a:srgbClr val="000000"/>
                </a:solidFill>
                <a:latin typeface="Arial"/>
              </a:rPr>
              <a:t>5.</a:t>
            </a:r>
            <a:endParaRPr lang="en-US" b="1" dirty="0" smtClean="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103</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n-US" b="1">
                <a:solidFill>
                  <a:srgbClr val="000000"/>
                </a:solidFill>
                <a:latin typeface="Arial"/>
              </a:rPr>
              <a:t>5.1 </a:t>
            </a:r>
            <a:r>
              <a:rPr lang="en-US" b="1">
                <a:solidFill>
                  <a:srgbClr val="000000"/>
                </a:solidFill>
                <a:latin typeface="Arial"/>
                <a:ea typeface="ＭＳ Ｐゴシック"/>
              </a:rPr>
              <a:t>Configuración del routing entre VLAN</a:t>
            </a:r>
            <a:endParaRPr lang="en-US" b="1" dirty="0" smtClean="0"/>
          </a:p>
          <a:p>
            <a:pPr marL="110638" indent="-110638" defTabSz="1001657"/>
            <a:r>
              <a:rPr lang="en-US" b="1">
                <a:solidFill>
                  <a:srgbClr val="000000"/>
                </a:solidFill>
                <a:latin typeface="Arial"/>
              </a:rPr>
              <a:t>5.1.1 </a:t>
            </a:r>
            <a:r>
              <a:rPr lang="en-US" b="1">
                <a:solidFill>
                  <a:srgbClr val="000000"/>
                </a:solidFill>
                <a:latin typeface="Arial"/>
                <a:ea typeface="ＭＳ Ｐゴシック"/>
              </a:rPr>
              <a:t>Funcionamiento del routing entre VLAN</a:t>
            </a:r>
            <a:endParaRPr lang="en-US" b="1" dirty="0" smtClean="0"/>
          </a:p>
          <a:p>
            <a:pPr marL="110638" indent="-110638" defTabSz="1001657"/>
            <a:r>
              <a:rPr lang="en-US" b="1">
                <a:solidFill>
                  <a:srgbClr val="000000"/>
                </a:solidFill>
                <a:latin typeface="Arial"/>
              </a:rPr>
              <a:t>5.1.1.1 </a:t>
            </a:r>
            <a:r>
              <a:rPr lang="en-US" b="1">
                <a:solidFill>
                  <a:srgbClr val="000000"/>
                </a:solidFill>
                <a:latin typeface="Arial"/>
                <a:ea typeface="ＭＳ Ｐゴシック"/>
              </a:rPr>
              <a:t>¿Qué es el routing entre VLAN?</a:t>
            </a:r>
            <a:endParaRPr lang="en-US" b="1" dirty="0" smtClean="0"/>
          </a:p>
          <a:p>
            <a:pPr marL="110638" indent="-110638" defTabSz="1001657"/>
            <a:endParaRPr lang="en-US" b="1" dirty="0" smtClean="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104</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5.1 </a:t>
            </a:r>
            <a:r>
              <a:rPr lang="es-ES" b="1" dirty="0">
                <a:solidFill>
                  <a:srgbClr val="000000"/>
                </a:solidFill>
                <a:latin typeface="Arial"/>
                <a:ea typeface="ＭＳ Ｐゴシック"/>
              </a:rPr>
              <a:t>Configuración del </a:t>
            </a:r>
            <a:r>
              <a:rPr lang="es-ES" b="1" dirty="0" err="1">
                <a:solidFill>
                  <a:srgbClr val="000000"/>
                </a:solidFill>
                <a:latin typeface="Arial"/>
                <a:ea typeface="ＭＳ Ｐゴシック"/>
              </a:rPr>
              <a:t>routing</a:t>
            </a:r>
            <a:r>
              <a:rPr lang="es-ES" b="1" dirty="0">
                <a:solidFill>
                  <a:srgbClr val="000000"/>
                </a:solidFill>
                <a:latin typeface="Arial"/>
                <a:ea typeface="ＭＳ Ｐゴシック"/>
              </a:rPr>
              <a:t> entre VLAN</a:t>
            </a:r>
            <a:endParaRPr lang="es-ES" b="1" noProof="0" dirty="0" smtClean="0"/>
          </a:p>
          <a:p>
            <a:pPr marL="110638" indent="-110638" defTabSz="1001657"/>
            <a:r>
              <a:rPr lang="es-ES" b="1" dirty="0">
                <a:solidFill>
                  <a:srgbClr val="000000"/>
                </a:solidFill>
                <a:latin typeface="Arial"/>
              </a:rPr>
              <a:t>5.1.1 </a:t>
            </a:r>
            <a:r>
              <a:rPr lang="es-ES" b="1" dirty="0">
                <a:solidFill>
                  <a:srgbClr val="000000"/>
                </a:solidFill>
                <a:latin typeface="Arial"/>
                <a:ea typeface="ＭＳ Ｐゴシック"/>
              </a:rPr>
              <a:t>Funcionamiento del </a:t>
            </a:r>
            <a:r>
              <a:rPr lang="es-ES" b="1" dirty="0" err="1">
                <a:solidFill>
                  <a:srgbClr val="000000"/>
                </a:solidFill>
                <a:latin typeface="Arial"/>
                <a:ea typeface="ＭＳ Ｐゴシック"/>
              </a:rPr>
              <a:t>routing</a:t>
            </a:r>
            <a:r>
              <a:rPr lang="es-ES" b="1" dirty="0">
                <a:solidFill>
                  <a:srgbClr val="000000"/>
                </a:solidFill>
                <a:latin typeface="Arial"/>
                <a:ea typeface="ＭＳ Ｐゴシック"/>
              </a:rPr>
              <a:t> entre VLAN</a:t>
            </a:r>
            <a:endParaRPr lang="es-ES" b="1" noProof="0" dirty="0" smtClean="0"/>
          </a:p>
          <a:p>
            <a:pPr marL="110638" indent="-110638" defTabSz="1001657"/>
            <a:r>
              <a:rPr lang="es-ES" b="1" dirty="0">
                <a:solidFill>
                  <a:srgbClr val="000000"/>
                </a:solidFill>
                <a:latin typeface="Arial"/>
              </a:rPr>
              <a:t>5.1.1.2 </a:t>
            </a:r>
            <a:r>
              <a:rPr lang="es-ES" b="1" dirty="0" err="1">
                <a:solidFill>
                  <a:srgbClr val="000000"/>
                </a:solidFill>
                <a:latin typeface="Arial"/>
                <a:ea typeface="ＭＳ Ｐゴシック"/>
              </a:rPr>
              <a:t>Routing</a:t>
            </a:r>
            <a:r>
              <a:rPr lang="es-ES" b="1" dirty="0">
                <a:solidFill>
                  <a:srgbClr val="000000"/>
                </a:solidFill>
                <a:latin typeface="Arial"/>
                <a:ea typeface="ＭＳ Ｐゴシック"/>
              </a:rPr>
              <a:t> entre VLAN antiguo</a:t>
            </a:r>
            <a:endParaRPr lang="es-ES" b="1" noProof="0" dirty="0" smtClean="0"/>
          </a:p>
          <a:p>
            <a:pPr marL="110638" indent="-110638" defTabSz="1001657"/>
            <a:endParaRPr lang="es-ES" b="1" noProof="0" dirty="0" smtClean="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105</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5.1 </a:t>
            </a:r>
            <a:r>
              <a:rPr lang="es-ES" b="1" dirty="0">
                <a:solidFill>
                  <a:srgbClr val="000000"/>
                </a:solidFill>
                <a:latin typeface="Arial"/>
                <a:ea typeface="ＭＳ Ｐゴシック"/>
              </a:rPr>
              <a:t>Configuración del </a:t>
            </a:r>
            <a:r>
              <a:rPr lang="es-ES" b="1" dirty="0" err="1">
                <a:solidFill>
                  <a:srgbClr val="000000"/>
                </a:solidFill>
                <a:latin typeface="Arial"/>
                <a:ea typeface="ＭＳ Ｐゴシック"/>
              </a:rPr>
              <a:t>routing</a:t>
            </a:r>
            <a:r>
              <a:rPr lang="es-ES" b="1" dirty="0">
                <a:solidFill>
                  <a:srgbClr val="000000"/>
                </a:solidFill>
                <a:latin typeface="Arial"/>
                <a:ea typeface="ＭＳ Ｐゴシック"/>
              </a:rPr>
              <a:t> entre VLAN</a:t>
            </a:r>
            <a:endParaRPr lang="es-ES" b="1" noProof="0" dirty="0" smtClean="0"/>
          </a:p>
          <a:p>
            <a:pPr marL="110638" indent="-110638" defTabSz="1001657"/>
            <a:r>
              <a:rPr lang="es-ES" b="1" dirty="0">
                <a:solidFill>
                  <a:srgbClr val="000000"/>
                </a:solidFill>
                <a:latin typeface="Arial"/>
              </a:rPr>
              <a:t>5.1.1 </a:t>
            </a:r>
            <a:r>
              <a:rPr lang="es-ES" b="1" dirty="0">
                <a:solidFill>
                  <a:srgbClr val="000000"/>
                </a:solidFill>
                <a:latin typeface="Arial"/>
                <a:ea typeface="ＭＳ Ｐゴシック"/>
              </a:rPr>
              <a:t>Funcionamiento del </a:t>
            </a:r>
            <a:r>
              <a:rPr lang="es-ES" b="1" dirty="0" err="1">
                <a:solidFill>
                  <a:srgbClr val="000000"/>
                </a:solidFill>
                <a:latin typeface="Arial"/>
                <a:ea typeface="ＭＳ Ｐゴシック"/>
              </a:rPr>
              <a:t>routing</a:t>
            </a:r>
            <a:r>
              <a:rPr lang="es-ES" b="1" dirty="0">
                <a:solidFill>
                  <a:srgbClr val="000000"/>
                </a:solidFill>
                <a:latin typeface="Arial"/>
                <a:ea typeface="ＭＳ Ｐゴシック"/>
              </a:rPr>
              <a:t> entre VLAN</a:t>
            </a:r>
            <a:endParaRPr lang="es-ES" b="1" noProof="0" dirty="0" smtClean="0"/>
          </a:p>
          <a:p>
            <a:pPr marL="110638" indent="-110638" defTabSz="1001657"/>
            <a:r>
              <a:rPr lang="es-ES" b="1" dirty="0">
                <a:solidFill>
                  <a:srgbClr val="000000"/>
                </a:solidFill>
                <a:latin typeface="Arial"/>
              </a:rPr>
              <a:t>5.1.1.3 </a:t>
            </a:r>
            <a:r>
              <a:rPr lang="es-ES" b="1" dirty="0" err="1">
                <a:solidFill>
                  <a:srgbClr val="000000"/>
                </a:solidFill>
                <a:latin typeface="Arial"/>
                <a:ea typeface="ＭＳ Ｐゴシック"/>
              </a:rPr>
              <a:t>Routing</a:t>
            </a:r>
            <a:r>
              <a:rPr lang="es-ES" b="1" dirty="0">
                <a:solidFill>
                  <a:srgbClr val="000000"/>
                </a:solidFill>
                <a:latin typeface="Arial"/>
                <a:ea typeface="ＭＳ Ｐゴシック"/>
              </a:rPr>
              <a:t> entre VLAN con </a:t>
            </a:r>
            <a:r>
              <a:rPr lang="es-ES" b="1" dirty="0" err="1">
                <a:solidFill>
                  <a:srgbClr val="000000"/>
                </a:solidFill>
                <a:latin typeface="Arial"/>
                <a:ea typeface="ＭＳ Ｐゴシック"/>
              </a:rPr>
              <a:t>router</a:t>
            </a:r>
            <a:r>
              <a:rPr lang="es-ES" b="1" dirty="0">
                <a:solidFill>
                  <a:srgbClr val="000000"/>
                </a:solidFill>
                <a:latin typeface="Arial"/>
                <a:ea typeface="ＭＳ Ｐゴシック"/>
              </a:rPr>
              <a:t>-</a:t>
            </a:r>
            <a:r>
              <a:rPr lang="es-ES" b="1" dirty="0" err="1">
                <a:solidFill>
                  <a:srgbClr val="000000"/>
                </a:solidFill>
                <a:latin typeface="Arial"/>
                <a:ea typeface="ＭＳ Ｐゴシック"/>
              </a:rPr>
              <a:t>on</a:t>
            </a:r>
            <a:r>
              <a:rPr lang="es-ES" b="1" dirty="0">
                <a:solidFill>
                  <a:srgbClr val="000000"/>
                </a:solidFill>
                <a:latin typeface="Arial"/>
                <a:ea typeface="ＭＳ Ｐゴシック"/>
              </a:rPr>
              <a:t>-a-</a:t>
            </a:r>
            <a:r>
              <a:rPr lang="es-ES" b="1" dirty="0" err="1">
                <a:solidFill>
                  <a:srgbClr val="000000"/>
                </a:solidFill>
                <a:latin typeface="Arial"/>
                <a:ea typeface="ＭＳ Ｐゴシック"/>
              </a:rPr>
              <a:t>stick</a:t>
            </a:r>
            <a:endParaRPr lang="es-ES" b="1" noProof="0" dirty="0" smtClean="0"/>
          </a:p>
          <a:p>
            <a:pPr marL="110638" indent="-110638" defTabSz="1001657"/>
            <a:endParaRPr lang="es-ES" b="1" noProof="0" dirty="0" smtClean="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106</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5.1 </a:t>
            </a:r>
            <a:r>
              <a:rPr lang="es-ES" b="1" dirty="0">
                <a:solidFill>
                  <a:srgbClr val="000000"/>
                </a:solidFill>
                <a:latin typeface="Arial"/>
                <a:ea typeface="ＭＳ Ｐゴシック"/>
              </a:rPr>
              <a:t>Configuración del </a:t>
            </a:r>
            <a:r>
              <a:rPr lang="es-ES" b="1" dirty="0" err="1">
                <a:solidFill>
                  <a:srgbClr val="000000"/>
                </a:solidFill>
                <a:latin typeface="Arial"/>
                <a:ea typeface="ＭＳ Ｐゴシック"/>
              </a:rPr>
              <a:t>routing</a:t>
            </a:r>
            <a:r>
              <a:rPr lang="es-ES" b="1" dirty="0">
                <a:solidFill>
                  <a:srgbClr val="000000"/>
                </a:solidFill>
                <a:latin typeface="Arial"/>
                <a:ea typeface="ＭＳ Ｐゴシック"/>
              </a:rPr>
              <a:t> entre VLAN</a:t>
            </a:r>
            <a:endParaRPr lang="es-ES" b="1" noProof="0" dirty="0" smtClean="0"/>
          </a:p>
          <a:p>
            <a:pPr marL="110638" indent="-110638" defTabSz="1001657"/>
            <a:r>
              <a:rPr lang="es-ES" b="1" dirty="0">
                <a:solidFill>
                  <a:srgbClr val="000000"/>
                </a:solidFill>
                <a:latin typeface="Arial"/>
              </a:rPr>
              <a:t>5.1.1 </a:t>
            </a:r>
            <a:r>
              <a:rPr lang="es-ES" b="1" dirty="0">
                <a:solidFill>
                  <a:srgbClr val="000000"/>
                </a:solidFill>
                <a:latin typeface="Arial"/>
                <a:ea typeface="ＭＳ Ｐゴシック"/>
              </a:rPr>
              <a:t>Funcionamiento del </a:t>
            </a:r>
            <a:r>
              <a:rPr lang="es-ES" b="1" dirty="0" err="1">
                <a:solidFill>
                  <a:srgbClr val="000000"/>
                </a:solidFill>
                <a:latin typeface="Arial"/>
                <a:ea typeface="ＭＳ Ｐゴシック"/>
              </a:rPr>
              <a:t>routing</a:t>
            </a:r>
            <a:r>
              <a:rPr lang="es-ES" b="1" dirty="0">
                <a:solidFill>
                  <a:srgbClr val="000000"/>
                </a:solidFill>
                <a:latin typeface="Arial"/>
                <a:ea typeface="ＭＳ Ｐゴシック"/>
              </a:rPr>
              <a:t> entre VLAN</a:t>
            </a:r>
            <a:endParaRPr lang="es-ES" b="1" noProof="0" dirty="0" smtClean="0"/>
          </a:p>
          <a:p>
            <a:pPr marL="110638" indent="-110638" defTabSz="1001657"/>
            <a:r>
              <a:rPr lang="es-ES" b="1" dirty="0">
                <a:solidFill>
                  <a:srgbClr val="000000"/>
                </a:solidFill>
                <a:latin typeface="Arial"/>
              </a:rPr>
              <a:t>5.1.1.4 </a:t>
            </a:r>
            <a:r>
              <a:rPr lang="es-ES" b="1" dirty="0" err="1">
                <a:solidFill>
                  <a:srgbClr val="000000"/>
                </a:solidFill>
                <a:latin typeface="Arial"/>
                <a:ea typeface="ＭＳ Ｐゴシック"/>
              </a:rPr>
              <a:t>Routing</a:t>
            </a:r>
            <a:r>
              <a:rPr lang="es-ES" b="1" dirty="0">
                <a:solidFill>
                  <a:srgbClr val="000000"/>
                </a:solidFill>
                <a:latin typeface="Arial"/>
                <a:ea typeface="ＭＳ Ｐゴシック"/>
              </a:rPr>
              <a:t> entre VLAN con </a:t>
            </a:r>
            <a:r>
              <a:rPr lang="es-ES" b="1" dirty="0" err="1">
                <a:solidFill>
                  <a:srgbClr val="000000"/>
                </a:solidFill>
                <a:latin typeface="Arial"/>
                <a:ea typeface="ＭＳ Ｐゴシック"/>
              </a:rPr>
              <a:t>switch</a:t>
            </a:r>
            <a:r>
              <a:rPr lang="es-ES" b="1" dirty="0">
                <a:solidFill>
                  <a:srgbClr val="000000"/>
                </a:solidFill>
                <a:latin typeface="Arial"/>
                <a:ea typeface="ＭＳ Ｐゴシック"/>
              </a:rPr>
              <a:t> multicapa</a:t>
            </a:r>
            <a:endParaRPr lang="es-ES" b="1" noProof="0" dirty="0" smtClean="0"/>
          </a:p>
          <a:p>
            <a:pPr marL="110638" indent="-110638" defTabSz="1001657"/>
            <a:endParaRPr lang="es-ES" b="1" noProof="0" dirty="0" smtClean="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107</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5.1 </a:t>
            </a:r>
            <a:r>
              <a:rPr lang="es-ES" b="1" dirty="0">
                <a:solidFill>
                  <a:srgbClr val="000000"/>
                </a:solidFill>
                <a:latin typeface="Arial"/>
                <a:ea typeface="ＭＳ Ｐゴシック"/>
              </a:rPr>
              <a:t>Configuración del </a:t>
            </a:r>
            <a:r>
              <a:rPr lang="es-ES" b="1" dirty="0" err="1">
                <a:solidFill>
                  <a:srgbClr val="000000"/>
                </a:solidFill>
                <a:latin typeface="Arial"/>
                <a:ea typeface="ＭＳ Ｐゴシック"/>
              </a:rPr>
              <a:t>routing</a:t>
            </a:r>
            <a:r>
              <a:rPr lang="es-ES" b="1" dirty="0">
                <a:solidFill>
                  <a:srgbClr val="000000"/>
                </a:solidFill>
                <a:latin typeface="Arial"/>
                <a:ea typeface="ＭＳ Ｐゴシック"/>
              </a:rPr>
              <a:t> entre VLAN</a:t>
            </a:r>
            <a:endParaRPr lang="es-ES" b="1" noProof="0" dirty="0" smtClean="0"/>
          </a:p>
          <a:p>
            <a:pPr marL="110638" indent="-110638" defTabSz="1001657"/>
            <a:r>
              <a:rPr lang="es-ES" b="1" dirty="0">
                <a:solidFill>
                  <a:srgbClr val="000000"/>
                </a:solidFill>
                <a:latin typeface="Arial"/>
              </a:rPr>
              <a:t>5.1.2 </a:t>
            </a:r>
            <a:r>
              <a:rPr lang="es-ES" b="1" dirty="0">
                <a:solidFill>
                  <a:srgbClr val="000000"/>
                </a:solidFill>
                <a:latin typeface="Arial"/>
                <a:ea typeface="ＭＳ Ｐゴシック"/>
              </a:rPr>
              <a:t>Configuración de </a:t>
            </a:r>
            <a:r>
              <a:rPr lang="es-ES" b="1" dirty="0" err="1">
                <a:solidFill>
                  <a:srgbClr val="000000"/>
                </a:solidFill>
                <a:latin typeface="Arial"/>
                <a:ea typeface="ＭＳ Ｐゴシック"/>
              </a:rPr>
              <a:t>routing</a:t>
            </a:r>
            <a:r>
              <a:rPr lang="es-ES" b="1" dirty="0">
                <a:solidFill>
                  <a:srgbClr val="000000"/>
                </a:solidFill>
                <a:latin typeface="Arial"/>
                <a:ea typeface="ＭＳ Ｐゴシック"/>
              </a:rPr>
              <a:t> entre VLAN antiguo</a:t>
            </a:r>
            <a:endParaRPr lang="es-ES" b="1" noProof="0" dirty="0" smtClean="0"/>
          </a:p>
          <a:p>
            <a:pPr marL="110638" indent="-110638" defTabSz="1001657"/>
            <a:r>
              <a:rPr lang="es-ES" b="1" dirty="0">
                <a:solidFill>
                  <a:srgbClr val="000000"/>
                </a:solidFill>
                <a:latin typeface="Arial"/>
              </a:rPr>
              <a:t>5.1.2.1 </a:t>
            </a:r>
            <a:r>
              <a:rPr lang="es-ES" b="1" dirty="0">
                <a:solidFill>
                  <a:srgbClr val="000000"/>
                </a:solidFill>
                <a:latin typeface="Arial"/>
                <a:ea typeface="ＭＳ Ｐゴシック"/>
              </a:rPr>
              <a:t>Configuración de </a:t>
            </a:r>
            <a:r>
              <a:rPr lang="es-ES" b="1" dirty="0" err="1">
                <a:solidFill>
                  <a:srgbClr val="000000"/>
                </a:solidFill>
                <a:latin typeface="Arial"/>
                <a:ea typeface="ＭＳ Ｐゴシック"/>
              </a:rPr>
              <a:t>routing</a:t>
            </a:r>
            <a:r>
              <a:rPr lang="es-ES" b="1" dirty="0">
                <a:solidFill>
                  <a:srgbClr val="000000"/>
                </a:solidFill>
                <a:latin typeface="Arial"/>
                <a:ea typeface="ＭＳ Ｐゴシック"/>
              </a:rPr>
              <a:t> entre VLAN antiguo: preparación</a:t>
            </a:r>
            <a:endParaRPr lang="es-ES" b="1" noProof="0" dirty="0" smtClean="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108</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5.1 </a:t>
            </a:r>
            <a:r>
              <a:rPr lang="es-ES" b="1" dirty="0">
                <a:solidFill>
                  <a:srgbClr val="000000"/>
                </a:solidFill>
                <a:latin typeface="Arial"/>
                <a:ea typeface="ＭＳ Ｐゴシック"/>
              </a:rPr>
              <a:t>Configuración del </a:t>
            </a:r>
            <a:r>
              <a:rPr lang="es-ES" b="1" dirty="0" err="1">
                <a:solidFill>
                  <a:srgbClr val="000000"/>
                </a:solidFill>
                <a:latin typeface="Arial"/>
                <a:ea typeface="ＭＳ Ｐゴシック"/>
              </a:rPr>
              <a:t>routing</a:t>
            </a:r>
            <a:r>
              <a:rPr lang="es-ES" b="1" dirty="0">
                <a:solidFill>
                  <a:srgbClr val="000000"/>
                </a:solidFill>
                <a:latin typeface="Arial"/>
                <a:ea typeface="ＭＳ Ｐゴシック"/>
              </a:rPr>
              <a:t> entre VLAN</a:t>
            </a:r>
            <a:endParaRPr lang="es-ES" b="1" noProof="0" dirty="0" smtClean="0"/>
          </a:p>
          <a:p>
            <a:pPr marL="110638" indent="-110638" defTabSz="1001657"/>
            <a:r>
              <a:rPr lang="es-ES" b="1" dirty="0">
                <a:solidFill>
                  <a:srgbClr val="000000"/>
                </a:solidFill>
                <a:latin typeface="Arial"/>
              </a:rPr>
              <a:t>5.1.2 </a:t>
            </a:r>
            <a:r>
              <a:rPr lang="es-ES" b="1" dirty="0">
                <a:solidFill>
                  <a:srgbClr val="000000"/>
                </a:solidFill>
                <a:latin typeface="Arial"/>
                <a:ea typeface="ＭＳ Ｐゴシック"/>
              </a:rPr>
              <a:t>Configuración de </a:t>
            </a:r>
            <a:r>
              <a:rPr lang="es-ES" b="1" dirty="0" err="1">
                <a:solidFill>
                  <a:srgbClr val="000000"/>
                </a:solidFill>
                <a:latin typeface="Arial"/>
                <a:ea typeface="ＭＳ Ｐゴシック"/>
              </a:rPr>
              <a:t>routing</a:t>
            </a:r>
            <a:r>
              <a:rPr lang="es-ES" b="1" dirty="0">
                <a:solidFill>
                  <a:srgbClr val="000000"/>
                </a:solidFill>
                <a:latin typeface="Arial"/>
                <a:ea typeface="ＭＳ Ｐゴシック"/>
              </a:rPr>
              <a:t> entre VLAN antiguo</a:t>
            </a:r>
            <a:endParaRPr lang="es-ES" b="1" noProof="0" dirty="0" smtClean="0"/>
          </a:p>
          <a:p>
            <a:pPr marL="110638" indent="-110638" defTabSz="1001657"/>
            <a:r>
              <a:rPr lang="es-ES" b="1" dirty="0">
                <a:solidFill>
                  <a:srgbClr val="000000"/>
                </a:solidFill>
                <a:latin typeface="Arial"/>
              </a:rPr>
              <a:t>5.1.2.1 </a:t>
            </a:r>
            <a:r>
              <a:rPr lang="es-ES" b="1" dirty="0">
                <a:solidFill>
                  <a:srgbClr val="000000"/>
                </a:solidFill>
                <a:latin typeface="Arial"/>
                <a:ea typeface="ＭＳ Ｐゴシック"/>
              </a:rPr>
              <a:t>Configuración de </a:t>
            </a:r>
            <a:r>
              <a:rPr lang="es-ES" b="1" dirty="0" err="1">
                <a:solidFill>
                  <a:srgbClr val="000000"/>
                </a:solidFill>
                <a:latin typeface="Arial"/>
                <a:ea typeface="ＭＳ Ｐゴシック"/>
              </a:rPr>
              <a:t>routing</a:t>
            </a:r>
            <a:r>
              <a:rPr lang="es-ES" b="1" dirty="0">
                <a:solidFill>
                  <a:srgbClr val="000000"/>
                </a:solidFill>
                <a:latin typeface="Arial"/>
                <a:ea typeface="ＭＳ Ｐゴシック"/>
              </a:rPr>
              <a:t> entre VLAN antiguo: preparación</a:t>
            </a:r>
            <a:endParaRPr lang="es-ES" b="1" noProof="0" dirty="0" smtClean="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109</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5.1 </a:t>
            </a:r>
            <a:r>
              <a:rPr lang="es-ES" b="1" dirty="0">
                <a:solidFill>
                  <a:srgbClr val="000000"/>
                </a:solidFill>
                <a:latin typeface="Arial"/>
                <a:ea typeface="ＭＳ Ｐゴシック"/>
              </a:rPr>
              <a:t>Configuración del </a:t>
            </a:r>
            <a:r>
              <a:rPr lang="es-ES" b="1" dirty="0" err="1">
                <a:solidFill>
                  <a:srgbClr val="000000"/>
                </a:solidFill>
                <a:latin typeface="Arial"/>
                <a:ea typeface="ＭＳ Ｐゴシック"/>
              </a:rPr>
              <a:t>routing</a:t>
            </a:r>
            <a:r>
              <a:rPr lang="es-ES" b="1" dirty="0">
                <a:solidFill>
                  <a:srgbClr val="000000"/>
                </a:solidFill>
                <a:latin typeface="Arial"/>
                <a:ea typeface="ＭＳ Ｐゴシック"/>
              </a:rPr>
              <a:t> entre VLAN</a:t>
            </a:r>
            <a:endParaRPr lang="es-ES" b="1" noProof="0" dirty="0" smtClean="0"/>
          </a:p>
          <a:p>
            <a:pPr marL="110638" indent="-110638" defTabSz="1001657"/>
            <a:r>
              <a:rPr lang="es-ES" b="1" dirty="0">
                <a:solidFill>
                  <a:srgbClr val="000000"/>
                </a:solidFill>
                <a:latin typeface="Arial"/>
              </a:rPr>
              <a:t>5.1.2 </a:t>
            </a:r>
            <a:r>
              <a:rPr lang="es-ES" b="1" dirty="0">
                <a:solidFill>
                  <a:srgbClr val="000000"/>
                </a:solidFill>
                <a:latin typeface="Arial"/>
                <a:ea typeface="ＭＳ Ｐゴシック"/>
              </a:rPr>
              <a:t>Configuración de </a:t>
            </a:r>
            <a:r>
              <a:rPr lang="es-ES" b="1" dirty="0" err="1">
                <a:solidFill>
                  <a:srgbClr val="000000"/>
                </a:solidFill>
                <a:latin typeface="Arial"/>
                <a:ea typeface="ＭＳ Ｐゴシック"/>
              </a:rPr>
              <a:t>routing</a:t>
            </a:r>
            <a:r>
              <a:rPr lang="es-ES" b="1" dirty="0">
                <a:solidFill>
                  <a:srgbClr val="000000"/>
                </a:solidFill>
                <a:latin typeface="Arial"/>
                <a:ea typeface="ＭＳ Ｐゴシック"/>
              </a:rPr>
              <a:t> entre VLAN antiguo</a:t>
            </a:r>
            <a:endParaRPr lang="es-ES" b="1" noProof="0" dirty="0" smtClean="0"/>
          </a:p>
          <a:p>
            <a:pPr marL="110638" indent="-110638" defTabSz="1001657"/>
            <a:r>
              <a:rPr lang="es-ES" b="1" dirty="0">
                <a:solidFill>
                  <a:srgbClr val="000000"/>
                </a:solidFill>
                <a:latin typeface="Arial"/>
              </a:rPr>
              <a:t>5.1.2.2 </a:t>
            </a:r>
            <a:r>
              <a:rPr lang="es-ES" b="1" dirty="0">
                <a:solidFill>
                  <a:srgbClr val="000000"/>
                </a:solidFill>
                <a:latin typeface="Arial"/>
                <a:ea typeface="ＭＳ Ｐゴシック"/>
              </a:rPr>
              <a:t>Configuración de </a:t>
            </a:r>
            <a:r>
              <a:rPr lang="es-ES" b="1" dirty="0" err="1">
                <a:solidFill>
                  <a:srgbClr val="000000"/>
                </a:solidFill>
                <a:latin typeface="Arial"/>
                <a:ea typeface="ＭＳ Ｐゴシック"/>
              </a:rPr>
              <a:t>routing</a:t>
            </a:r>
            <a:r>
              <a:rPr lang="es-ES" b="1" dirty="0">
                <a:solidFill>
                  <a:srgbClr val="000000"/>
                </a:solidFill>
                <a:latin typeface="Arial"/>
                <a:ea typeface="ＭＳ Ｐゴシック"/>
              </a:rPr>
              <a:t> entre VLAN antiguo: configuración del </a:t>
            </a:r>
            <a:r>
              <a:rPr lang="es-ES" b="1" dirty="0" err="1">
                <a:solidFill>
                  <a:srgbClr val="000000"/>
                </a:solidFill>
                <a:latin typeface="Arial"/>
                <a:ea typeface="ＭＳ Ｐゴシック"/>
              </a:rPr>
              <a:t>switch</a:t>
            </a:r>
            <a:endParaRPr lang="es-ES" b="1" noProof="0" dirty="0" smtClean="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110</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5.1 </a:t>
            </a:r>
            <a:r>
              <a:rPr lang="es-ES" b="1" dirty="0">
                <a:solidFill>
                  <a:srgbClr val="000000"/>
                </a:solidFill>
                <a:latin typeface="Arial"/>
                <a:ea typeface="ＭＳ Ｐゴシック"/>
              </a:rPr>
              <a:t>Configuración del </a:t>
            </a:r>
            <a:r>
              <a:rPr lang="es-ES" b="1" dirty="0" err="1">
                <a:solidFill>
                  <a:srgbClr val="000000"/>
                </a:solidFill>
                <a:latin typeface="Arial"/>
                <a:ea typeface="ＭＳ Ｐゴシック"/>
              </a:rPr>
              <a:t>routing</a:t>
            </a:r>
            <a:r>
              <a:rPr lang="es-ES" b="1" dirty="0">
                <a:solidFill>
                  <a:srgbClr val="000000"/>
                </a:solidFill>
                <a:latin typeface="Arial"/>
                <a:ea typeface="ＭＳ Ｐゴシック"/>
              </a:rPr>
              <a:t> entre VLAN</a:t>
            </a:r>
            <a:endParaRPr lang="es-ES" b="1" noProof="0" dirty="0" smtClean="0"/>
          </a:p>
          <a:p>
            <a:pPr marL="110638" indent="-110638" defTabSz="1001657"/>
            <a:r>
              <a:rPr lang="es-ES" b="1" dirty="0">
                <a:solidFill>
                  <a:srgbClr val="000000"/>
                </a:solidFill>
                <a:latin typeface="Arial"/>
              </a:rPr>
              <a:t>5.1.2 </a:t>
            </a:r>
            <a:r>
              <a:rPr lang="es-ES" b="1" dirty="0">
                <a:solidFill>
                  <a:srgbClr val="000000"/>
                </a:solidFill>
                <a:latin typeface="Arial"/>
                <a:ea typeface="ＭＳ Ｐゴシック"/>
              </a:rPr>
              <a:t>Configuración de </a:t>
            </a:r>
            <a:r>
              <a:rPr lang="es-ES" b="1" dirty="0" err="1">
                <a:solidFill>
                  <a:srgbClr val="000000"/>
                </a:solidFill>
                <a:latin typeface="Arial"/>
                <a:ea typeface="ＭＳ Ｐゴシック"/>
              </a:rPr>
              <a:t>routing</a:t>
            </a:r>
            <a:r>
              <a:rPr lang="es-ES" b="1" dirty="0">
                <a:solidFill>
                  <a:srgbClr val="000000"/>
                </a:solidFill>
                <a:latin typeface="Arial"/>
                <a:ea typeface="ＭＳ Ｐゴシック"/>
              </a:rPr>
              <a:t> entre VLAN antiguo</a:t>
            </a:r>
            <a:endParaRPr lang="es-ES" b="1" noProof="0" dirty="0" smtClean="0"/>
          </a:p>
          <a:p>
            <a:pPr marL="110638" indent="-110638" defTabSz="1001657"/>
            <a:r>
              <a:rPr lang="es-ES" b="1" dirty="0">
                <a:solidFill>
                  <a:srgbClr val="000000"/>
                </a:solidFill>
                <a:latin typeface="Arial"/>
              </a:rPr>
              <a:t>5.1.2.3 </a:t>
            </a:r>
            <a:r>
              <a:rPr lang="es-ES" b="1" dirty="0">
                <a:solidFill>
                  <a:srgbClr val="000000"/>
                </a:solidFill>
                <a:latin typeface="Arial"/>
                <a:ea typeface="ＭＳ Ｐゴシック"/>
              </a:rPr>
              <a:t>Configuración de </a:t>
            </a:r>
            <a:r>
              <a:rPr lang="es-ES" b="1" dirty="0" err="1">
                <a:solidFill>
                  <a:srgbClr val="000000"/>
                </a:solidFill>
                <a:latin typeface="Arial"/>
                <a:ea typeface="ＭＳ Ｐゴシック"/>
              </a:rPr>
              <a:t>routing</a:t>
            </a:r>
            <a:r>
              <a:rPr lang="es-ES" b="1" dirty="0">
                <a:solidFill>
                  <a:srgbClr val="000000"/>
                </a:solidFill>
                <a:latin typeface="Arial"/>
                <a:ea typeface="ＭＳ Ｐゴシック"/>
              </a:rPr>
              <a:t> entre VLAN antiguo: configuración de la interfaz del </a:t>
            </a:r>
            <a:r>
              <a:rPr lang="es-ES" b="1" dirty="0" err="1">
                <a:solidFill>
                  <a:srgbClr val="000000"/>
                </a:solidFill>
                <a:latin typeface="Arial"/>
                <a:ea typeface="ＭＳ Ｐゴシック"/>
              </a:rPr>
              <a:t>router</a:t>
            </a:r>
            <a:endParaRPr lang="es-ES" b="1" noProof="0"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11</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3.1 Segmentación de VLAN</a:t>
            </a:r>
            <a:endParaRPr lang="es-ES" b="1" noProof="0" dirty="0" smtClean="0"/>
          </a:p>
          <a:p>
            <a:pPr marL="110638" indent="-110638" defTabSz="1001657"/>
            <a:r>
              <a:rPr lang="es-ES" b="1" dirty="0">
                <a:solidFill>
                  <a:srgbClr val="000000"/>
                </a:solidFill>
                <a:latin typeface="Arial"/>
              </a:rPr>
              <a:t>3.1.2 </a:t>
            </a:r>
            <a:r>
              <a:rPr lang="es-ES" b="1" dirty="0">
                <a:solidFill>
                  <a:srgbClr val="000000"/>
                </a:solidFill>
                <a:latin typeface="Arial"/>
                <a:ea typeface="ＭＳ Ｐゴシック"/>
              </a:rPr>
              <a:t>Redes VLAN en un entorno conmutado múltiple</a:t>
            </a:r>
          </a:p>
          <a:p>
            <a:pPr marL="110638" indent="-110638" defTabSz="1001657"/>
            <a:r>
              <a:rPr lang="es-ES" b="1" dirty="0">
                <a:solidFill>
                  <a:srgbClr val="000000"/>
                </a:solidFill>
                <a:latin typeface="Arial"/>
              </a:rPr>
              <a:t>3.1.2.1 </a:t>
            </a:r>
            <a:r>
              <a:rPr lang="es-ES" b="1" dirty="0">
                <a:solidFill>
                  <a:srgbClr val="000000"/>
                </a:solidFill>
                <a:latin typeface="Arial"/>
                <a:ea typeface="ＭＳ Ｐゴシック"/>
              </a:rPr>
              <a:t>Enlaces troncales de VLAN</a:t>
            </a:r>
            <a:endParaRPr lang="es-ES" b="1" noProof="0" dirty="0" smtClean="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111</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5.1 </a:t>
            </a:r>
            <a:r>
              <a:rPr lang="es-ES" b="1" dirty="0">
                <a:solidFill>
                  <a:srgbClr val="000000"/>
                </a:solidFill>
                <a:latin typeface="Arial"/>
                <a:ea typeface="ＭＳ Ｐゴシック"/>
              </a:rPr>
              <a:t>Configuración del </a:t>
            </a:r>
            <a:r>
              <a:rPr lang="es-ES" b="1" dirty="0" err="1">
                <a:solidFill>
                  <a:srgbClr val="000000"/>
                </a:solidFill>
                <a:latin typeface="Arial"/>
                <a:ea typeface="ＭＳ Ｐゴシック"/>
              </a:rPr>
              <a:t>routing</a:t>
            </a:r>
            <a:r>
              <a:rPr lang="es-ES" b="1" dirty="0">
                <a:solidFill>
                  <a:srgbClr val="000000"/>
                </a:solidFill>
                <a:latin typeface="Arial"/>
                <a:ea typeface="ＭＳ Ｐゴシック"/>
              </a:rPr>
              <a:t> entre VLAN</a:t>
            </a:r>
            <a:endParaRPr lang="es-ES" b="1" noProof="0" dirty="0" smtClean="0"/>
          </a:p>
          <a:p>
            <a:pPr marL="110638" indent="-110638" defTabSz="1001657"/>
            <a:r>
              <a:rPr lang="es-ES" b="1" dirty="0">
                <a:solidFill>
                  <a:srgbClr val="000000"/>
                </a:solidFill>
                <a:latin typeface="Arial"/>
              </a:rPr>
              <a:t>5.1.3 </a:t>
            </a:r>
            <a:r>
              <a:rPr lang="es-ES" b="1" dirty="0">
                <a:solidFill>
                  <a:srgbClr val="000000"/>
                </a:solidFill>
                <a:latin typeface="Arial"/>
                <a:ea typeface="ＭＳ Ｐゴシック"/>
              </a:rPr>
              <a:t>Configuración del </a:t>
            </a:r>
            <a:r>
              <a:rPr lang="es-ES" b="1" dirty="0" err="1">
                <a:solidFill>
                  <a:srgbClr val="000000"/>
                </a:solidFill>
                <a:latin typeface="Arial"/>
                <a:ea typeface="ＭＳ Ｐゴシック"/>
              </a:rPr>
              <a:t>routing</a:t>
            </a:r>
            <a:r>
              <a:rPr lang="es-ES" b="1" dirty="0">
                <a:solidFill>
                  <a:srgbClr val="000000"/>
                </a:solidFill>
                <a:latin typeface="Arial"/>
                <a:ea typeface="ＭＳ Ｐゴシック"/>
              </a:rPr>
              <a:t> entre VLAN con </a:t>
            </a:r>
            <a:r>
              <a:rPr lang="es-ES" b="1" dirty="0" err="1">
                <a:solidFill>
                  <a:srgbClr val="000000"/>
                </a:solidFill>
                <a:latin typeface="Arial"/>
                <a:ea typeface="ＭＳ Ｐゴシック"/>
              </a:rPr>
              <a:t>router</a:t>
            </a:r>
            <a:r>
              <a:rPr lang="es-ES" b="1" dirty="0">
                <a:solidFill>
                  <a:srgbClr val="000000"/>
                </a:solidFill>
                <a:latin typeface="Arial"/>
                <a:ea typeface="ＭＳ Ｐゴシック"/>
              </a:rPr>
              <a:t>-</a:t>
            </a:r>
            <a:r>
              <a:rPr lang="es-ES" b="1" dirty="0" err="1">
                <a:solidFill>
                  <a:srgbClr val="000000"/>
                </a:solidFill>
                <a:latin typeface="Arial"/>
                <a:ea typeface="ＭＳ Ｐゴシック"/>
              </a:rPr>
              <a:t>on</a:t>
            </a:r>
            <a:r>
              <a:rPr lang="es-ES" b="1" dirty="0">
                <a:solidFill>
                  <a:srgbClr val="000000"/>
                </a:solidFill>
                <a:latin typeface="Arial"/>
                <a:ea typeface="ＭＳ Ｐゴシック"/>
              </a:rPr>
              <a:t>-a-</a:t>
            </a:r>
            <a:r>
              <a:rPr lang="es-ES" b="1" dirty="0" err="1">
                <a:solidFill>
                  <a:srgbClr val="000000"/>
                </a:solidFill>
                <a:latin typeface="Arial"/>
                <a:ea typeface="ＭＳ Ｐゴシック"/>
              </a:rPr>
              <a:t>stick</a:t>
            </a:r>
            <a:endParaRPr lang="es-ES" b="1" noProof="0" dirty="0" smtClean="0"/>
          </a:p>
          <a:p>
            <a:pPr marL="110638" indent="-110638" defTabSz="1001657"/>
            <a:r>
              <a:rPr lang="es-ES" b="1" dirty="0">
                <a:solidFill>
                  <a:srgbClr val="000000"/>
                </a:solidFill>
                <a:latin typeface="Arial"/>
              </a:rPr>
              <a:t>5.1.3.1 </a:t>
            </a:r>
            <a:r>
              <a:rPr lang="es-ES" b="1" dirty="0">
                <a:solidFill>
                  <a:srgbClr val="000000"/>
                </a:solidFill>
                <a:latin typeface="Arial"/>
                <a:ea typeface="ＭＳ Ｐゴシック"/>
              </a:rPr>
              <a:t>Configuración de </a:t>
            </a:r>
            <a:r>
              <a:rPr lang="es-ES" b="1" dirty="0" err="1">
                <a:solidFill>
                  <a:srgbClr val="000000"/>
                </a:solidFill>
                <a:latin typeface="Arial"/>
                <a:ea typeface="ＭＳ Ｐゴシック"/>
              </a:rPr>
              <a:t>router</a:t>
            </a:r>
            <a:r>
              <a:rPr lang="es-ES" b="1" dirty="0">
                <a:solidFill>
                  <a:srgbClr val="000000"/>
                </a:solidFill>
                <a:latin typeface="Arial"/>
                <a:ea typeface="ＭＳ Ｐゴシック"/>
              </a:rPr>
              <a:t>-</a:t>
            </a:r>
            <a:r>
              <a:rPr lang="es-ES" b="1" dirty="0" err="1">
                <a:solidFill>
                  <a:srgbClr val="000000"/>
                </a:solidFill>
                <a:latin typeface="Arial"/>
                <a:ea typeface="ＭＳ Ｐゴシック"/>
              </a:rPr>
              <a:t>on</a:t>
            </a:r>
            <a:r>
              <a:rPr lang="es-ES" b="1" dirty="0">
                <a:solidFill>
                  <a:srgbClr val="000000"/>
                </a:solidFill>
                <a:latin typeface="Arial"/>
                <a:ea typeface="ＭＳ Ｐゴシック"/>
              </a:rPr>
              <a:t>-a-</a:t>
            </a:r>
            <a:r>
              <a:rPr lang="es-ES" b="1" dirty="0" err="1">
                <a:solidFill>
                  <a:srgbClr val="000000"/>
                </a:solidFill>
                <a:latin typeface="Arial"/>
                <a:ea typeface="ＭＳ Ｐゴシック"/>
              </a:rPr>
              <a:t>stick</a:t>
            </a:r>
            <a:r>
              <a:rPr lang="es-ES" b="1" dirty="0">
                <a:solidFill>
                  <a:srgbClr val="000000"/>
                </a:solidFill>
                <a:latin typeface="Arial"/>
                <a:ea typeface="ＭＳ Ｐゴシック"/>
              </a:rPr>
              <a:t>: preparación</a:t>
            </a:r>
            <a:endParaRPr lang="es-ES" b="1" noProof="0" dirty="0" smtClean="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112</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5.1 </a:t>
            </a:r>
            <a:r>
              <a:rPr lang="es-ES" b="1" dirty="0">
                <a:solidFill>
                  <a:srgbClr val="000000"/>
                </a:solidFill>
                <a:latin typeface="Arial"/>
                <a:ea typeface="ＭＳ Ｐゴシック"/>
              </a:rPr>
              <a:t>Configuración del </a:t>
            </a:r>
            <a:r>
              <a:rPr lang="es-ES" b="1" dirty="0" err="1">
                <a:solidFill>
                  <a:srgbClr val="000000"/>
                </a:solidFill>
                <a:latin typeface="Arial"/>
                <a:ea typeface="ＭＳ Ｐゴシック"/>
              </a:rPr>
              <a:t>routing</a:t>
            </a:r>
            <a:r>
              <a:rPr lang="es-ES" b="1" dirty="0">
                <a:solidFill>
                  <a:srgbClr val="000000"/>
                </a:solidFill>
                <a:latin typeface="Arial"/>
                <a:ea typeface="ＭＳ Ｐゴシック"/>
              </a:rPr>
              <a:t> entre VLAN</a:t>
            </a:r>
            <a:endParaRPr lang="es-ES" b="1" noProof="0" dirty="0" smtClean="0"/>
          </a:p>
          <a:p>
            <a:pPr marL="110638" indent="-110638" defTabSz="1001657"/>
            <a:r>
              <a:rPr lang="es-ES" b="1" dirty="0">
                <a:solidFill>
                  <a:srgbClr val="000000"/>
                </a:solidFill>
                <a:latin typeface="Arial"/>
              </a:rPr>
              <a:t>5.1.3 </a:t>
            </a:r>
            <a:r>
              <a:rPr lang="es-ES" b="1" dirty="0">
                <a:solidFill>
                  <a:srgbClr val="000000"/>
                </a:solidFill>
                <a:latin typeface="Arial"/>
                <a:ea typeface="ＭＳ Ｐゴシック"/>
              </a:rPr>
              <a:t>Configuración del </a:t>
            </a:r>
            <a:r>
              <a:rPr lang="es-ES" b="1" dirty="0" err="1">
                <a:solidFill>
                  <a:srgbClr val="000000"/>
                </a:solidFill>
                <a:latin typeface="Arial"/>
                <a:ea typeface="ＭＳ Ｐゴシック"/>
              </a:rPr>
              <a:t>routing</a:t>
            </a:r>
            <a:r>
              <a:rPr lang="es-ES" b="1" dirty="0">
                <a:solidFill>
                  <a:srgbClr val="000000"/>
                </a:solidFill>
                <a:latin typeface="Arial"/>
                <a:ea typeface="ＭＳ Ｐゴシック"/>
              </a:rPr>
              <a:t> entre VLAN con </a:t>
            </a:r>
            <a:r>
              <a:rPr lang="es-ES" b="1" dirty="0" err="1">
                <a:solidFill>
                  <a:srgbClr val="000000"/>
                </a:solidFill>
                <a:latin typeface="Arial"/>
                <a:ea typeface="ＭＳ Ｐゴシック"/>
              </a:rPr>
              <a:t>router</a:t>
            </a:r>
            <a:r>
              <a:rPr lang="es-ES" b="1" dirty="0">
                <a:solidFill>
                  <a:srgbClr val="000000"/>
                </a:solidFill>
                <a:latin typeface="Arial"/>
                <a:ea typeface="ＭＳ Ｐゴシック"/>
              </a:rPr>
              <a:t>-</a:t>
            </a:r>
            <a:r>
              <a:rPr lang="es-ES" b="1" dirty="0" err="1">
                <a:solidFill>
                  <a:srgbClr val="000000"/>
                </a:solidFill>
                <a:latin typeface="Arial"/>
                <a:ea typeface="ＭＳ Ｐゴシック"/>
              </a:rPr>
              <a:t>on</a:t>
            </a:r>
            <a:r>
              <a:rPr lang="es-ES" b="1" dirty="0">
                <a:solidFill>
                  <a:srgbClr val="000000"/>
                </a:solidFill>
                <a:latin typeface="Arial"/>
                <a:ea typeface="ＭＳ Ｐゴシック"/>
              </a:rPr>
              <a:t>-a-</a:t>
            </a:r>
            <a:r>
              <a:rPr lang="es-ES" b="1" dirty="0" err="1">
                <a:solidFill>
                  <a:srgbClr val="000000"/>
                </a:solidFill>
                <a:latin typeface="Arial"/>
                <a:ea typeface="ＭＳ Ｐゴシック"/>
              </a:rPr>
              <a:t>stick</a:t>
            </a:r>
            <a:endParaRPr lang="es-ES" b="1" noProof="0" dirty="0" smtClean="0"/>
          </a:p>
          <a:p>
            <a:pPr marL="110638" indent="-110638" defTabSz="1001657"/>
            <a:r>
              <a:rPr lang="es-ES" b="1" dirty="0">
                <a:solidFill>
                  <a:srgbClr val="000000"/>
                </a:solidFill>
                <a:latin typeface="Arial"/>
              </a:rPr>
              <a:t>5.1.3.2 </a:t>
            </a:r>
            <a:r>
              <a:rPr lang="es-ES" b="1" dirty="0">
                <a:solidFill>
                  <a:srgbClr val="000000"/>
                </a:solidFill>
                <a:latin typeface="Arial"/>
                <a:ea typeface="ＭＳ Ｐゴシック"/>
              </a:rPr>
              <a:t>Configuración de </a:t>
            </a:r>
            <a:r>
              <a:rPr lang="es-ES" b="1" dirty="0" err="1">
                <a:solidFill>
                  <a:srgbClr val="000000"/>
                </a:solidFill>
                <a:latin typeface="Arial"/>
                <a:ea typeface="ＭＳ Ｐゴシック"/>
              </a:rPr>
              <a:t>router</a:t>
            </a:r>
            <a:r>
              <a:rPr lang="es-ES" b="1" dirty="0">
                <a:solidFill>
                  <a:srgbClr val="000000"/>
                </a:solidFill>
                <a:latin typeface="Arial"/>
                <a:ea typeface="ＭＳ Ｐゴシック"/>
              </a:rPr>
              <a:t>-</a:t>
            </a:r>
            <a:r>
              <a:rPr lang="es-ES" b="1" dirty="0" err="1">
                <a:solidFill>
                  <a:srgbClr val="000000"/>
                </a:solidFill>
                <a:latin typeface="Arial"/>
                <a:ea typeface="ＭＳ Ｐゴシック"/>
              </a:rPr>
              <a:t>on</a:t>
            </a:r>
            <a:r>
              <a:rPr lang="es-ES" b="1" dirty="0">
                <a:solidFill>
                  <a:srgbClr val="000000"/>
                </a:solidFill>
                <a:latin typeface="Arial"/>
                <a:ea typeface="ＭＳ Ｐゴシック"/>
              </a:rPr>
              <a:t>-a-</a:t>
            </a:r>
            <a:r>
              <a:rPr lang="es-ES" b="1" dirty="0" err="1">
                <a:solidFill>
                  <a:srgbClr val="000000"/>
                </a:solidFill>
                <a:latin typeface="Arial"/>
                <a:ea typeface="ＭＳ Ｐゴシック"/>
              </a:rPr>
              <a:t>stick</a:t>
            </a:r>
            <a:r>
              <a:rPr lang="es-ES" b="1" dirty="0">
                <a:solidFill>
                  <a:srgbClr val="000000"/>
                </a:solidFill>
                <a:latin typeface="Arial"/>
                <a:ea typeface="ＭＳ Ｐゴシック"/>
              </a:rPr>
              <a:t>: configuración del </a:t>
            </a:r>
            <a:r>
              <a:rPr lang="es-ES" b="1" dirty="0" err="1">
                <a:solidFill>
                  <a:srgbClr val="000000"/>
                </a:solidFill>
                <a:latin typeface="Arial"/>
                <a:ea typeface="ＭＳ Ｐゴシック"/>
              </a:rPr>
              <a:t>switch</a:t>
            </a:r>
            <a:endParaRPr lang="es-ES" b="1" noProof="0" dirty="0" smtClean="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113</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5.1 </a:t>
            </a:r>
            <a:r>
              <a:rPr lang="es-ES" b="1" dirty="0">
                <a:solidFill>
                  <a:srgbClr val="000000"/>
                </a:solidFill>
                <a:latin typeface="Arial"/>
                <a:ea typeface="ＭＳ Ｐゴシック"/>
              </a:rPr>
              <a:t>Configuración del </a:t>
            </a:r>
            <a:r>
              <a:rPr lang="es-ES" b="1" dirty="0" err="1">
                <a:solidFill>
                  <a:srgbClr val="000000"/>
                </a:solidFill>
                <a:latin typeface="Arial"/>
                <a:ea typeface="ＭＳ Ｐゴシック"/>
              </a:rPr>
              <a:t>routing</a:t>
            </a:r>
            <a:r>
              <a:rPr lang="es-ES" b="1" dirty="0">
                <a:solidFill>
                  <a:srgbClr val="000000"/>
                </a:solidFill>
                <a:latin typeface="Arial"/>
                <a:ea typeface="ＭＳ Ｐゴシック"/>
              </a:rPr>
              <a:t> entre VLAN</a:t>
            </a:r>
            <a:endParaRPr lang="es-ES" b="1" noProof="0" dirty="0" smtClean="0"/>
          </a:p>
          <a:p>
            <a:pPr marL="110638" indent="-110638" defTabSz="1001657"/>
            <a:r>
              <a:rPr lang="es-ES" b="1" dirty="0">
                <a:solidFill>
                  <a:srgbClr val="000000"/>
                </a:solidFill>
                <a:latin typeface="Arial"/>
              </a:rPr>
              <a:t>5.1.3 </a:t>
            </a:r>
            <a:r>
              <a:rPr lang="es-ES" b="1" dirty="0">
                <a:solidFill>
                  <a:srgbClr val="000000"/>
                </a:solidFill>
                <a:latin typeface="Arial"/>
                <a:ea typeface="ＭＳ Ｐゴシック"/>
              </a:rPr>
              <a:t>Configuración del </a:t>
            </a:r>
            <a:r>
              <a:rPr lang="es-ES" b="1" dirty="0" err="1">
                <a:solidFill>
                  <a:srgbClr val="000000"/>
                </a:solidFill>
                <a:latin typeface="Arial"/>
                <a:ea typeface="ＭＳ Ｐゴシック"/>
              </a:rPr>
              <a:t>routing</a:t>
            </a:r>
            <a:r>
              <a:rPr lang="es-ES" b="1" dirty="0">
                <a:solidFill>
                  <a:srgbClr val="000000"/>
                </a:solidFill>
                <a:latin typeface="Arial"/>
                <a:ea typeface="ＭＳ Ｐゴシック"/>
              </a:rPr>
              <a:t> entre VLAN con </a:t>
            </a:r>
            <a:r>
              <a:rPr lang="es-ES" b="1" dirty="0" err="1">
                <a:solidFill>
                  <a:srgbClr val="000000"/>
                </a:solidFill>
                <a:latin typeface="Arial"/>
                <a:ea typeface="ＭＳ Ｐゴシック"/>
              </a:rPr>
              <a:t>router</a:t>
            </a:r>
            <a:r>
              <a:rPr lang="es-ES" b="1" dirty="0">
                <a:solidFill>
                  <a:srgbClr val="000000"/>
                </a:solidFill>
                <a:latin typeface="Arial"/>
                <a:ea typeface="ＭＳ Ｐゴシック"/>
              </a:rPr>
              <a:t>-</a:t>
            </a:r>
            <a:r>
              <a:rPr lang="es-ES" b="1" dirty="0" err="1">
                <a:solidFill>
                  <a:srgbClr val="000000"/>
                </a:solidFill>
                <a:latin typeface="Arial"/>
                <a:ea typeface="ＭＳ Ｐゴシック"/>
              </a:rPr>
              <a:t>on</a:t>
            </a:r>
            <a:r>
              <a:rPr lang="es-ES" b="1" dirty="0">
                <a:solidFill>
                  <a:srgbClr val="000000"/>
                </a:solidFill>
                <a:latin typeface="Arial"/>
                <a:ea typeface="ＭＳ Ｐゴシック"/>
              </a:rPr>
              <a:t>-a-</a:t>
            </a:r>
            <a:r>
              <a:rPr lang="es-ES" b="1" dirty="0" err="1">
                <a:solidFill>
                  <a:srgbClr val="000000"/>
                </a:solidFill>
                <a:latin typeface="Arial"/>
                <a:ea typeface="ＭＳ Ｐゴシック"/>
              </a:rPr>
              <a:t>stick</a:t>
            </a:r>
            <a:endParaRPr lang="es-ES" b="1" noProof="0" dirty="0" smtClean="0"/>
          </a:p>
          <a:p>
            <a:pPr marL="110638" indent="-110638" defTabSz="1001657"/>
            <a:r>
              <a:rPr lang="es-ES" b="1" dirty="0">
                <a:solidFill>
                  <a:srgbClr val="000000"/>
                </a:solidFill>
                <a:latin typeface="Arial"/>
              </a:rPr>
              <a:t>5.1.3.3 </a:t>
            </a:r>
            <a:r>
              <a:rPr lang="es-ES" b="1" dirty="0">
                <a:solidFill>
                  <a:srgbClr val="000000"/>
                </a:solidFill>
                <a:latin typeface="Arial"/>
                <a:ea typeface="ＭＳ Ｐゴシック"/>
              </a:rPr>
              <a:t>Configuración de </a:t>
            </a:r>
            <a:r>
              <a:rPr lang="es-ES" b="1" dirty="0" err="1">
                <a:solidFill>
                  <a:srgbClr val="000000"/>
                </a:solidFill>
                <a:latin typeface="Arial"/>
                <a:ea typeface="ＭＳ Ｐゴシック"/>
              </a:rPr>
              <a:t>router</a:t>
            </a:r>
            <a:r>
              <a:rPr lang="es-ES" b="1" dirty="0">
                <a:solidFill>
                  <a:srgbClr val="000000"/>
                </a:solidFill>
                <a:latin typeface="Arial"/>
                <a:ea typeface="ＭＳ Ｐゴシック"/>
              </a:rPr>
              <a:t>-</a:t>
            </a:r>
            <a:r>
              <a:rPr lang="es-ES" b="1" dirty="0" err="1">
                <a:solidFill>
                  <a:srgbClr val="000000"/>
                </a:solidFill>
                <a:latin typeface="Arial"/>
                <a:ea typeface="ＭＳ Ｐゴシック"/>
              </a:rPr>
              <a:t>on</a:t>
            </a:r>
            <a:r>
              <a:rPr lang="es-ES" b="1" dirty="0">
                <a:solidFill>
                  <a:srgbClr val="000000"/>
                </a:solidFill>
                <a:latin typeface="Arial"/>
                <a:ea typeface="ＭＳ Ｐゴシック"/>
              </a:rPr>
              <a:t>-a-</a:t>
            </a:r>
            <a:r>
              <a:rPr lang="es-ES" b="1" dirty="0" err="1">
                <a:solidFill>
                  <a:srgbClr val="000000"/>
                </a:solidFill>
                <a:latin typeface="Arial"/>
                <a:ea typeface="ＭＳ Ｐゴシック"/>
              </a:rPr>
              <a:t>stick</a:t>
            </a:r>
            <a:r>
              <a:rPr lang="es-ES" b="1" dirty="0">
                <a:solidFill>
                  <a:srgbClr val="000000"/>
                </a:solidFill>
                <a:latin typeface="Arial"/>
                <a:ea typeface="ＭＳ Ｐゴシック"/>
              </a:rPr>
              <a:t>: configuración de la interfaz del </a:t>
            </a:r>
            <a:r>
              <a:rPr lang="es-ES" b="1" dirty="0" err="1">
                <a:solidFill>
                  <a:srgbClr val="000000"/>
                </a:solidFill>
                <a:latin typeface="Arial"/>
                <a:ea typeface="ＭＳ Ｐゴシック"/>
              </a:rPr>
              <a:t>router</a:t>
            </a:r>
            <a:endParaRPr lang="es-ES" b="1" noProof="0" dirty="0" smtClean="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114</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5.1 </a:t>
            </a:r>
            <a:r>
              <a:rPr lang="es-ES" b="1" dirty="0">
                <a:solidFill>
                  <a:srgbClr val="000000"/>
                </a:solidFill>
                <a:latin typeface="Arial"/>
                <a:ea typeface="ＭＳ Ｐゴシック"/>
              </a:rPr>
              <a:t>Configuración del </a:t>
            </a:r>
            <a:r>
              <a:rPr lang="es-ES" b="1" dirty="0" err="1">
                <a:solidFill>
                  <a:srgbClr val="000000"/>
                </a:solidFill>
                <a:latin typeface="Arial"/>
                <a:ea typeface="ＭＳ Ｐゴシック"/>
              </a:rPr>
              <a:t>routing</a:t>
            </a:r>
            <a:r>
              <a:rPr lang="es-ES" b="1" dirty="0">
                <a:solidFill>
                  <a:srgbClr val="000000"/>
                </a:solidFill>
                <a:latin typeface="Arial"/>
                <a:ea typeface="ＭＳ Ｐゴシック"/>
              </a:rPr>
              <a:t> entre VLAN</a:t>
            </a:r>
            <a:endParaRPr lang="es-ES" b="1" noProof="0" dirty="0" smtClean="0"/>
          </a:p>
          <a:p>
            <a:pPr marL="110638" indent="-110638" defTabSz="1001657"/>
            <a:r>
              <a:rPr lang="es-ES" b="1" dirty="0">
                <a:solidFill>
                  <a:srgbClr val="000000"/>
                </a:solidFill>
                <a:latin typeface="Arial"/>
              </a:rPr>
              <a:t>5.1.3 </a:t>
            </a:r>
            <a:r>
              <a:rPr lang="es-ES" b="1" dirty="0">
                <a:solidFill>
                  <a:srgbClr val="000000"/>
                </a:solidFill>
                <a:latin typeface="Arial"/>
                <a:ea typeface="ＭＳ Ｐゴシック"/>
              </a:rPr>
              <a:t>Configuración del </a:t>
            </a:r>
            <a:r>
              <a:rPr lang="es-ES" b="1" dirty="0" err="1">
                <a:solidFill>
                  <a:srgbClr val="000000"/>
                </a:solidFill>
                <a:latin typeface="Arial"/>
                <a:ea typeface="ＭＳ Ｐゴシック"/>
              </a:rPr>
              <a:t>routing</a:t>
            </a:r>
            <a:r>
              <a:rPr lang="es-ES" b="1" dirty="0">
                <a:solidFill>
                  <a:srgbClr val="000000"/>
                </a:solidFill>
                <a:latin typeface="Arial"/>
                <a:ea typeface="ＭＳ Ｐゴシック"/>
              </a:rPr>
              <a:t> entre VLAN con </a:t>
            </a:r>
            <a:r>
              <a:rPr lang="es-ES" b="1" dirty="0" err="1">
                <a:solidFill>
                  <a:srgbClr val="000000"/>
                </a:solidFill>
                <a:latin typeface="Arial"/>
                <a:ea typeface="ＭＳ Ｐゴシック"/>
              </a:rPr>
              <a:t>router</a:t>
            </a:r>
            <a:r>
              <a:rPr lang="es-ES" b="1" dirty="0">
                <a:solidFill>
                  <a:srgbClr val="000000"/>
                </a:solidFill>
                <a:latin typeface="Arial"/>
                <a:ea typeface="ＭＳ Ｐゴシック"/>
              </a:rPr>
              <a:t>-</a:t>
            </a:r>
            <a:r>
              <a:rPr lang="es-ES" b="1" dirty="0" err="1">
                <a:solidFill>
                  <a:srgbClr val="000000"/>
                </a:solidFill>
                <a:latin typeface="Arial"/>
                <a:ea typeface="ＭＳ Ｐゴシック"/>
              </a:rPr>
              <a:t>on</a:t>
            </a:r>
            <a:r>
              <a:rPr lang="es-ES" b="1" dirty="0">
                <a:solidFill>
                  <a:srgbClr val="000000"/>
                </a:solidFill>
                <a:latin typeface="Arial"/>
                <a:ea typeface="ＭＳ Ｐゴシック"/>
              </a:rPr>
              <a:t>-a-</a:t>
            </a:r>
            <a:r>
              <a:rPr lang="es-ES" b="1" dirty="0" err="1">
                <a:solidFill>
                  <a:srgbClr val="000000"/>
                </a:solidFill>
                <a:latin typeface="Arial"/>
                <a:ea typeface="ＭＳ Ｐゴシック"/>
              </a:rPr>
              <a:t>stick</a:t>
            </a:r>
            <a:endParaRPr lang="es-ES" b="1" noProof="0" dirty="0" smtClean="0"/>
          </a:p>
          <a:p>
            <a:pPr marL="110638" indent="-110638" defTabSz="1001657"/>
            <a:r>
              <a:rPr lang="es-ES" b="1" dirty="0">
                <a:solidFill>
                  <a:srgbClr val="000000"/>
                </a:solidFill>
                <a:latin typeface="Arial"/>
              </a:rPr>
              <a:t>5.1.3.4 </a:t>
            </a:r>
            <a:r>
              <a:rPr lang="es-ES" b="1" dirty="0">
                <a:solidFill>
                  <a:srgbClr val="000000"/>
                </a:solidFill>
                <a:latin typeface="Arial"/>
                <a:ea typeface="ＭＳ Ｐゴシック"/>
              </a:rPr>
              <a:t>Configuración de </a:t>
            </a:r>
            <a:r>
              <a:rPr lang="es-ES" b="1" dirty="0" err="1">
                <a:solidFill>
                  <a:srgbClr val="000000"/>
                </a:solidFill>
                <a:latin typeface="Arial"/>
                <a:ea typeface="ＭＳ Ｐゴシック"/>
              </a:rPr>
              <a:t>router</a:t>
            </a:r>
            <a:r>
              <a:rPr lang="es-ES" b="1" dirty="0">
                <a:solidFill>
                  <a:srgbClr val="000000"/>
                </a:solidFill>
                <a:latin typeface="Arial"/>
                <a:ea typeface="ＭＳ Ｐゴシック"/>
              </a:rPr>
              <a:t>-</a:t>
            </a:r>
            <a:r>
              <a:rPr lang="es-ES" b="1" dirty="0" err="1">
                <a:solidFill>
                  <a:srgbClr val="000000"/>
                </a:solidFill>
                <a:latin typeface="Arial"/>
                <a:ea typeface="ＭＳ Ｐゴシック"/>
              </a:rPr>
              <a:t>on</a:t>
            </a:r>
            <a:r>
              <a:rPr lang="es-ES" b="1" dirty="0">
                <a:solidFill>
                  <a:srgbClr val="000000"/>
                </a:solidFill>
                <a:latin typeface="Arial"/>
                <a:ea typeface="ＭＳ Ｐゴシック"/>
              </a:rPr>
              <a:t>-a-</a:t>
            </a:r>
            <a:r>
              <a:rPr lang="es-ES" b="1" dirty="0" err="1">
                <a:solidFill>
                  <a:srgbClr val="000000"/>
                </a:solidFill>
                <a:latin typeface="Arial"/>
                <a:ea typeface="ＭＳ Ｐゴシック"/>
              </a:rPr>
              <a:t>stick</a:t>
            </a:r>
            <a:r>
              <a:rPr lang="es-ES" b="1" dirty="0">
                <a:solidFill>
                  <a:srgbClr val="000000"/>
                </a:solidFill>
                <a:latin typeface="Arial"/>
                <a:ea typeface="ＭＳ Ｐゴシック"/>
              </a:rPr>
              <a:t>: verificación de </a:t>
            </a:r>
            <a:r>
              <a:rPr lang="es-ES" b="1" dirty="0" err="1">
                <a:solidFill>
                  <a:srgbClr val="000000"/>
                </a:solidFill>
                <a:latin typeface="Arial"/>
                <a:ea typeface="ＭＳ Ｐゴシック"/>
              </a:rPr>
              <a:t>subinterfaces</a:t>
            </a:r>
            <a:endParaRPr lang="es-ES" b="1" noProof="0" dirty="0" smtClean="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115</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5.1 </a:t>
            </a:r>
            <a:r>
              <a:rPr lang="es-ES" b="1" dirty="0">
                <a:solidFill>
                  <a:srgbClr val="000000"/>
                </a:solidFill>
                <a:latin typeface="Arial"/>
                <a:ea typeface="ＭＳ Ｐゴシック"/>
              </a:rPr>
              <a:t>Configuración del </a:t>
            </a:r>
            <a:r>
              <a:rPr lang="es-ES" b="1" dirty="0" err="1">
                <a:solidFill>
                  <a:srgbClr val="000000"/>
                </a:solidFill>
                <a:latin typeface="Arial"/>
                <a:ea typeface="ＭＳ Ｐゴシック"/>
              </a:rPr>
              <a:t>routing</a:t>
            </a:r>
            <a:r>
              <a:rPr lang="es-ES" b="1" dirty="0">
                <a:solidFill>
                  <a:srgbClr val="000000"/>
                </a:solidFill>
                <a:latin typeface="Arial"/>
                <a:ea typeface="ＭＳ Ｐゴシック"/>
              </a:rPr>
              <a:t> entre VLAN</a:t>
            </a:r>
            <a:endParaRPr lang="es-ES" b="1" noProof="0" dirty="0" smtClean="0"/>
          </a:p>
          <a:p>
            <a:pPr marL="110638" indent="-110638" defTabSz="1001657"/>
            <a:r>
              <a:rPr lang="es-ES" b="1" dirty="0">
                <a:solidFill>
                  <a:srgbClr val="000000"/>
                </a:solidFill>
                <a:latin typeface="Arial"/>
              </a:rPr>
              <a:t>5.1.3 </a:t>
            </a:r>
            <a:r>
              <a:rPr lang="es-ES" b="1" dirty="0">
                <a:solidFill>
                  <a:srgbClr val="000000"/>
                </a:solidFill>
                <a:latin typeface="Arial"/>
                <a:ea typeface="ＭＳ Ｐゴシック"/>
              </a:rPr>
              <a:t>Configuración del </a:t>
            </a:r>
            <a:r>
              <a:rPr lang="es-ES" b="1" dirty="0" err="1">
                <a:solidFill>
                  <a:srgbClr val="000000"/>
                </a:solidFill>
                <a:latin typeface="Arial"/>
                <a:ea typeface="ＭＳ Ｐゴシック"/>
              </a:rPr>
              <a:t>routing</a:t>
            </a:r>
            <a:r>
              <a:rPr lang="es-ES" b="1" dirty="0">
                <a:solidFill>
                  <a:srgbClr val="000000"/>
                </a:solidFill>
                <a:latin typeface="Arial"/>
                <a:ea typeface="ＭＳ Ｐゴシック"/>
              </a:rPr>
              <a:t> entre VLAN con </a:t>
            </a:r>
            <a:r>
              <a:rPr lang="es-ES" b="1" dirty="0" err="1">
                <a:solidFill>
                  <a:srgbClr val="000000"/>
                </a:solidFill>
                <a:latin typeface="Arial"/>
                <a:ea typeface="ＭＳ Ｐゴシック"/>
              </a:rPr>
              <a:t>router</a:t>
            </a:r>
            <a:r>
              <a:rPr lang="es-ES" b="1" dirty="0">
                <a:solidFill>
                  <a:srgbClr val="000000"/>
                </a:solidFill>
                <a:latin typeface="Arial"/>
                <a:ea typeface="ＭＳ Ｐゴシック"/>
              </a:rPr>
              <a:t>-</a:t>
            </a:r>
            <a:r>
              <a:rPr lang="es-ES" b="1" dirty="0" err="1">
                <a:solidFill>
                  <a:srgbClr val="000000"/>
                </a:solidFill>
                <a:latin typeface="Arial"/>
                <a:ea typeface="ＭＳ Ｐゴシック"/>
              </a:rPr>
              <a:t>on</a:t>
            </a:r>
            <a:r>
              <a:rPr lang="es-ES" b="1" dirty="0">
                <a:solidFill>
                  <a:srgbClr val="000000"/>
                </a:solidFill>
                <a:latin typeface="Arial"/>
                <a:ea typeface="ＭＳ Ｐゴシック"/>
              </a:rPr>
              <a:t>-a-</a:t>
            </a:r>
            <a:r>
              <a:rPr lang="es-ES" b="1" dirty="0" err="1">
                <a:solidFill>
                  <a:srgbClr val="000000"/>
                </a:solidFill>
                <a:latin typeface="Arial"/>
                <a:ea typeface="ＭＳ Ｐゴシック"/>
              </a:rPr>
              <a:t>stick</a:t>
            </a:r>
            <a:endParaRPr lang="es-ES" b="1" noProof="0" dirty="0" smtClean="0"/>
          </a:p>
          <a:p>
            <a:pPr marL="110638" indent="-110638" defTabSz="1001657"/>
            <a:r>
              <a:rPr lang="es-ES" b="1" dirty="0">
                <a:solidFill>
                  <a:srgbClr val="000000"/>
                </a:solidFill>
                <a:latin typeface="Arial"/>
              </a:rPr>
              <a:t>5.1.3.4 </a:t>
            </a:r>
            <a:r>
              <a:rPr lang="es-ES" b="1" dirty="0">
                <a:solidFill>
                  <a:srgbClr val="000000"/>
                </a:solidFill>
                <a:latin typeface="Arial"/>
                <a:ea typeface="ＭＳ Ｐゴシック"/>
              </a:rPr>
              <a:t>Configuración de </a:t>
            </a:r>
            <a:r>
              <a:rPr lang="es-ES" b="1" dirty="0" err="1">
                <a:solidFill>
                  <a:srgbClr val="000000"/>
                </a:solidFill>
                <a:latin typeface="Arial"/>
                <a:ea typeface="ＭＳ Ｐゴシック"/>
              </a:rPr>
              <a:t>router</a:t>
            </a:r>
            <a:r>
              <a:rPr lang="es-ES" b="1" dirty="0">
                <a:solidFill>
                  <a:srgbClr val="000000"/>
                </a:solidFill>
                <a:latin typeface="Arial"/>
                <a:ea typeface="ＭＳ Ｐゴシック"/>
              </a:rPr>
              <a:t>-</a:t>
            </a:r>
            <a:r>
              <a:rPr lang="es-ES" b="1" dirty="0" err="1">
                <a:solidFill>
                  <a:srgbClr val="000000"/>
                </a:solidFill>
                <a:latin typeface="Arial"/>
                <a:ea typeface="ＭＳ Ｐゴシック"/>
              </a:rPr>
              <a:t>on</a:t>
            </a:r>
            <a:r>
              <a:rPr lang="es-ES" b="1" dirty="0">
                <a:solidFill>
                  <a:srgbClr val="000000"/>
                </a:solidFill>
                <a:latin typeface="Arial"/>
                <a:ea typeface="ＭＳ Ｐゴシック"/>
              </a:rPr>
              <a:t>-a-</a:t>
            </a:r>
            <a:r>
              <a:rPr lang="es-ES" b="1" dirty="0" err="1">
                <a:solidFill>
                  <a:srgbClr val="000000"/>
                </a:solidFill>
                <a:latin typeface="Arial"/>
                <a:ea typeface="ＭＳ Ｐゴシック"/>
              </a:rPr>
              <a:t>stick</a:t>
            </a:r>
            <a:r>
              <a:rPr lang="es-ES" b="1" dirty="0">
                <a:solidFill>
                  <a:srgbClr val="000000"/>
                </a:solidFill>
                <a:latin typeface="Arial"/>
                <a:ea typeface="ＭＳ Ｐゴシック"/>
              </a:rPr>
              <a:t>: verificación de </a:t>
            </a:r>
            <a:r>
              <a:rPr lang="es-ES" b="1" dirty="0" err="1">
                <a:solidFill>
                  <a:srgbClr val="000000"/>
                </a:solidFill>
                <a:latin typeface="Arial"/>
                <a:ea typeface="ＭＳ Ｐゴシック"/>
              </a:rPr>
              <a:t>subinterfaces</a:t>
            </a:r>
            <a:endParaRPr lang="es-ES" b="1" noProof="0" dirty="0" smtClean="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116</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5.1 </a:t>
            </a:r>
            <a:r>
              <a:rPr lang="es-ES" b="1" dirty="0">
                <a:solidFill>
                  <a:srgbClr val="000000"/>
                </a:solidFill>
                <a:latin typeface="Arial"/>
                <a:ea typeface="ＭＳ Ｐゴシック"/>
              </a:rPr>
              <a:t>Configuración del </a:t>
            </a:r>
            <a:r>
              <a:rPr lang="es-ES" b="1" dirty="0" err="1">
                <a:solidFill>
                  <a:srgbClr val="000000"/>
                </a:solidFill>
                <a:latin typeface="Arial"/>
                <a:ea typeface="ＭＳ Ｐゴシック"/>
              </a:rPr>
              <a:t>routing</a:t>
            </a:r>
            <a:r>
              <a:rPr lang="es-ES" b="1" dirty="0">
                <a:solidFill>
                  <a:srgbClr val="000000"/>
                </a:solidFill>
                <a:latin typeface="Arial"/>
                <a:ea typeface="ＭＳ Ｐゴシック"/>
              </a:rPr>
              <a:t> entre VLAN</a:t>
            </a:r>
            <a:endParaRPr lang="es-ES" b="1" noProof="0" dirty="0" smtClean="0"/>
          </a:p>
          <a:p>
            <a:pPr marL="110638" indent="-110638" defTabSz="1001657"/>
            <a:r>
              <a:rPr lang="es-ES" b="1" dirty="0">
                <a:solidFill>
                  <a:srgbClr val="000000"/>
                </a:solidFill>
                <a:latin typeface="Arial"/>
              </a:rPr>
              <a:t>5.1.3 </a:t>
            </a:r>
            <a:r>
              <a:rPr lang="es-ES" b="1" dirty="0">
                <a:solidFill>
                  <a:srgbClr val="000000"/>
                </a:solidFill>
                <a:latin typeface="Arial"/>
                <a:ea typeface="ＭＳ Ｐゴシック"/>
              </a:rPr>
              <a:t>Configuración del </a:t>
            </a:r>
            <a:r>
              <a:rPr lang="es-ES" b="1" dirty="0" err="1">
                <a:solidFill>
                  <a:srgbClr val="000000"/>
                </a:solidFill>
                <a:latin typeface="Arial"/>
                <a:ea typeface="ＭＳ Ｐゴシック"/>
              </a:rPr>
              <a:t>routing</a:t>
            </a:r>
            <a:r>
              <a:rPr lang="es-ES" b="1" dirty="0">
                <a:solidFill>
                  <a:srgbClr val="000000"/>
                </a:solidFill>
                <a:latin typeface="Arial"/>
                <a:ea typeface="ＭＳ Ｐゴシック"/>
              </a:rPr>
              <a:t> entre VLAN con </a:t>
            </a:r>
            <a:r>
              <a:rPr lang="es-ES" b="1" dirty="0" err="1">
                <a:solidFill>
                  <a:srgbClr val="000000"/>
                </a:solidFill>
                <a:latin typeface="Arial"/>
                <a:ea typeface="ＭＳ Ｐゴシック"/>
              </a:rPr>
              <a:t>router</a:t>
            </a:r>
            <a:r>
              <a:rPr lang="es-ES" b="1" dirty="0">
                <a:solidFill>
                  <a:srgbClr val="000000"/>
                </a:solidFill>
                <a:latin typeface="Arial"/>
                <a:ea typeface="ＭＳ Ｐゴシック"/>
              </a:rPr>
              <a:t>-</a:t>
            </a:r>
            <a:r>
              <a:rPr lang="es-ES" b="1" dirty="0" err="1">
                <a:solidFill>
                  <a:srgbClr val="000000"/>
                </a:solidFill>
                <a:latin typeface="Arial"/>
                <a:ea typeface="ＭＳ Ｐゴシック"/>
              </a:rPr>
              <a:t>on</a:t>
            </a:r>
            <a:r>
              <a:rPr lang="es-ES" b="1" dirty="0">
                <a:solidFill>
                  <a:srgbClr val="000000"/>
                </a:solidFill>
                <a:latin typeface="Arial"/>
                <a:ea typeface="ＭＳ Ｐゴシック"/>
              </a:rPr>
              <a:t>-a-</a:t>
            </a:r>
            <a:r>
              <a:rPr lang="es-ES" b="1" dirty="0" err="1">
                <a:solidFill>
                  <a:srgbClr val="000000"/>
                </a:solidFill>
                <a:latin typeface="Arial"/>
                <a:ea typeface="ＭＳ Ｐゴシック"/>
              </a:rPr>
              <a:t>stick</a:t>
            </a:r>
            <a:endParaRPr lang="es-ES" b="1" noProof="0" dirty="0" smtClean="0"/>
          </a:p>
          <a:p>
            <a:pPr marL="110638" indent="-110638" defTabSz="1001657"/>
            <a:r>
              <a:rPr lang="es-ES" b="1" dirty="0">
                <a:solidFill>
                  <a:srgbClr val="000000"/>
                </a:solidFill>
                <a:latin typeface="Arial"/>
              </a:rPr>
              <a:t>5.1.3.4 </a:t>
            </a:r>
            <a:r>
              <a:rPr lang="es-ES" b="1" dirty="0">
                <a:solidFill>
                  <a:srgbClr val="000000"/>
                </a:solidFill>
                <a:latin typeface="Arial"/>
                <a:ea typeface="ＭＳ Ｐゴシック"/>
              </a:rPr>
              <a:t>Configuración de </a:t>
            </a:r>
            <a:r>
              <a:rPr lang="es-ES" b="1" dirty="0" err="1">
                <a:solidFill>
                  <a:srgbClr val="000000"/>
                </a:solidFill>
                <a:latin typeface="Arial"/>
                <a:ea typeface="ＭＳ Ｐゴシック"/>
              </a:rPr>
              <a:t>router</a:t>
            </a:r>
            <a:r>
              <a:rPr lang="es-ES" b="1" dirty="0">
                <a:solidFill>
                  <a:srgbClr val="000000"/>
                </a:solidFill>
                <a:latin typeface="Arial"/>
                <a:ea typeface="ＭＳ Ｐゴシック"/>
              </a:rPr>
              <a:t>-</a:t>
            </a:r>
            <a:r>
              <a:rPr lang="es-ES" b="1" dirty="0" err="1">
                <a:solidFill>
                  <a:srgbClr val="000000"/>
                </a:solidFill>
                <a:latin typeface="Arial"/>
                <a:ea typeface="ＭＳ Ｐゴシック"/>
              </a:rPr>
              <a:t>on</a:t>
            </a:r>
            <a:r>
              <a:rPr lang="es-ES" b="1" dirty="0">
                <a:solidFill>
                  <a:srgbClr val="000000"/>
                </a:solidFill>
                <a:latin typeface="Arial"/>
                <a:ea typeface="ＭＳ Ｐゴシック"/>
              </a:rPr>
              <a:t>-a-</a:t>
            </a:r>
            <a:r>
              <a:rPr lang="es-ES" b="1" dirty="0" err="1">
                <a:solidFill>
                  <a:srgbClr val="000000"/>
                </a:solidFill>
                <a:latin typeface="Arial"/>
                <a:ea typeface="ＭＳ Ｐゴシック"/>
              </a:rPr>
              <a:t>stick</a:t>
            </a:r>
            <a:r>
              <a:rPr lang="es-ES" b="1" dirty="0">
                <a:solidFill>
                  <a:srgbClr val="000000"/>
                </a:solidFill>
                <a:latin typeface="Arial"/>
                <a:ea typeface="ＭＳ Ｐゴシック"/>
              </a:rPr>
              <a:t>: verificación de </a:t>
            </a:r>
            <a:r>
              <a:rPr lang="es-ES" b="1" dirty="0" err="1">
                <a:solidFill>
                  <a:srgbClr val="000000"/>
                </a:solidFill>
                <a:latin typeface="Arial"/>
                <a:ea typeface="ＭＳ Ｐゴシック"/>
              </a:rPr>
              <a:t>subinterfaces</a:t>
            </a:r>
            <a:endParaRPr lang="es-ES" b="1" noProof="0" dirty="0" smtClean="0"/>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117</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5.1 </a:t>
            </a:r>
            <a:r>
              <a:rPr lang="es-ES" b="1" dirty="0">
                <a:solidFill>
                  <a:srgbClr val="000000"/>
                </a:solidFill>
                <a:latin typeface="Arial"/>
                <a:ea typeface="ＭＳ Ｐゴシック"/>
              </a:rPr>
              <a:t>Configuración del </a:t>
            </a:r>
            <a:r>
              <a:rPr lang="es-ES" b="1" dirty="0" err="1">
                <a:solidFill>
                  <a:srgbClr val="000000"/>
                </a:solidFill>
                <a:latin typeface="Arial"/>
                <a:ea typeface="ＭＳ Ｐゴシック"/>
              </a:rPr>
              <a:t>routing</a:t>
            </a:r>
            <a:r>
              <a:rPr lang="es-ES" b="1" dirty="0">
                <a:solidFill>
                  <a:srgbClr val="000000"/>
                </a:solidFill>
                <a:latin typeface="Arial"/>
                <a:ea typeface="ＭＳ Ｐゴシック"/>
              </a:rPr>
              <a:t> entre VLAN</a:t>
            </a:r>
            <a:endParaRPr lang="es-ES" b="1" noProof="0" dirty="0" smtClean="0"/>
          </a:p>
          <a:p>
            <a:pPr marL="110638" indent="-110638" defTabSz="1001657"/>
            <a:r>
              <a:rPr lang="es-ES" b="1" dirty="0">
                <a:solidFill>
                  <a:srgbClr val="000000"/>
                </a:solidFill>
                <a:latin typeface="Arial"/>
              </a:rPr>
              <a:t>5.1.3 </a:t>
            </a:r>
            <a:r>
              <a:rPr lang="es-ES" b="1" dirty="0">
                <a:solidFill>
                  <a:srgbClr val="000000"/>
                </a:solidFill>
                <a:latin typeface="Arial"/>
                <a:ea typeface="ＭＳ Ｐゴシック"/>
              </a:rPr>
              <a:t>Configuración del </a:t>
            </a:r>
            <a:r>
              <a:rPr lang="es-ES" b="1" dirty="0" err="1">
                <a:solidFill>
                  <a:srgbClr val="000000"/>
                </a:solidFill>
                <a:latin typeface="Arial"/>
                <a:ea typeface="ＭＳ Ｐゴシック"/>
              </a:rPr>
              <a:t>routing</a:t>
            </a:r>
            <a:r>
              <a:rPr lang="es-ES" b="1" dirty="0">
                <a:solidFill>
                  <a:srgbClr val="000000"/>
                </a:solidFill>
                <a:latin typeface="Arial"/>
                <a:ea typeface="ＭＳ Ｐゴシック"/>
              </a:rPr>
              <a:t> entre VLAN con </a:t>
            </a:r>
            <a:r>
              <a:rPr lang="es-ES" b="1" dirty="0" err="1">
                <a:solidFill>
                  <a:srgbClr val="000000"/>
                </a:solidFill>
                <a:latin typeface="Arial"/>
                <a:ea typeface="ＭＳ Ｐゴシック"/>
              </a:rPr>
              <a:t>router</a:t>
            </a:r>
            <a:r>
              <a:rPr lang="es-ES" b="1" dirty="0">
                <a:solidFill>
                  <a:srgbClr val="000000"/>
                </a:solidFill>
                <a:latin typeface="Arial"/>
                <a:ea typeface="ＭＳ Ｐゴシック"/>
              </a:rPr>
              <a:t>-</a:t>
            </a:r>
            <a:r>
              <a:rPr lang="es-ES" b="1" dirty="0" err="1">
                <a:solidFill>
                  <a:srgbClr val="000000"/>
                </a:solidFill>
                <a:latin typeface="Arial"/>
                <a:ea typeface="ＭＳ Ｐゴシック"/>
              </a:rPr>
              <a:t>on</a:t>
            </a:r>
            <a:r>
              <a:rPr lang="es-ES" b="1" dirty="0">
                <a:solidFill>
                  <a:srgbClr val="000000"/>
                </a:solidFill>
                <a:latin typeface="Arial"/>
                <a:ea typeface="ＭＳ Ｐゴシック"/>
              </a:rPr>
              <a:t>-a-</a:t>
            </a:r>
            <a:r>
              <a:rPr lang="es-ES" b="1" dirty="0" err="1">
                <a:solidFill>
                  <a:srgbClr val="000000"/>
                </a:solidFill>
                <a:latin typeface="Arial"/>
                <a:ea typeface="ＭＳ Ｐゴシック"/>
              </a:rPr>
              <a:t>stick</a:t>
            </a:r>
            <a:endParaRPr lang="es-ES" b="1" noProof="0" dirty="0" smtClean="0"/>
          </a:p>
          <a:p>
            <a:pPr marL="110638" indent="-110638" defTabSz="1001657"/>
            <a:r>
              <a:rPr lang="es-ES" b="1" dirty="0">
                <a:solidFill>
                  <a:srgbClr val="000000"/>
                </a:solidFill>
                <a:latin typeface="Arial"/>
              </a:rPr>
              <a:t>5.1.3.5 </a:t>
            </a:r>
            <a:r>
              <a:rPr lang="es-ES" b="1" dirty="0">
                <a:solidFill>
                  <a:srgbClr val="000000"/>
                </a:solidFill>
                <a:latin typeface="Arial"/>
                <a:ea typeface="ＭＳ Ｐゴシック"/>
              </a:rPr>
              <a:t>Configuración de </a:t>
            </a:r>
            <a:r>
              <a:rPr lang="es-ES" b="1" dirty="0" err="1">
                <a:solidFill>
                  <a:srgbClr val="000000"/>
                </a:solidFill>
                <a:latin typeface="Arial"/>
                <a:ea typeface="ＭＳ Ｐゴシック"/>
              </a:rPr>
              <a:t>router</a:t>
            </a:r>
            <a:r>
              <a:rPr lang="es-ES" b="1" dirty="0">
                <a:solidFill>
                  <a:srgbClr val="000000"/>
                </a:solidFill>
                <a:latin typeface="Arial"/>
                <a:ea typeface="ＭＳ Ｐゴシック"/>
              </a:rPr>
              <a:t>-</a:t>
            </a:r>
            <a:r>
              <a:rPr lang="es-ES" b="1" dirty="0" err="1">
                <a:solidFill>
                  <a:srgbClr val="000000"/>
                </a:solidFill>
                <a:latin typeface="Arial"/>
                <a:ea typeface="ＭＳ Ｐゴシック"/>
              </a:rPr>
              <a:t>on</a:t>
            </a:r>
            <a:r>
              <a:rPr lang="es-ES" b="1" dirty="0">
                <a:solidFill>
                  <a:srgbClr val="000000"/>
                </a:solidFill>
                <a:latin typeface="Arial"/>
                <a:ea typeface="ＭＳ Ｐゴシック"/>
              </a:rPr>
              <a:t>-a-</a:t>
            </a:r>
            <a:r>
              <a:rPr lang="es-ES" b="1" dirty="0" err="1">
                <a:solidFill>
                  <a:srgbClr val="000000"/>
                </a:solidFill>
                <a:latin typeface="Arial"/>
                <a:ea typeface="ＭＳ Ｐゴシック"/>
              </a:rPr>
              <a:t>stick</a:t>
            </a:r>
            <a:r>
              <a:rPr lang="es-ES" b="1" dirty="0">
                <a:solidFill>
                  <a:srgbClr val="000000"/>
                </a:solidFill>
                <a:latin typeface="Arial"/>
                <a:ea typeface="ＭＳ Ｐゴシック"/>
              </a:rPr>
              <a:t>: verificación de </a:t>
            </a:r>
            <a:r>
              <a:rPr lang="es-ES" b="1" dirty="0" err="1">
                <a:solidFill>
                  <a:srgbClr val="000000"/>
                </a:solidFill>
                <a:latin typeface="Arial"/>
                <a:ea typeface="ＭＳ Ｐゴシック"/>
              </a:rPr>
              <a:t>routing</a:t>
            </a:r>
            <a:endParaRPr lang="es-ES" b="1" noProof="0" dirty="0" smtClean="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118</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5.2 </a:t>
            </a:r>
            <a:r>
              <a:rPr lang="es-ES" b="1" dirty="0">
                <a:solidFill>
                  <a:srgbClr val="000000"/>
                </a:solidFill>
                <a:latin typeface="Arial"/>
                <a:ea typeface="ＭＳ Ｐゴシック"/>
              </a:rPr>
              <a:t>Resolución de problemas de </a:t>
            </a:r>
            <a:r>
              <a:rPr lang="es-ES" b="1" dirty="0" err="1">
                <a:solidFill>
                  <a:srgbClr val="000000"/>
                </a:solidFill>
                <a:latin typeface="Arial"/>
                <a:ea typeface="ＭＳ Ｐゴシック"/>
              </a:rPr>
              <a:t>routing</a:t>
            </a:r>
            <a:r>
              <a:rPr lang="es-ES" b="1" dirty="0">
                <a:solidFill>
                  <a:srgbClr val="000000"/>
                </a:solidFill>
                <a:latin typeface="Arial"/>
                <a:ea typeface="ＭＳ Ｐゴシック"/>
              </a:rPr>
              <a:t> entre VLAN </a:t>
            </a:r>
            <a:endParaRPr lang="es-ES" b="1" noProof="0" dirty="0" smtClean="0"/>
          </a:p>
          <a:p>
            <a:pPr marL="110638" indent="-110638" defTabSz="1001657"/>
            <a:r>
              <a:rPr lang="es-ES" b="1" dirty="0">
                <a:solidFill>
                  <a:srgbClr val="000000"/>
                </a:solidFill>
                <a:latin typeface="Arial"/>
              </a:rPr>
              <a:t>5.2.1 </a:t>
            </a:r>
            <a:r>
              <a:rPr lang="es-ES" b="1" dirty="0">
                <a:solidFill>
                  <a:srgbClr val="000000"/>
                </a:solidFill>
                <a:latin typeface="Arial"/>
                <a:ea typeface="ＭＳ Ｐゴシック"/>
              </a:rPr>
              <a:t>Problemas de configuración entre VLAN</a:t>
            </a:r>
            <a:endParaRPr lang="es-ES" b="1" noProof="0" dirty="0" smtClean="0"/>
          </a:p>
          <a:p>
            <a:pPr marL="110638" indent="-110638" defTabSz="1001657"/>
            <a:r>
              <a:rPr lang="es-ES" b="1" dirty="0">
                <a:solidFill>
                  <a:srgbClr val="000000"/>
                </a:solidFill>
                <a:latin typeface="Arial"/>
              </a:rPr>
              <a:t>5.2.1.1 </a:t>
            </a:r>
            <a:r>
              <a:rPr lang="es-ES" b="1" dirty="0">
                <a:solidFill>
                  <a:srgbClr val="000000"/>
                </a:solidFill>
                <a:latin typeface="Arial"/>
                <a:ea typeface="ＭＳ Ｐゴシック"/>
              </a:rPr>
              <a:t>Problemas en los puertos de </a:t>
            </a:r>
            <a:r>
              <a:rPr lang="es-ES" b="1" dirty="0" err="1">
                <a:solidFill>
                  <a:srgbClr val="000000"/>
                </a:solidFill>
                <a:latin typeface="Arial"/>
                <a:ea typeface="ＭＳ Ｐゴシック"/>
              </a:rPr>
              <a:t>switch</a:t>
            </a:r>
            <a:endParaRPr lang="es-ES" b="1" noProof="0" dirty="0" smtClean="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119</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5.2 </a:t>
            </a:r>
            <a:r>
              <a:rPr lang="es-ES" b="1" dirty="0">
                <a:solidFill>
                  <a:srgbClr val="000000"/>
                </a:solidFill>
                <a:latin typeface="Arial"/>
                <a:ea typeface="ＭＳ Ｐゴシック"/>
              </a:rPr>
              <a:t>Resolución de problemas de </a:t>
            </a:r>
            <a:r>
              <a:rPr lang="es-ES" b="1" dirty="0" err="1">
                <a:solidFill>
                  <a:srgbClr val="000000"/>
                </a:solidFill>
                <a:latin typeface="Arial"/>
                <a:ea typeface="ＭＳ Ｐゴシック"/>
              </a:rPr>
              <a:t>routing</a:t>
            </a:r>
            <a:r>
              <a:rPr lang="es-ES" b="1" dirty="0">
                <a:solidFill>
                  <a:srgbClr val="000000"/>
                </a:solidFill>
                <a:latin typeface="Arial"/>
                <a:ea typeface="ＭＳ Ｐゴシック"/>
              </a:rPr>
              <a:t> entre VLAN </a:t>
            </a:r>
            <a:endParaRPr lang="es-ES" b="1" noProof="0" dirty="0" smtClean="0"/>
          </a:p>
          <a:p>
            <a:pPr marL="110638" indent="-110638" defTabSz="1001657"/>
            <a:r>
              <a:rPr lang="es-ES" b="1" dirty="0">
                <a:solidFill>
                  <a:srgbClr val="000000"/>
                </a:solidFill>
                <a:latin typeface="Arial"/>
              </a:rPr>
              <a:t>5.2.1 </a:t>
            </a:r>
            <a:r>
              <a:rPr lang="es-ES" b="1" dirty="0">
                <a:solidFill>
                  <a:srgbClr val="000000"/>
                </a:solidFill>
                <a:latin typeface="Arial"/>
                <a:ea typeface="ＭＳ Ｐゴシック"/>
              </a:rPr>
              <a:t>Problemas de configuración entre VLAN</a:t>
            </a:r>
            <a:endParaRPr lang="es-ES" b="1" noProof="0" dirty="0" smtClean="0"/>
          </a:p>
          <a:p>
            <a:pPr marL="110638" indent="-110638" defTabSz="1001657"/>
            <a:r>
              <a:rPr lang="es-ES" b="1" dirty="0">
                <a:solidFill>
                  <a:srgbClr val="000000"/>
                </a:solidFill>
                <a:latin typeface="Arial"/>
              </a:rPr>
              <a:t>5.2.1.2 </a:t>
            </a:r>
            <a:r>
              <a:rPr lang="es-ES" b="1" dirty="0">
                <a:solidFill>
                  <a:srgbClr val="000000"/>
                </a:solidFill>
                <a:latin typeface="Arial"/>
                <a:ea typeface="ＭＳ Ｐゴシック"/>
              </a:rPr>
              <a:t>Verificación de la configuración del </a:t>
            </a:r>
            <a:r>
              <a:rPr lang="es-ES" b="1" dirty="0" err="1">
                <a:solidFill>
                  <a:srgbClr val="000000"/>
                </a:solidFill>
                <a:latin typeface="Arial"/>
                <a:ea typeface="ＭＳ Ｐゴシック"/>
              </a:rPr>
              <a:t>switch</a:t>
            </a:r>
            <a:endParaRPr lang="es-ES" b="1" noProof="0" dirty="0" smtClean="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120</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5.2 </a:t>
            </a:r>
            <a:r>
              <a:rPr lang="es-ES" b="1" dirty="0">
                <a:solidFill>
                  <a:srgbClr val="000000"/>
                </a:solidFill>
                <a:latin typeface="Arial"/>
                <a:ea typeface="ＭＳ Ｐゴシック"/>
              </a:rPr>
              <a:t>Resolución de problemas de </a:t>
            </a:r>
            <a:r>
              <a:rPr lang="es-ES" b="1" dirty="0" err="1">
                <a:solidFill>
                  <a:srgbClr val="000000"/>
                </a:solidFill>
                <a:latin typeface="Arial"/>
                <a:ea typeface="ＭＳ Ｐゴシック"/>
              </a:rPr>
              <a:t>routing</a:t>
            </a:r>
            <a:r>
              <a:rPr lang="es-ES" b="1" dirty="0">
                <a:solidFill>
                  <a:srgbClr val="000000"/>
                </a:solidFill>
                <a:latin typeface="Arial"/>
                <a:ea typeface="ＭＳ Ｐゴシック"/>
              </a:rPr>
              <a:t> entre VLAN </a:t>
            </a:r>
            <a:endParaRPr lang="es-ES" b="1" noProof="0" dirty="0" smtClean="0"/>
          </a:p>
          <a:p>
            <a:pPr marL="110638" indent="-110638" defTabSz="1001657"/>
            <a:r>
              <a:rPr lang="es-ES" b="1" dirty="0">
                <a:solidFill>
                  <a:srgbClr val="000000"/>
                </a:solidFill>
                <a:latin typeface="Arial"/>
              </a:rPr>
              <a:t>5.2.1 </a:t>
            </a:r>
            <a:r>
              <a:rPr lang="es-ES" b="1" dirty="0">
                <a:solidFill>
                  <a:srgbClr val="000000"/>
                </a:solidFill>
                <a:latin typeface="Arial"/>
                <a:ea typeface="ＭＳ Ｐゴシック"/>
              </a:rPr>
              <a:t>Problemas de configuración entre VLAN</a:t>
            </a:r>
            <a:endParaRPr lang="es-ES" b="1" noProof="0" dirty="0" smtClean="0"/>
          </a:p>
          <a:p>
            <a:pPr marL="110638" indent="-110638" defTabSz="1001657"/>
            <a:r>
              <a:rPr lang="es-ES" b="1" dirty="0">
                <a:solidFill>
                  <a:srgbClr val="000000"/>
                </a:solidFill>
                <a:latin typeface="Arial"/>
              </a:rPr>
              <a:t>5.2.1.4 </a:t>
            </a:r>
            <a:r>
              <a:rPr lang="es-ES" b="1" dirty="0">
                <a:solidFill>
                  <a:srgbClr val="000000"/>
                </a:solidFill>
                <a:latin typeface="Arial"/>
                <a:ea typeface="ＭＳ Ｐゴシック"/>
              </a:rPr>
              <a:t>Verificación de la configuración del </a:t>
            </a:r>
            <a:r>
              <a:rPr lang="es-ES" b="1" dirty="0" err="1">
                <a:solidFill>
                  <a:srgbClr val="000000"/>
                </a:solidFill>
                <a:latin typeface="Arial"/>
                <a:ea typeface="ＭＳ Ｐゴシック"/>
              </a:rPr>
              <a:t>router</a:t>
            </a:r>
            <a:endParaRPr lang="es-ES" b="1" noProof="0"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12</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3.1 Segmentación de VLAN</a:t>
            </a:r>
            <a:endParaRPr lang="es-ES" b="1" noProof="0" dirty="0" smtClean="0"/>
          </a:p>
          <a:p>
            <a:pPr marL="110638" indent="-110638" defTabSz="1001657"/>
            <a:r>
              <a:rPr lang="es-ES" b="1" dirty="0">
                <a:solidFill>
                  <a:srgbClr val="000000"/>
                </a:solidFill>
                <a:latin typeface="Arial"/>
              </a:rPr>
              <a:t>3.1.2 </a:t>
            </a:r>
            <a:r>
              <a:rPr lang="es-ES" b="1" dirty="0">
                <a:solidFill>
                  <a:srgbClr val="000000"/>
                </a:solidFill>
                <a:latin typeface="Arial"/>
                <a:ea typeface="ＭＳ Ｐゴシック"/>
              </a:rPr>
              <a:t>Redes VLAN en un entorno conmutado múltiple</a:t>
            </a:r>
          </a:p>
          <a:p>
            <a:pPr marL="110638" indent="-110638" defTabSz="1001657"/>
            <a:r>
              <a:rPr lang="es-ES" b="1" dirty="0">
                <a:solidFill>
                  <a:srgbClr val="000000"/>
                </a:solidFill>
                <a:latin typeface="Arial"/>
              </a:rPr>
              <a:t>3.1.2.1 </a:t>
            </a:r>
            <a:r>
              <a:rPr lang="es-ES" b="1" dirty="0">
                <a:solidFill>
                  <a:srgbClr val="000000"/>
                </a:solidFill>
                <a:latin typeface="Arial"/>
                <a:ea typeface="ＭＳ Ｐゴシック"/>
              </a:rPr>
              <a:t>Enlaces troncales de VLAN</a:t>
            </a:r>
            <a:endParaRPr lang="es-ES" b="1" noProof="0" dirty="0" smtClean="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121</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5.2 </a:t>
            </a:r>
            <a:r>
              <a:rPr lang="es-ES" b="1" dirty="0">
                <a:solidFill>
                  <a:srgbClr val="000000"/>
                </a:solidFill>
                <a:latin typeface="Arial"/>
                <a:ea typeface="ＭＳ Ｐゴシック"/>
              </a:rPr>
              <a:t>Resolución de problemas de </a:t>
            </a:r>
            <a:r>
              <a:rPr lang="es-ES" b="1" dirty="0" err="1">
                <a:solidFill>
                  <a:srgbClr val="000000"/>
                </a:solidFill>
                <a:latin typeface="Arial"/>
                <a:ea typeface="ＭＳ Ｐゴシック"/>
              </a:rPr>
              <a:t>routing</a:t>
            </a:r>
            <a:r>
              <a:rPr lang="es-ES" b="1" dirty="0">
                <a:solidFill>
                  <a:srgbClr val="000000"/>
                </a:solidFill>
                <a:latin typeface="Arial"/>
                <a:ea typeface="ＭＳ Ｐゴシック"/>
              </a:rPr>
              <a:t> entre VLAN </a:t>
            </a:r>
            <a:endParaRPr lang="es-ES" b="1" noProof="0" dirty="0" smtClean="0"/>
          </a:p>
          <a:p>
            <a:pPr marL="110638" indent="-110638" defTabSz="1001657"/>
            <a:r>
              <a:rPr lang="es-ES" b="1" dirty="0">
                <a:solidFill>
                  <a:srgbClr val="000000"/>
                </a:solidFill>
                <a:latin typeface="Arial"/>
              </a:rPr>
              <a:t>5.2.1 </a:t>
            </a:r>
            <a:r>
              <a:rPr lang="es-ES" b="1" dirty="0">
                <a:solidFill>
                  <a:srgbClr val="000000"/>
                </a:solidFill>
                <a:latin typeface="Arial"/>
                <a:ea typeface="ＭＳ Ｐゴシック"/>
              </a:rPr>
              <a:t>Problemas de configuración entre VLAN</a:t>
            </a:r>
            <a:endParaRPr lang="es-ES" b="1" noProof="0" dirty="0" smtClean="0"/>
          </a:p>
          <a:p>
            <a:pPr marL="110638" indent="-110638" defTabSz="1001657"/>
            <a:r>
              <a:rPr lang="es-ES" b="1" dirty="0">
                <a:solidFill>
                  <a:srgbClr val="000000"/>
                </a:solidFill>
                <a:latin typeface="Arial"/>
              </a:rPr>
              <a:t>5.2.1.4 </a:t>
            </a:r>
            <a:r>
              <a:rPr lang="es-ES" b="1" dirty="0">
                <a:solidFill>
                  <a:srgbClr val="000000"/>
                </a:solidFill>
                <a:latin typeface="Arial"/>
                <a:ea typeface="ＭＳ Ｐゴシック"/>
              </a:rPr>
              <a:t>Verificación de la configuración del </a:t>
            </a:r>
            <a:r>
              <a:rPr lang="es-ES" b="1" dirty="0" err="1">
                <a:solidFill>
                  <a:srgbClr val="000000"/>
                </a:solidFill>
                <a:latin typeface="Arial"/>
                <a:ea typeface="ＭＳ Ｐゴシック"/>
              </a:rPr>
              <a:t>router</a:t>
            </a:r>
            <a:endParaRPr lang="es-ES" b="1" noProof="0" dirty="0" smtClean="0"/>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122</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5.2 </a:t>
            </a:r>
            <a:r>
              <a:rPr lang="es-ES" b="1" dirty="0">
                <a:solidFill>
                  <a:srgbClr val="000000"/>
                </a:solidFill>
                <a:latin typeface="Arial"/>
                <a:ea typeface="ＭＳ Ｐゴシック"/>
              </a:rPr>
              <a:t>Resolución de problemas de </a:t>
            </a:r>
            <a:r>
              <a:rPr lang="es-ES" b="1" dirty="0" err="1">
                <a:solidFill>
                  <a:srgbClr val="000000"/>
                </a:solidFill>
                <a:latin typeface="Arial"/>
                <a:ea typeface="ＭＳ Ｐゴシック"/>
              </a:rPr>
              <a:t>routing</a:t>
            </a:r>
            <a:r>
              <a:rPr lang="es-ES" b="1" dirty="0">
                <a:solidFill>
                  <a:srgbClr val="000000"/>
                </a:solidFill>
                <a:latin typeface="Arial"/>
                <a:ea typeface="ＭＳ Ｐゴシック"/>
              </a:rPr>
              <a:t> entre VLAN </a:t>
            </a:r>
            <a:endParaRPr lang="es-ES" b="1" noProof="0" dirty="0" smtClean="0"/>
          </a:p>
          <a:p>
            <a:pPr marL="110638" indent="-110638" defTabSz="1001657"/>
            <a:r>
              <a:rPr lang="es-ES" b="1" dirty="0">
                <a:solidFill>
                  <a:srgbClr val="000000"/>
                </a:solidFill>
                <a:latin typeface="Arial"/>
              </a:rPr>
              <a:t>5.2.2 </a:t>
            </a:r>
            <a:r>
              <a:rPr lang="es-ES" b="1" dirty="0">
                <a:solidFill>
                  <a:srgbClr val="000000"/>
                </a:solidFill>
                <a:latin typeface="Arial"/>
                <a:ea typeface="ＭＳ Ｐゴシック"/>
              </a:rPr>
              <a:t>Problemas de direccionamiento IP</a:t>
            </a:r>
            <a:endParaRPr lang="es-ES" b="1" noProof="0" dirty="0" smtClean="0"/>
          </a:p>
          <a:p>
            <a:pPr marL="110638" indent="-110638" defTabSz="1001657"/>
            <a:r>
              <a:rPr lang="es-ES" b="1" dirty="0">
                <a:solidFill>
                  <a:srgbClr val="000000"/>
                </a:solidFill>
                <a:latin typeface="Arial"/>
              </a:rPr>
              <a:t>5.2.2.1 </a:t>
            </a:r>
            <a:r>
              <a:rPr lang="es-ES" b="1" dirty="0">
                <a:solidFill>
                  <a:srgbClr val="000000"/>
                </a:solidFill>
                <a:latin typeface="Arial"/>
                <a:ea typeface="ＭＳ Ｐゴシック"/>
              </a:rPr>
              <a:t>Errores relacionados con direcciones IP y máscaras de subred</a:t>
            </a:r>
            <a:endParaRPr lang="es-ES" b="1" noProof="0" dirty="0" smtClean="0"/>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123</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5.2 </a:t>
            </a:r>
            <a:r>
              <a:rPr lang="es-ES" b="1" dirty="0">
                <a:solidFill>
                  <a:srgbClr val="000000"/>
                </a:solidFill>
                <a:latin typeface="Arial"/>
                <a:ea typeface="ＭＳ Ｐゴシック"/>
              </a:rPr>
              <a:t>Resolución de problemas de </a:t>
            </a:r>
            <a:r>
              <a:rPr lang="es-ES" b="1" dirty="0" err="1">
                <a:solidFill>
                  <a:srgbClr val="000000"/>
                </a:solidFill>
                <a:latin typeface="Arial"/>
                <a:ea typeface="ＭＳ Ｐゴシック"/>
              </a:rPr>
              <a:t>routing</a:t>
            </a:r>
            <a:r>
              <a:rPr lang="es-ES" b="1" dirty="0">
                <a:solidFill>
                  <a:srgbClr val="000000"/>
                </a:solidFill>
                <a:latin typeface="Arial"/>
                <a:ea typeface="ＭＳ Ｐゴシック"/>
              </a:rPr>
              <a:t> entre VLAN </a:t>
            </a:r>
            <a:endParaRPr lang="es-ES" b="1" noProof="0" dirty="0" smtClean="0"/>
          </a:p>
          <a:p>
            <a:pPr marL="110638" indent="-110638" defTabSz="1001657"/>
            <a:r>
              <a:rPr lang="es-ES" b="1" dirty="0">
                <a:solidFill>
                  <a:srgbClr val="000000"/>
                </a:solidFill>
                <a:latin typeface="Arial"/>
              </a:rPr>
              <a:t>5.2.2 </a:t>
            </a:r>
            <a:r>
              <a:rPr lang="es-ES" b="1" dirty="0">
                <a:solidFill>
                  <a:srgbClr val="000000"/>
                </a:solidFill>
                <a:latin typeface="Arial"/>
                <a:ea typeface="ＭＳ Ｐゴシック"/>
              </a:rPr>
              <a:t>Problemas de direccionamiento IP</a:t>
            </a:r>
            <a:endParaRPr lang="es-ES" b="1" noProof="0" dirty="0" smtClean="0"/>
          </a:p>
          <a:p>
            <a:pPr marL="110638" indent="-110638" defTabSz="1001657"/>
            <a:r>
              <a:rPr lang="es-ES" b="1" dirty="0">
                <a:solidFill>
                  <a:srgbClr val="000000"/>
                </a:solidFill>
                <a:latin typeface="Arial"/>
              </a:rPr>
              <a:t>5.2.2.2</a:t>
            </a:r>
            <a:r>
              <a:rPr lang="es-ES" b="1" dirty="0">
                <a:solidFill>
                  <a:srgbClr val="000000"/>
                </a:solidFill>
                <a:latin typeface="Arial"/>
                <a:ea typeface="ＭＳ Ｐゴシック"/>
              </a:rPr>
              <a:t>Verificación de problemas de configuración de direcciones IP y máscaras de subred</a:t>
            </a:r>
            <a:endParaRPr lang="es-ES" b="1" noProof="0" dirty="0" smtClean="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124</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5.3 </a:t>
            </a:r>
            <a:r>
              <a:rPr lang="es-ES" b="1" dirty="0" err="1">
                <a:solidFill>
                  <a:srgbClr val="000000"/>
                </a:solidFill>
                <a:latin typeface="Arial"/>
              </a:rPr>
              <a:t>Switching</a:t>
            </a:r>
            <a:r>
              <a:rPr lang="es-ES" b="1" dirty="0">
                <a:solidFill>
                  <a:srgbClr val="000000"/>
                </a:solidFill>
                <a:latin typeface="Arial"/>
              </a:rPr>
              <a:t> de capa 3</a:t>
            </a:r>
          </a:p>
          <a:p>
            <a:pPr marL="110638" indent="-110638" defTabSz="1001657"/>
            <a:r>
              <a:rPr lang="es-ES" b="1" dirty="0">
                <a:solidFill>
                  <a:srgbClr val="000000"/>
                </a:solidFill>
                <a:latin typeface="Arial"/>
              </a:rPr>
              <a:t>5.3.1 </a:t>
            </a:r>
            <a:r>
              <a:rPr lang="es-ES" b="1" dirty="0">
                <a:solidFill>
                  <a:srgbClr val="000000"/>
                </a:solidFill>
                <a:latin typeface="Arial"/>
                <a:ea typeface="ＭＳ Ｐゴシック"/>
              </a:rPr>
              <a:t>Funcionamiento y configuración del </a:t>
            </a:r>
            <a:r>
              <a:rPr lang="es-ES" b="1" dirty="0" err="1">
                <a:solidFill>
                  <a:srgbClr val="000000"/>
                </a:solidFill>
                <a:latin typeface="Arial"/>
                <a:ea typeface="ＭＳ Ｐゴシック"/>
              </a:rPr>
              <a:t>switching</a:t>
            </a:r>
            <a:r>
              <a:rPr lang="es-ES" b="1" dirty="0">
                <a:solidFill>
                  <a:srgbClr val="000000"/>
                </a:solidFill>
                <a:latin typeface="Arial"/>
                <a:ea typeface="ＭＳ Ｐゴシック"/>
              </a:rPr>
              <a:t> de capa 3</a:t>
            </a:r>
            <a:endParaRPr lang="es-ES" b="1" noProof="0" dirty="0" smtClean="0"/>
          </a:p>
          <a:p>
            <a:pPr marL="110638" indent="-110638" defTabSz="1001657"/>
            <a:r>
              <a:rPr lang="es-ES" b="1" dirty="0">
                <a:solidFill>
                  <a:srgbClr val="000000"/>
                </a:solidFill>
                <a:latin typeface="Arial"/>
              </a:rPr>
              <a:t>5.3.1.1 </a:t>
            </a:r>
            <a:r>
              <a:rPr lang="es-ES" b="1" dirty="0">
                <a:solidFill>
                  <a:srgbClr val="000000"/>
                </a:solidFill>
                <a:latin typeface="Arial"/>
                <a:ea typeface="ＭＳ Ｐゴシック"/>
              </a:rPr>
              <a:t>Introducción al </a:t>
            </a:r>
            <a:r>
              <a:rPr lang="es-ES" b="1" dirty="0" err="1">
                <a:solidFill>
                  <a:srgbClr val="000000"/>
                </a:solidFill>
                <a:latin typeface="Arial"/>
                <a:ea typeface="ＭＳ Ｐゴシック"/>
              </a:rPr>
              <a:t>switching</a:t>
            </a:r>
            <a:r>
              <a:rPr lang="es-ES" b="1" dirty="0">
                <a:solidFill>
                  <a:srgbClr val="000000"/>
                </a:solidFill>
                <a:latin typeface="Arial"/>
                <a:ea typeface="ＭＳ Ｐゴシック"/>
              </a:rPr>
              <a:t> de capa 3</a:t>
            </a:r>
            <a:endParaRPr lang="es-ES" b="1" noProof="0" dirty="0" smtClean="0"/>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125</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5.3 </a:t>
            </a:r>
            <a:r>
              <a:rPr lang="es-ES" b="1" dirty="0" err="1">
                <a:solidFill>
                  <a:srgbClr val="000000"/>
                </a:solidFill>
                <a:latin typeface="Arial"/>
              </a:rPr>
              <a:t>Switching</a:t>
            </a:r>
            <a:r>
              <a:rPr lang="es-ES" b="1" dirty="0">
                <a:solidFill>
                  <a:srgbClr val="000000"/>
                </a:solidFill>
                <a:latin typeface="Arial"/>
              </a:rPr>
              <a:t> de capa 3</a:t>
            </a:r>
          </a:p>
          <a:p>
            <a:pPr marL="110638" indent="-110638" defTabSz="1001657"/>
            <a:r>
              <a:rPr lang="es-ES" b="1" dirty="0">
                <a:solidFill>
                  <a:srgbClr val="000000"/>
                </a:solidFill>
                <a:latin typeface="Arial"/>
              </a:rPr>
              <a:t>5.3.1 </a:t>
            </a:r>
            <a:r>
              <a:rPr lang="es-ES" b="1" dirty="0">
                <a:solidFill>
                  <a:srgbClr val="000000"/>
                </a:solidFill>
                <a:latin typeface="Arial"/>
                <a:ea typeface="ＭＳ Ｐゴシック"/>
              </a:rPr>
              <a:t>Funcionamiento y configuración del </a:t>
            </a:r>
            <a:r>
              <a:rPr lang="es-ES" b="1" dirty="0" err="1">
                <a:solidFill>
                  <a:srgbClr val="000000"/>
                </a:solidFill>
                <a:latin typeface="Arial"/>
                <a:ea typeface="ＭＳ Ｐゴシック"/>
              </a:rPr>
              <a:t>switching</a:t>
            </a:r>
            <a:r>
              <a:rPr lang="es-ES" b="1" dirty="0">
                <a:solidFill>
                  <a:srgbClr val="000000"/>
                </a:solidFill>
                <a:latin typeface="Arial"/>
                <a:ea typeface="ＭＳ Ｐゴシック"/>
              </a:rPr>
              <a:t> de capa 3</a:t>
            </a:r>
            <a:endParaRPr lang="es-ES" b="1" noProof="0" dirty="0" smtClean="0"/>
          </a:p>
          <a:p>
            <a:pPr marL="110638" indent="-110638" defTabSz="1001657"/>
            <a:r>
              <a:rPr lang="es-ES" b="1" dirty="0">
                <a:solidFill>
                  <a:srgbClr val="000000"/>
                </a:solidFill>
                <a:latin typeface="Arial"/>
              </a:rPr>
              <a:t>5.3.1.2 </a:t>
            </a:r>
            <a:r>
              <a:rPr lang="es-ES" b="1" dirty="0" err="1">
                <a:solidFill>
                  <a:srgbClr val="000000"/>
                </a:solidFill>
                <a:latin typeface="Arial"/>
                <a:ea typeface="ＭＳ Ｐゴシック"/>
              </a:rPr>
              <a:t>Routing</a:t>
            </a:r>
            <a:r>
              <a:rPr lang="es-ES" b="1" dirty="0">
                <a:solidFill>
                  <a:srgbClr val="000000"/>
                </a:solidFill>
                <a:latin typeface="Arial"/>
                <a:ea typeface="ＭＳ Ｐゴシック"/>
              </a:rPr>
              <a:t> entre VLAN con interfaces virtuales de </a:t>
            </a:r>
            <a:r>
              <a:rPr lang="es-ES" b="1" dirty="0" err="1">
                <a:solidFill>
                  <a:srgbClr val="000000"/>
                </a:solidFill>
                <a:latin typeface="Arial"/>
                <a:ea typeface="ＭＳ Ｐゴシック"/>
              </a:rPr>
              <a:t>switch</a:t>
            </a:r>
            <a:endParaRPr lang="es-ES" b="1" dirty="0">
              <a:solidFill>
                <a:srgbClr val="000000"/>
              </a:solidFill>
              <a:latin typeface="Arial"/>
              <a:ea typeface="ＭＳ Ｐゴシック"/>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126</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5.3 </a:t>
            </a:r>
            <a:r>
              <a:rPr lang="es-ES" b="1" dirty="0" err="1">
                <a:solidFill>
                  <a:srgbClr val="000000"/>
                </a:solidFill>
                <a:latin typeface="Arial"/>
              </a:rPr>
              <a:t>Switching</a:t>
            </a:r>
            <a:r>
              <a:rPr lang="es-ES" b="1" dirty="0">
                <a:solidFill>
                  <a:srgbClr val="000000"/>
                </a:solidFill>
                <a:latin typeface="Arial"/>
              </a:rPr>
              <a:t> de capa 3</a:t>
            </a:r>
          </a:p>
          <a:p>
            <a:pPr marL="110638" indent="-110638" defTabSz="1001657"/>
            <a:r>
              <a:rPr lang="es-ES" b="1" dirty="0">
                <a:solidFill>
                  <a:srgbClr val="000000"/>
                </a:solidFill>
                <a:latin typeface="Arial"/>
              </a:rPr>
              <a:t>5.3.1 </a:t>
            </a:r>
            <a:r>
              <a:rPr lang="es-ES" b="1" dirty="0">
                <a:solidFill>
                  <a:srgbClr val="000000"/>
                </a:solidFill>
                <a:latin typeface="Arial"/>
                <a:ea typeface="ＭＳ Ｐゴシック"/>
              </a:rPr>
              <a:t>Funcionamiento y configuración del </a:t>
            </a:r>
            <a:r>
              <a:rPr lang="es-ES" b="1" dirty="0" err="1">
                <a:solidFill>
                  <a:srgbClr val="000000"/>
                </a:solidFill>
                <a:latin typeface="Arial"/>
                <a:ea typeface="ＭＳ Ｐゴシック"/>
              </a:rPr>
              <a:t>switching</a:t>
            </a:r>
            <a:r>
              <a:rPr lang="es-ES" b="1" dirty="0">
                <a:solidFill>
                  <a:srgbClr val="000000"/>
                </a:solidFill>
                <a:latin typeface="Arial"/>
                <a:ea typeface="ＭＳ Ｐゴシック"/>
              </a:rPr>
              <a:t> de capa 3</a:t>
            </a:r>
            <a:endParaRPr lang="es-ES" b="1" noProof="0" dirty="0" smtClean="0"/>
          </a:p>
          <a:p>
            <a:pPr marL="110638" indent="-110638" defTabSz="1001657"/>
            <a:r>
              <a:rPr lang="es-ES" b="1" dirty="0">
                <a:solidFill>
                  <a:srgbClr val="000000"/>
                </a:solidFill>
                <a:latin typeface="Arial"/>
              </a:rPr>
              <a:t>5.3.1.3 </a:t>
            </a:r>
            <a:r>
              <a:rPr lang="es-ES" b="1" dirty="0" err="1">
                <a:solidFill>
                  <a:srgbClr val="000000"/>
                </a:solidFill>
                <a:latin typeface="Arial"/>
                <a:ea typeface="ＭＳ Ｐゴシック"/>
              </a:rPr>
              <a:t>Routing</a:t>
            </a:r>
            <a:r>
              <a:rPr lang="es-ES" b="1" dirty="0">
                <a:solidFill>
                  <a:srgbClr val="000000"/>
                </a:solidFill>
                <a:latin typeface="Arial"/>
                <a:ea typeface="ＭＳ Ｐゴシック"/>
              </a:rPr>
              <a:t> entre VLAN con interfaces virtuales de </a:t>
            </a:r>
            <a:r>
              <a:rPr lang="es-ES" b="1" dirty="0" err="1">
                <a:solidFill>
                  <a:srgbClr val="000000"/>
                </a:solidFill>
                <a:latin typeface="Arial"/>
                <a:ea typeface="ＭＳ Ｐゴシック"/>
              </a:rPr>
              <a:t>switch</a:t>
            </a:r>
            <a:r>
              <a:rPr lang="es-ES" b="1" dirty="0">
                <a:solidFill>
                  <a:srgbClr val="000000"/>
                </a:solidFill>
                <a:latin typeface="Arial"/>
                <a:ea typeface="ＭＳ Ｐゴシック"/>
              </a:rPr>
              <a:t> (cont.)</a:t>
            </a:r>
            <a:endParaRPr lang="es-ES" b="1" baseline="0" noProof="0" dirty="0" smtClean="0">
              <a:ea typeface="ＭＳ Ｐゴシック" pitchFamily="34" charset="-128"/>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127</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5.3 </a:t>
            </a:r>
            <a:r>
              <a:rPr lang="es-ES" b="1" dirty="0" err="1">
                <a:solidFill>
                  <a:srgbClr val="000000"/>
                </a:solidFill>
                <a:latin typeface="Arial"/>
              </a:rPr>
              <a:t>Switching</a:t>
            </a:r>
            <a:r>
              <a:rPr lang="es-ES" b="1" dirty="0">
                <a:solidFill>
                  <a:srgbClr val="000000"/>
                </a:solidFill>
                <a:latin typeface="Arial"/>
              </a:rPr>
              <a:t> de capa 3</a:t>
            </a:r>
          </a:p>
          <a:p>
            <a:pPr marL="110638" indent="-110638" defTabSz="1001657"/>
            <a:r>
              <a:rPr lang="es-ES" b="1" dirty="0">
                <a:solidFill>
                  <a:srgbClr val="000000"/>
                </a:solidFill>
                <a:latin typeface="Arial"/>
              </a:rPr>
              <a:t>5.3.1 </a:t>
            </a:r>
            <a:r>
              <a:rPr lang="es-ES" b="1" dirty="0">
                <a:solidFill>
                  <a:srgbClr val="000000"/>
                </a:solidFill>
                <a:latin typeface="Arial"/>
                <a:ea typeface="ＭＳ Ｐゴシック"/>
              </a:rPr>
              <a:t>Funcionamiento y configuración del </a:t>
            </a:r>
            <a:r>
              <a:rPr lang="es-ES" b="1" dirty="0" err="1">
                <a:solidFill>
                  <a:srgbClr val="000000"/>
                </a:solidFill>
                <a:latin typeface="Arial"/>
                <a:ea typeface="ＭＳ Ｐゴシック"/>
              </a:rPr>
              <a:t>switching</a:t>
            </a:r>
            <a:r>
              <a:rPr lang="es-ES" b="1" dirty="0">
                <a:solidFill>
                  <a:srgbClr val="000000"/>
                </a:solidFill>
                <a:latin typeface="Arial"/>
                <a:ea typeface="ＭＳ Ｐゴシック"/>
              </a:rPr>
              <a:t> de capa 3</a:t>
            </a:r>
            <a:endParaRPr lang="es-ES" b="1" noProof="0" dirty="0" smtClean="0"/>
          </a:p>
          <a:p>
            <a:pPr marL="110638" indent="-110638" defTabSz="1001657"/>
            <a:r>
              <a:rPr lang="es-ES" b="1" dirty="0">
                <a:solidFill>
                  <a:srgbClr val="000000"/>
                </a:solidFill>
                <a:latin typeface="Arial"/>
              </a:rPr>
              <a:t>5.3.1.3 </a:t>
            </a:r>
            <a:r>
              <a:rPr lang="es-ES" b="1" dirty="0" err="1">
                <a:solidFill>
                  <a:srgbClr val="000000"/>
                </a:solidFill>
                <a:latin typeface="Arial"/>
                <a:ea typeface="ＭＳ Ｐゴシック"/>
              </a:rPr>
              <a:t>Routing</a:t>
            </a:r>
            <a:r>
              <a:rPr lang="es-ES" b="1" dirty="0">
                <a:solidFill>
                  <a:srgbClr val="000000"/>
                </a:solidFill>
                <a:latin typeface="Arial"/>
                <a:ea typeface="ＭＳ Ｐゴシック"/>
              </a:rPr>
              <a:t> entre VLAN con interfaces virtuales de </a:t>
            </a:r>
            <a:r>
              <a:rPr lang="es-ES" b="1" dirty="0" err="1">
                <a:solidFill>
                  <a:srgbClr val="000000"/>
                </a:solidFill>
                <a:latin typeface="Arial"/>
                <a:ea typeface="ＭＳ Ｐゴシック"/>
              </a:rPr>
              <a:t>switch</a:t>
            </a:r>
            <a:r>
              <a:rPr lang="es-ES" b="1" dirty="0">
                <a:solidFill>
                  <a:srgbClr val="000000"/>
                </a:solidFill>
                <a:latin typeface="Arial"/>
                <a:ea typeface="ＭＳ Ｐゴシック"/>
              </a:rPr>
              <a:t> (cont.)</a:t>
            </a:r>
            <a:endParaRPr lang="es-ES" b="1" baseline="0" noProof="0" dirty="0" smtClean="0">
              <a:ea typeface="ＭＳ Ｐゴシック" pitchFamily="34" charset="-128"/>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128</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5.3 </a:t>
            </a:r>
            <a:r>
              <a:rPr lang="es-ES" b="1" dirty="0" err="1">
                <a:solidFill>
                  <a:srgbClr val="000000"/>
                </a:solidFill>
                <a:latin typeface="Arial"/>
              </a:rPr>
              <a:t>Switching</a:t>
            </a:r>
            <a:r>
              <a:rPr lang="es-ES" b="1" dirty="0">
                <a:solidFill>
                  <a:srgbClr val="000000"/>
                </a:solidFill>
                <a:latin typeface="Arial"/>
              </a:rPr>
              <a:t> de capa 3</a:t>
            </a:r>
          </a:p>
          <a:p>
            <a:pPr marL="110638" indent="-110638" defTabSz="1001657"/>
            <a:r>
              <a:rPr lang="es-ES" b="1" dirty="0">
                <a:solidFill>
                  <a:srgbClr val="000000"/>
                </a:solidFill>
                <a:latin typeface="Arial"/>
              </a:rPr>
              <a:t>5.3.1 </a:t>
            </a:r>
            <a:r>
              <a:rPr lang="es-ES" b="1" dirty="0">
                <a:solidFill>
                  <a:srgbClr val="000000"/>
                </a:solidFill>
                <a:latin typeface="Arial"/>
                <a:ea typeface="ＭＳ Ｐゴシック"/>
              </a:rPr>
              <a:t>Funcionamiento y configuración del </a:t>
            </a:r>
            <a:r>
              <a:rPr lang="es-ES" b="1" dirty="0" err="1">
                <a:solidFill>
                  <a:srgbClr val="000000"/>
                </a:solidFill>
                <a:latin typeface="Arial"/>
                <a:ea typeface="ＭＳ Ｐゴシック"/>
              </a:rPr>
              <a:t>switching</a:t>
            </a:r>
            <a:r>
              <a:rPr lang="es-ES" b="1" dirty="0">
                <a:solidFill>
                  <a:srgbClr val="000000"/>
                </a:solidFill>
                <a:latin typeface="Arial"/>
                <a:ea typeface="ＭＳ Ｐゴシック"/>
              </a:rPr>
              <a:t> de capa 3</a:t>
            </a:r>
            <a:endParaRPr lang="es-ES" b="1" noProof="0" dirty="0" smtClean="0"/>
          </a:p>
          <a:p>
            <a:pPr marL="110638" indent="-110638" defTabSz="1001657"/>
            <a:r>
              <a:rPr lang="es-ES" b="1" dirty="0">
                <a:solidFill>
                  <a:srgbClr val="000000"/>
                </a:solidFill>
                <a:latin typeface="Arial"/>
              </a:rPr>
              <a:t>5.3.1.4 </a:t>
            </a:r>
            <a:r>
              <a:rPr lang="es-ES" b="1" dirty="0" err="1">
                <a:solidFill>
                  <a:srgbClr val="000000"/>
                </a:solidFill>
                <a:latin typeface="Arial"/>
                <a:ea typeface="ＭＳ Ｐゴシック"/>
              </a:rPr>
              <a:t>Routing</a:t>
            </a:r>
            <a:r>
              <a:rPr lang="es-ES" b="1" dirty="0">
                <a:solidFill>
                  <a:srgbClr val="000000"/>
                </a:solidFill>
                <a:latin typeface="Arial"/>
                <a:ea typeface="ＭＳ Ｐゴシック"/>
              </a:rPr>
              <a:t> entre VLAN con puertos </a:t>
            </a:r>
            <a:r>
              <a:rPr lang="es-ES" b="1" dirty="0" err="1">
                <a:solidFill>
                  <a:srgbClr val="000000"/>
                </a:solidFill>
                <a:latin typeface="Arial"/>
                <a:ea typeface="ＭＳ Ｐゴシック"/>
              </a:rPr>
              <a:t>enrutados</a:t>
            </a:r>
            <a:endParaRPr lang="es-ES" b="1" baseline="0" noProof="0" dirty="0" smtClean="0">
              <a:ea typeface="ＭＳ Ｐゴシック" pitchFamily="34" charset="-128"/>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129</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5.3 </a:t>
            </a:r>
            <a:r>
              <a:rPr lang="es-ES" b="1" dirty="0" err="1">
                <a:solidFill>
                  <a:srgbClr val="000000"/>
                </a:solidFill>
                <a:latin typeface="Arial"/>
              </a:rPr>
              <a:t>Switching</a:t>
            </a:r>
            <a:r>
              <a:rPr lang="es-ES" b="1" dirty="0">
                <a:solidFill>
                  <a:srgbClr val="000000"/>
                </a:solidFill>
                <a:latin typeface="Arial"/>
              </a:rPr>
              <a:t> de capa 3</a:t>
            </a:r>
          </a:p>
          <a:p>
            <a:pPr marL="110638" indent="-110638" defTabSz="1001657"/>
            <a:r>
              <a:rPr lang="es-ES" b="1" dirty="0">
                <a:solidFill>
                  <a:srgbClr val="000000"/>
                </a:solidFill>
                <a:latin typeface="Arial"/>
              </a:rPr>
              <a:t>5.3.1 </a:t>
            </a:r>
            <a:r>
              <a:rPr lang="es-ES" b="1" dirty="0">
                <a:solidFill>
                  <a:srgbClr val="000000"/>
                </a:solidFill>
                <a:latin typeface="Arial"/>
                <a:ea typeface="ＭＳ Ｐゴシック"/>
              </a:rPr>
              <a:t>Funcionamiento y configuración del </a:t>
            </a:r>
            <a:r>
              <a:rPr lang="es-ES" b="1" dirty="0" err="1">
                <a:solidFill>
                  <a:srgbClr val="000000"/>
                </a:solidFill>
                <a:latin typeface="Arial"/>
                <a:ea typeface="ＭＳ Ｐゴシック"/>
              </a:rPr>
              <a:t>switching</a:t>
            </a:r>
            <a:r>
              <a:rPr lang="es-ES" b="1" dirty="0">
                <a:solidFill>
                  <a:srgbClr val="000000"/>
                </a:solidFill>
                <a:latin typeface="Arial"/>
                <a:ea typeface="ＭＳ Ｐゴシック"/>
              </a:rPr>
              <a:t> de capa 3</a:t>
            </a:r>
            <a:endParaRPr lang="es-ES" b="1" noProof="0" dirty="0" smtClean="0"/>
          </a:p>
          <a:p>
            <a:pPr marL="110638" indent="-110638" defTabSz="1001657"/>
            <a:r>
              <a:rPr lang="es-ES" b="1" dirty="0">
                <a:solidFill>
                  <a:srgbClr val="000000"/>
                </a:solidFill>
                <a:latin typeface="Arial"/>
              </a:rPr>
              <a:t>5.3.1.5</a:t>
            </a:r>
            <a:r>
              <a:rPr lang="es-ES" b="1" dirty="0">
                <a:solidFill>
                  <a:srgbClr val="000000"/>
                </a:solidFill>
                <a:latin typeface="Arial"/>
                <a:ea typeface="ＭＳ Ｐゴシック"/>
              </a:rPr>
              <a:t> Configuración de rutas estáticas en un </a:t>
            </a:r>
            <a:r>
              <a:rPr lang="es-ES" b="1" dirty="0" err="1">
                <a:solidFill>
                  <a:srgbClr val="000000"/>
                </a:solidFill>
                <a:latin typeface="Arial"/>
                <a:ea typeface="ＭＳ Ｐゴシック"/>
              </a:rPr>
              <a:t>switch</a:t>
            </a:r>
            <a:r>
              <a:rPr lang="es-ES" b="1" dirty="0">
                <a:solidFill>
                  <a:srgbClr val="000000"/>
                </a:solidFill>
                <a:latin typeface="Arial"/>
                <a:ea typeface="ＭＳ Ｐゴシック"/>
              </a:rPr>
              <a:t> </a:t>
            </a:r>
            <a:r>
              <a:rPr lang="es-ES" b="1" dirty="0" err="1">
                <a:solidFill>
                  <a:srgbClr val="000000"/>
                </a:solidFill>
                <a:latin typeface="Arial"/>
                <a:ea typeface="ＭＳ Ｐゴシック"/>
              </a:rPr>
              <a:t>Catalyst</a:t>
            </a:r>
            <a:r>
              <a:rPr lang="es-ES" b="1" dirty="0">
                <a:solidFill>
                  <a:srgbClr val="000000"/>
                </a:solidFill>
                <a:latin typeface="Arial"/>
                <a:ea typeface="ＭＳ Ｐゴシック"/>
              </a:rPr>
              <a:t> 2960</a:t>
            </a:r>
            <a:endParaRPr lang="es-ES" b="1" baseline="0" noProof="0" dirty="0" smtClean="0">
              <a:ea typeface="ＭＳ Ｐゴシック" pitchFamily="34" charset="-128"/>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130</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5.3 </a:t>
            </a:r>
            <a:r>
              <a:rPr lang="es-ES" b="1" dirty="0" err="1">
                <a:solidFill>
                  <a:srgbClr val="000000"/>
                </a:solidFill>
                <a:latin typeface="Arial"/>
              </a:rPr>
              <a:t>Switching</a:t>
            </a:r>
            <a:r>
              <a:rPr lang="es-ES" b="1" dirty="0">
                <a:solidFill>
                  <a:srgbClr val="000000"/>
                </a:solidFill>
                <a:latin typeface="Arial"/>
              </a:rPr>
              <a:t> de capa 3</a:t>
            </a:r>
          </a:p>
          <a:p>
            <a:pPr marL="110638" indent="-110638" defTabSz="1001657"/>
            <a:r>
              <a:rPr lang="es-ES" b="1" dirty="0">
                <a:solidFill>
                  <a:srgbClr val="000000"/>
                </a:solidFill>
                <a:latin typeface="Arial"/>
              </a:rPr>
              <a:t>5.3.2 </a:t>
            </a:r>
            <a:r>
              <a:rPr lang="es-ES" b="1" dirty="0">
                <a:solidFill>
                  <a:srgbClr val="000000"/>
                </a:solidFill>
                <a:latin typeface="Arial"/>
                <a:ea typeface="ＭＳ Ｐゴシック"/>
              </a:rPr>
              <a:t>Resolución de problemas de </a:t>
            </a:r>
            <a:r>
              <a:rPr lang="es-ES" b="1" dirty="0" err="1">
                <a:solidFill>
                  <a:srgbClr val="000000"/>
                </a:solidFill>
                <a:latin typeface="Arial"/>
                <a:ea typeface="ＭＳ Ｐゴシック"/>
              </a:rPr>
              <a:t>switching</a:t>
            </a:r>
            <a:r>
              <a:rPr lang="es-ES" b="1" dirty="0">
                <a:solidFill>
                  <a:srgbClr val="000000"/>
                </a:solidFill>
                <a:latin typeface="Arial"/>
                <a:ea typeface="ＭＳ Ｐゴシック"/>
              </a:rPr>
              <a:t> de capa 3</a:t>
            </a:r>
            <a:endParaRPr lang="es-ES" b="1" noProof="0" dirty="0" smtClean="0"/>
          </a:p>
          <a:p>
            <a:pPr marL="110638" indent="-110638" defTabSz="1001657"/>
            <a:r>
              <a:rPr lang="es-ES" b="1" dirty="0">
                <a:solidFill>
                  <a:srgbClr val="000000"/>
                </a:solidFill>
                <a:latin typeface="Arial"/>
              </a:rPr>
              <a:t>5.3.2.1 </a:t>
            </a:r>
            <a:r>
              <a:rPr lang="es-ES" b="1" dirty="0">
                <a:solidFill>
                  <a:srgbClr val="000000"/>
                </a:solidFill>
                <a:latin typeface="Arial"/>
                <a:ea typeface="ＭＳ Ｐゴシック"/>
              </a:rPr>
              <a:t>Problemas de configuración de </a:t>
            </a:r>
            <a:r>
              <a:rPr lang="es-ES" b="1" dirty="0" err="1">
                <a:solidFill>
                  <a:srgbClr val="000000"/>
                </a:solidFill>
                <a:latin typeface="Arial"/>
                <a:ea typeface="ＭＳ Ｐゴシック"/>
              </a:rPr>
              <a:t>switching</a:t>
            </a:r>
            <a:r>
              <a:rPr lang="es-ES" b="1" dirty="0">
                <a:solidFill>
                  <a:srgbClr val="000000"/>
                </a:solidFill>
                <a:latin typeface="Arial"/>
                <a:ea typeface="ＭＳ Ｐゴシック"/>
              </a:rPr>
              <a:t> de capa 3</a:t>
            </a:r>
            <a:endParaRPr lang="es-ES" b="1" baseline="0" noProof="0" dirty="0" smtClean="0">
              <a:ea typeface="ＭＳ Ｐゴシック" pitchFamily="3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13</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3.1 Segmentación de VLAN</a:t>
            </a:r>
            <a:endParaRPr lang="es-ES" b="1" noProof="0" dirty="0" smtClean="0"/>
          </a:p>
          <a:p>
            <a:pPr marL="110638" indent="-110638" defTabSz="1001657"/>
            <a:r>
              <a:rPr lang="es-ES" b="1" dirty="0">
                <a:solidFill>
                  <a:srgbClr val="000000"/>
                </a:solidFill>
                <a:latin typeface="Arial"/>
              </a:rPr>
              <a:t>3.1.2 </a:t>
            </a:r>
            <a:r>
              <a:rPr lang="es-ES" b="1" dirty="0">
                <a:solidFill>
                  <a:srgbClr val="000000"/>
                </a:solidFill>
                <a:latin typeface="Arial"/>
                <a:ea typeface="ＭＳ Ｐゴシック"/>
              </a:rPr>
              <a:t>Redes VLAN en un entorno conmutado múltiple</a:t>
            </a:r>
          </a:p>
          <a:p>
            <a:pPr marL="110638" indent="-110638" defTabSz="1001657"/>
            <a:r>
              <a:rPr lang="es-ES" b="1" dirty="0">
                <a:solidFill>
                  <a:srgbClr val="000000"/>
                </a:solidFill>
                <a:latin typeface="Arial"/>
              </a:rPr>
              <a:t>3.1.2.2 </a:t>
            </a:r>
            <a:r>
              <a:rPr lang="es-ES" b="1" dirty="0">
                <a:solidFill>
                  <a:srgbClr val="000000"/>
                </a:solidFill>
                <a:latin typeface="Arial"/>
                <a:ea typeface="ＭＳ Ｐゴシック"/>
              </a:rPr>
              <a:t>Control de dominios de difusión con VLAN</a:t>
            </a:r>
            <a:endParaRPr lang="es-ES" b="1" noProof="0" dirty="0" smtClean="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131</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5.3 </a:t>
            </a:r>
            <a:r>
              <a:rPr lang="es-ES" b="1" dirty="0" err="1">
                <a:solidFill>
                  <a:srgbClr val="000000"/>
                </a:solidFill>
                <a:latin typeface="Arial"/>
              </a:rPr>
              <a:t>Switching</a:t>
            </a:r>
            <a:r>
              <a:rPr lang="es-ES" b="1" dirty="0">
                <a:solidFill>
                  <a:srgbClr val="000000"/>
                </a:solidFill>
                <a:latin typeface="Arial"/>
              </a:rPr>
              <a:t> de capa 3</a:t>
            </a:r>
          </a:p>
          <a:p>
            <a:pPr marL="110638" indent="-110638" defTabSz="1001657"/>
            <a:r>
              <a:rPr lang="es-ES" b="1" dirty="0">
                <a:solidFill>
                  <a:srgbClr val="000000"/>
                </a:solidFill>
                <a:latin typeface="Arial"/>
              </a:rPr>
              <a:t>5.3.2 </a:t>
            </a:r>
            <a:r>
              <a:rPr lang="es-ES" b="1" dirty="0">
                <a:solidFill>
                  <a:srgbClr val="000000"/>
                </a:solidFill>
                <a:latin typeface="Arial"/>
                <a:ea typeface="ＭＳ Ｐゴシック"/>
              </a:rPr>
              <a:t>Resolución de problemas de </a:t>
            </a:r>
            <a:r>
              <a:rPr lang="es-ES" b="1" dirty="0" err="1">
                <a:solidFill>
                  <a:srgbClr val="000000"/>
                </a:solidFill>
                <a:latin typeface="Arial"/>
                <a:ea typeface="ＭＳ Ｐゴシック"/>
              </a:rPr>
              <a:t>switching</a:t>
            </a:r>
            <a:r>
              <a:rPr lang="es-ES" b="1" dirty="0">
                <a:solidFill>
                  <a:srgbClr val="000000"/>
                </a:solidFill>
                <a:latin typeface="Arial"/>
                <a:ea typeface="ＭＳ Ｐゴシック"/>
              </a:rPr>
              <a:t> de capa 3</a:t>
            </a:r>
            <a:endParaRPr lang="es-ES" b="1" noProof="0" dirty="0" smtClean="0"/>
          </a:p>
          <a:p>
            <a:pPr marL="110638" indent="-110638" defTabSz="1001657"/>
            <a:r>
              <a:rPr lang="es-ES" b="1" dirty="0">
                <a:solidFill>
                  <a:srgbClr val="000000"/>
                </a:solidFill>
                <a:latin typeface="Arial"/>
              </a:rPr>
              <a:t>5.3.2.1 </a:t>
            </a:r>
            <a:r>
              <a:rPr lang="es-ES" b="1" dirty="0">
                <a:solidFill>
                  <a:srgbClr val="000000"/>
                </a:solidFill>
                <a:latin typeface="Arial"/>
                <a:ea typeface="ＭＳ Ｐゴシック"/>
              </a:rPr>
              <a:t>Problemas de configuración de </a:t>
            </a:r>
            <a:r>
              <a:rPr lang="es-ES" b="1" dirty="0" err="1">
                <a:solidFill>
                  <a:srgbClr val="000000"/>
                </a:solidFill>
                <a:latin typeface="Arial"/>
                <a:ea typeface="ＭＳ Ｐゴシック"/>
              </a:rPr>
              <a:t>switching</a:t>
            </a:r>
            <a:r>
              <a:rPr lang="es-ES" b="1" dirty="0">
                <a:solidFill>
                  <a:srgbClr val="000000"/>
                </a:solidFill>
                <a:latin typeface="Arial"/>
                <a:ea typeface="ＭＳ Ｐゴシック"/>
              </a:rPr>
              <a:t> de capa 3</a:t>
            </a:r>
            <a:endParaRPr lang="es-ES" b="1" baseline="0" noProof="0" dirty="0" smtClean="0">
              <a:ea typeface="ＭＳ Ｐゴシック" pitchFamily="34" charset="-128"/>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11"/>
          <p:cNvSpPr>
            <a:spLocks noGrp="1" noChangeArrowheads="1"/>
          </p:cNvSpPr>
          <p:nvPr>
            <p:ph type="sldNum" sz="quarter" idx="5"/>
          </p:nvPr>
        </p:nvSpPr>
        <p:spPr>
          <a:noFill/>
        </p:spPr>
        <p:txBody>
          <a:bodyPr/>
          <a:lstStyle/>
          <a:p>
            <a:pPr defTabSz="886353"/>
            <a:fld id="{3D5F77EF-9F5D-4805-BD17-79024BE7C85C}" type="slidenum">
              <a:rPr lang="en-US" sz="800">
                <a:solidFill>
                  <a:prstClr val="black"/>
                </a:solidFill>
                <a:latin typeface="Arial"/>
              </a:rPr>
              <a:pPr defTabSz="886353"/>
              <a:t>132</a:t>
            </a:fld>
            <a:endParaRPr lang="en-US" dirty="0" smtClean="0">
              <a:solidFill>
                <a:prstClr val="black"/>
              </a:solidFill>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Capítulo 5: Resumen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14</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3.1 Segmentación de VLAN</a:t>
            </a:r>
            <a:endParaRPr lang="es-ES" b="1" noProof="0" dirty="0" smtClean="0"/>
          </a:p>
          <a:p>
            <a:pPr marL="110638" indent="-110638" defTabSz="1001657"/>
            <a:r>
              <a:rPr lang="es-ES" b="1" dirty="0">
                <a:solidFill>
                  <a:srgbClr val="000000"/>
                </a:solidFill>
                <a:latin typeface="Arial"/>
              </a:rPr>
              <a:t>3.1.2 </a:t>
            </a:r>
            <a:r>
              <a:rPr lang="es-ES" b="1" dirty="0">
                <a:solidFill>
                  <a:srgbClr val="000000"/>
                </a:solidFill>
                <a:latin typeface="Arial"/>
                <a:ea typeface="ＭＳ Ｐゴシック"/>
              </a:rPr>
              <a:t>Redes VLAN en un entorno conmutado múltiple</a:t>
            </a:r>
          </a:p>
          <a:p>
            <a:pPr marL="110638" indent="-110638" defTabSz="1001657"/>
            <a:r>
              <a:rPr lang="es-ES" b="1" dirty="0">
                <a:solidFill>
                  <a:srgbClr val="000000"/>
                </a:solidFill>
                <a:latin typeface="Arial"/>
              </a:rPr>
              <a:t>3.1.2.3 </a:t>
            </a:r>
            <a:r>
              <a:rPr lang="es-ES" b="1" dirty="0">
                <a:solidFill>
                  <a:srgbClr val="000000"/>
                </a:solidFill>
                <a:latin typeface="Arial"/>
                <a:ea typeface="ＭＳ Ｐゴシック"/>
              </a:rPr>
              <a:t>Etiquetado de tramas de Ethernet para la identificación de VLAN</a:t>
            </a:r>
            <a:endParaRPr lang="es-ES" b="1" noProof="0"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15</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3.1 Segmentación de VLAN</a:t>
            </a:r>
            <a:endParaRPr lang="es-ES" b="1" noProof="0" dirty="0" smtClean="0"/>
          </a:p>
          <a:p>
            <a:pPr marL="110638" indent="-110638" defTabSz="1001657"/>
            <a:r>
              <a:rPr lang="es-ES" b="1" dirty="0">
                <a:solidFill>
                  <a:srgbClr val="000000"/>
                </a:solidFill>
                <a:latin typeface="Arial"/>
              </a:rPr>
              <a:t>3.1.2 </a:t>
            </a:r>
            <a:r>
              <a:rPr lang="es-ES" b="1" dirty="0">
                <a:solidFill>
                  <a:srgbClr val="000000"/>
                </a:solidFill>
                <a:latin typeface="Arial"/>
                <a:ea typeface="ＭＳ Ｐゴシック"/>
              </a:rPr>
              <a:t>Redes VLAN en un entorno conmutado múltiple</a:t>
            </a:r>
          </a:p>
          <a:p>
            <a:pPr marL="110638" indent="-110638" defTabSz="1001657"/>
            <a:r>
              <a:rPr lang="es-ES" b="1" dirty="0">
                <a:solidFill>
                  <a:srgbClr val="000000"/>
                </a:solidFill>
                <a:latin typeface="Arial"/>
              </a:rPr>
              <a:t>3.1.2.3 </a:t>
            </a:r>
            <a:r>
              <a:rPr lang="es-ES" b="1" dirty="0">
                <a:solidFill>
                  <a:srgbClr val="000000"/>
                </a:solidFill>
                <a:latin typeface="Arial"/>
                <a:ea typeface="ＭＳ Ｐゴシック"/>
              </a:rPr>
              <a:t>Etiquetado de tramas de Ethernet para la identificación de VLAN</a:t>
            </a:r>
            <a:endParaRPr lang="es-ES" b="1" noProof="0" dirty="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16</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3.1 Segmentación de VLAN</a:t>
            </a:r>
            <a:endParaRPr lang="es-ES" b="1" noProof="0" dirty="0" smtClean="0"/>
          </a:p>
          <a:p>
            <a:pPr marL="110638" indent="-110638" defTabSz="1001657"/>
            <a:r>
              <a:rPr lang="es-ES" b="1" dirty="0">
                <a:solidFill>
                  <a:srgbClr val="000000"/>
                </a:solidFill>
                <a:latin typeface="Arial"/>
              </a:rPr>
              <a:t>3.1.2 </a:t>
            </a:r>
            <a:r>
              <a:rPr lang="es-ES" b="1" dirty="0">
                <a:solidFill>
                  <a:srgbClr val="000000"/>
                </a:solidFill>
                <a:latin typeface="Arial"/>
                <a:ea typeface="ＭＳ Ｐゴシック"/>
              </a:rPr>
              <a:t>Redes VLAN en un entorno conmutado múltiple</a:t>
            </a:r>
          </a:p>
          <a:p>
            <a:pPr marL="110638" indent="-110638" defTabSz="1001657"/>
            <a:r>
              <a:rPr lang="es-ES" b="1" dirty="0">
                <a:solidFill>
                  <a:srgbClr val="000000"/>
                </a:solidFill>
                <a:latin typeface="Arial"/>
              </a:rPr>
              <a:t>3.1.2.4 </a:t>
            </a:r>
            <a:r>
              <a:rPr lang="es-ES" b="1" dirty="0">
                <a:solidFill>
                  <a:srgbClr val="000000"/>
                </a:solidFill>
                <a:latin typeface="Arial"/>
                <a:ea typeface="ＭＳ Ｐゴシック"/>
              </a:rPr>
              <a:t>VLAN nativas y etiquetado de 802.1Q</a:t>
            </a:r>
            <a:endParaRPr lang="es-ES" b="1" noProof="0" dirty="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17</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3.1 Segmentación de VLAN</a:t>
            </a:r>
            <a:endParaRPr lang="es-ES" b="1" noProof="0" dirty="0" smtClean="0"/>
          </a:p>
          <a:p>
            <a:pPr marL="110638" indent="-110638" defTabSz="1001657"/>
            <a:r>
              <a:rPr lang="es-ES" b="1" dirty="0">
                <a:solidFill>
                  <a:srgbClr val="000000"/>
                </a:solidFill>
                <a:latin typeface="Arial"/>
              </a:rPr>
              <a:t>3.1.2 </a:t>
            </a:r>
            <a:r>
              <a:rPr lang="es-ES" b="1" dirty="0">
                <a:solidFill>
                  <a:srgbClr val="000000"/>
                </a:solidFill>
                <a:latin typeface="Arial"/>
                <a:ea typeface="ＭＳ Ｐゴシック"/>
              </a:rPr>
              <a:t>Redes VLAN en un entorno conmutado múltiple</a:t>
            </a:r>
          </a:p>
          <a:p>
            <a:pPr marL="110638" indent="-110638" defTabSz="1001657"/>
            <a:r>
              <a:rPr lang="es-ES" b="1" dirty="0">
                <a:solidFill>
                  <a:srgbClr val="000000"/>
                </a:solidFill>
                <a:latin typeface="Arial"/>
              </a:rPr>
              <a:t>3.1.2.5 </a:t>
            </a:r>
            <a:r>
              <a:rPr lang="es-ES" b="1" dirty="0">
                <a:solidFill>
                  <a:srgbClr val="000000"/>
                </a:solidFill>
                <a:latin typeface="Arial"/>
                <a:ea typeface="ＭＳ Ｐゴシック"/>
              </a:rPr>
              <a:t>Etiquetado de VLAN de voz</a:t>
            </a:r>
            <a:endParaRPr lang="es-ES" b="1" noProof="0" dirty="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18</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3.2 Implementaciones de VLAN</a:t>
            </a:r>
            <a:endParaRPr lang="es-ES" b="1" noProof="0" dirty="0" smtClean="0"/>
          </a:p>
          <a:p>
            <a:pPr marL="110638" indent="-110638" defTabSz="1001657"/>
            <a:r>
              <a:rPr lang="es-ES" b="1" dirty="0">
                <a:solidFill>
                  <a:srgbClr val="000000"/>
                </a:solidFill>
                <a:latin typeface="Arial"/>
              </a:rPr>
              <a:t>3.2.1 </a:t>
            </a:r>
            <a:r>
              <a:rPr lang="es-ES" b="1" dirty="0">
                <a:solidFill>
                  <a:srgbClr val="000000"/>
                </a:solidFill>
                <a:latin typeface="Arial"/>
                <a:ea typeface="ＭＳ Ｐゴシック"/>
              </a:rPr>
              <a:t>Asignación de VLAN</a:t>
            </a:r>
            <a:endParaRPr lang="es-ES" b="1" noProof="0" dirty="0" smtClean="0"/>
          </a:p>
          <a:p>
            <a:pPr marL="110638" indent="-110638" defTabSz="1001657"/>
            <a:r>
              <a:rPr lang="es-ES" b="1" dirty="0">
                <a:solidFill>
                  <a:srgbClr val="000000"/>
                </a:solidFill>
                <a:latin typeface="Arial"/>
              </a:rPr>
              <a:t>3.2.1.1 Rangos de VLAN </a:t>
            </a:r>
            <a:r>
              <a:rPr lang="es-ES" b="1" dirty="0">
                <a:solidFill>
                  <a:srgbClr val="000000"/>
                </a:solidFill>
                <a:latin typeface="Arial"/>
                <a:ea typeface="ＭＳ Ｐゴシック"/>
              </a:rPr>
              <a:t>en los </a:t>
            </a:r>
            <a:r>
              <a:rPr lang="es-ES" b="1" dirty="0" err="1">
                <a:solidFill>
                  <a:srgbClr val="000000"/>
                </a:solidFill>
                <a:latin typeface="Arial"/>
                <a:ea typeface="ＭＳ Ｐゴシック"/>
              </a:rPr>
              <a:t>switches</a:t>
            </a:r>
            <a:r>
              <a:rPr lang="es-ES" b="1" dirty="0">
                <a:solidFill>
                  <a:srgbClr val="000000"/>
                </a:solidFill>
                <a:latin typeface="Arial"/>
                <a:ea typeface="ＭＳ Ｐゴシック"/>
              </a:rPr>
              <a:t> </a:t>
            </a:r>
            <a:r>
              <a:rPr lang="es-ES" b="1" dirty="0" err="1">
                <a:solidFill>
                  <a:srgbClr val="000000"/>
                </a:solidFill>
                <a:latin typeface="Arial"/>
                <a:ea typeface="ＭＳ Ｐゴシック"/>
              </a:rPr>
              <a:t>Catalyst</a:t>
            </a:r>
            <a:endParaRPr lang="es-ES" b="1" noProof="0"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19</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3.2 Implementaciones de VLAN</a:t>
            </a:r>
            <a:endParaRPr lang="es-ES" b="1" noProof="0" dirty="0" smtClean="0"/>
          </a:p>
          <a:p>
            <a:pPr marL="110638" indent="-110638" defTabSz="1001657"/>
            <a:r>
              <a:rPr lang="es-ES" b="1" dirty="0">
                <a:solidFill>
                  <a:srgbClr val="000000"/>
                </a:solidFill>
                <a:latin typeface="Arial"/>
              </a:rPr>
              <a:t>3.2.1 </a:t>
            </a:r>
            <a:r>
              <a:rPr lang="es-ES" b="1" dirty="0">
                <a:solidFill>
                  <a:srgbClr val="000000"/>
                </a:solidFill>
                <a:latin typeface="Arial"/>
                <a:ea typeface="ＭＳ Ｐゴシック"/>
              </a:rPr>
              <a:t>Asignación de VLAN</a:t>
            </a:r>
            <a:endParaRPr lang="es-ES" b="1" noProof="0" dirty="0" smtClean="0"/>
          </a:p>
          <a:p>
            <a:pPr marL="110638" indent="-110638" defTabSz="1001657"/>
            <a:r>
              <a:rPr lang="es-ES" b="1" dirty="0">
                <a:solidFill>
                  <a:srgbClr val="000000"/>
                </a:solidFill>
                <a:latin typeface="Arial"/>
              </a:rPr>
              <a:t>3.2.1.2 </a:t>
            </a:r>
            <a:r>
              <a:rPr lang="es-ES" b="1" dirty="0">
                <a:solidFill>
                  <a:srgbClr val="000000"/>
                </a:solidFill>
                <a:latin typeface="Arial"/>
                <a:ea typeface="ＭＳ Ｐゴシック"/>
              </a:rPr>
              <a:t>Creación de una VLAN</a:t>
            </a:r>
            <a:endParaRPr lang="es-ES" b="1" noProof="0"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1"/>
          <p:cNvSpPr>
            <a:spLocks noGrp="1" noChangeArrowheads="1"/>
          </p:cNvSpPr>
          <p:nvPr>
            <p:ph type="sldNum" sz="quarter" idx="5"/>
          </p:nvPr>
        </p:nvSpPr>
        <p:spPr>
          <a:noFill/>
        </p:spPr>
        <p:txBody>
          <a:bodyPr/>
          <a:lstStyle/>
          <a:p>
            <a:pPr defTabSz="886353"/>
            <a:fld id="{470EE284-7961-42D5-9E4B-29540E276A78}" type="slidenum">
              <a:rPr lang="en-US" sz="800">
                <a:solidFill>
                  <a:prstClr val="black"/>
                </a:solidFill>
                <a:latin typeface="Arial"/>
              </a:rPr>
              <a:pPr defTabSz="886353"/>
              <a:t>2</a:t>
            </a:fld>
            <a:endParaRPr lang="en-US" dirty="0" smtClean="0">
              <a:solidFill>
                <a:prstClr val="black"/>
              </a:solidFill>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Capítulo 3</a:t>
            </a:r>
            <a:endParaRPr lang="es-ES" b="1" noProof="0"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20</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n-US" b="1" dirty="0">
                <a:solidFill>
                  <a:srgbClr val="000000"/>
                </a:solidFill>
                <a:latin typeface="Arial"/>
              </a:rPr>
              <a:t>3.2 </a:t>
            </a:r>
            <a:r>
              <a:rPr lang="en-US" b="1" dirty="0" err="1">
                <a:solidFill>
                  <a:srgbClr val="000000"/>
                </a:solidFill>
                <a:latin typeface="Arial"/>
              </a:rPr>
              <a:t>Implementaciones</a:t>
            </a:r>
            <a:r>
              <a:rPr lang="en-US" b="1" dirty="0">
                <a:solidFill>
                  <a:srgbClr val="000000"/>
                </a:solidFill>
                <a:latin typeface="Arial"/>
              </a:rPr>
              <a:t> de VLAN</a:t>
            </a:r>
            <a:endParaRPr lang="en-US" b="1" dirty="0" smtClean="0"/>
          </a:p>
          <a:p>
            <a:pPr marL="110638" indent="-110638" defTabSz="1001657"/>
            <a:r>
              <a:rPr lang="en-US" b="1" dirty="0">
                <a:solidFill>
                  <a:srgbClr val="000000"/>
                </a:solidFill>
                <a:latin typeface="Arial"/>
              </a:rPr>
              <a:t>3.2.1 </a:t>
            </a:r>
            <a:r>
              <a:rPr lang="en-US" b="1" dirty="0" err="1">
                <a:solidFill>
                  <a:srgbClr val="000000"/>
                </a:solidFill>
                <a:latin typeface="Arial"/>
                <a:ea typeface="ＭＳ Ｐゴシック"/>
              </a:rPr>
              <a:t>Asignación</a:t>
            </a:r>
            <a:r>
              <a:rPr lang="en-US" b="1" dirty="0">
                <a:solidFill>
                  <a:srgbClr val="000000"/>
                </a:solidFill>
                <a:latin typeface="Arial"/>
                <a:ea typeface="ＭＳ Ｐゴシック"/>
              </a:rPr>
              <a:t> de VLAN</a:t>
            </a:r>
            <a:endParaRPr lang="en-US" b="1" dirty="0" smtClean="0"/>
          </a:p>
          <a:p>
            <a:pPr marL="110638" indent="-110638" defTabSz="1001657"/>
            <a:r>
              <a:rPr lang="en-US" b="1" dirty="0">
                <a:solidFill>
                  <a:srgbClr val="000000"/>
                </a:solidFill>
                <a:latin typeface="Arial"/>
              </a:rPr>
              <a:t>3.2.1.3 </a:t>
            </a:r>
            <a:r>
              <a:rPr lang="en-US" b="1" dirty="0" err="1">
                <a:solidFill>
                  <a:srgbClr val="000000"/>
                </a:solidFill>
                <a:latin typeface="Arial"/>
                <a:ea typeface="ＭＳ Ｐゴシック"/>
              </a:rPr>
              <a:t>Asignación</a:t>
            </a:r>
            <a:r>
              <a:rPr lang="en-US" b="1" dirty="0">
                <a:solidFill>
                  <a:srgbClr val="000000"/>
                </a:solidFill>
                <a:latin typeface="Arial"/>
                <a:ea typeface="ＭＳ Ｐゴシック"/>
              </a:rPr>
              <a:t> de </a:t>
            </a:r>
            <a:r>
              <a:rPr lang="en-US" b="1" dirty="0" err="1">
                <a:solidFill>
                  <a:srgbClr val="000000"/>
                </a:solidFill>
                <a:latin typeface="Arial"/>
                <a:ea typeface="ＭＳ Ｐゴシック"/>
              </a:rPr>
              <a:t>puertos</a:t>
            </a:r>
            <a:r>
              <a:rPr lang="en-US" b="1" dirty="0">
                <a:solidFill>
                  <a:srgbClr val="000000"/>
                </a:solidFill>
                <a:latin typeface="Arial"/>
                <a:ea typeface="ＭＳ Ｐゴシック"/>
              </a:rPr>
              <a:t> a </a:t>
            </a:r>
            <a:r>
              <a:rPr lang="en-US" b="1" dirty="0" err="1">
                <a:solidFill>
                  <a:srgbClr val="000000"/>
                </a:solidFill>
                <a:latin typeface="Arial"/>
                <a:ea typeface="ＭＳ Ｐゴシック"/>
              </a:rPr>
              <a:t>las</a:t>
            </a:r>
            <a:r>
              <a:rPr lang="en-US" b="1" dirty="0">
                <a:solidFill>
                  <a:srgbClr val="000000"/>
                </a:solidFill>
                <a:latin typeface="Arial"/>
                <a:ea typeface="ＭＳ Ｐゴシック"/>
              </a:rPr>
              <a:t> </a:t>
            </a:r>
            <a:r>
              <a:rPr lang="en-US" b="1" dirty="0" err="1">
                <a:solidFill>
                  <a:srgbClr val="000000"/>
                </a:solidFill>
                <a:latin typeface="Arial"/>
                <a:ea typeface="ＭＳ Ｐゴシック"/>
              </a:rPr>
              <a:t>redes</a:t>
            </a:r>
            <a:r>
              <a:rPr lang="en-US" b="1" dirty="0">
                <a:solidFill>
                  <a:srgbClr val="000000"/>
                </a:solidFill>
                <a:latin typeface="Arial"/>
                <a:ea typeface="ＭＳ Ｐゴシック"/>
              </a:rPr>
              <a:t> VLAN</a:t>
            </a:r>
            <a:endParaRPr lang="en-US" b="1" dirty="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21</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3.2 Implementaciones de VLAN</a:t>
            </a:r>
            <a:endParaRPr lang="es-ES" b="1" noProof="0" dirty="0" smtClean="0"/>
          </a:p>
          <a:p>
            <a:pPr marL="110638" indent="-110638" defTabSz="1001657"/>
            <a:r>
              <a:rPr lang="es-ES" b="1" dirty="0">
                <a:solidFill>
                  <a:srgbClr val="000000"/>
                </a:solidFill>
                <a:latin typeface="Arial"/>
              </a:rPr>
              <a:t>3.2.1 </a:t>
            </a:r>
            <a:r>
              <a:rPr lang="es-ES" b="1" dirty="0">
                <a:solidFill>
                  <a:srgbClr val="000000"/>
                </a:solidFill>
                <a:latin typeface="Arial"/>
                <a:ea typeface="ＭＳ Ｐゴシック"/>
              </a:rPr>
              <a:t>Asignación de VLAN</a:t>
            </a:r>
            <a:endParaRPr lang="es-ES" b="1" noProof="0" dirty="0" smtClean="0"/>
          </a:p>
          <a:p>
            <a:pPr marL="110638" indent="-110638" defTabSz="1001657"/>
            <a:r>
              <a:rPr lang="es-ES" b="1" dirty="0">
                <a:solidFill>
                  <a:srgbClr val="000000"/>
                </a:solidFill>
                <a:latin typeface="Arial"/>
              </a:rPr>
              <a:t>3.2.1.3 </a:t>
            </a:r>
            <a:r>
              <a:rPr lang="es-ES" b="1" dirty="0">
                <a:solidFill>
                  <a:srgbClr val="000000"/>
                </a:solidFill>
                <a:latin typeface="Arial"/>
                <a:ea typeface="ＭＳ Ｐゴシック"/>
              </a:rPr>
              <a:t>Asignación de puertos a las redes VLAN</a:t>
            </a:r>
            <a:endParaRPr lang="es-ES" b="1" noProof="0"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22</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3.2 Implementaciones de VLAN</a:t>
            </a:r>
            <a:endParaRPr lang="es-ES" b="1" noProof="0" dirty="0" smtClean="0"/>
          </a:p>
          <a:p>
            <a:pPr marL="110638" indent="-110638" defTabSz="1001657"/>
            <a:r>
              <a:rPr lang="es-ES" b="1" dirty="0">
                <a:solidFill>
                  <a:srgbClr val="000000"/>
                </a:solidFill>
                <a:latin typeface="Arial"/>
              </a:rPr>
              <a:t>3.2.1 </a:t>
            </a:r>
            <a:r>
              <a:rPr lang="es-ES" b="1" dirty="0">
                <a:solidFill>
                  <a:srgbClr val="000000"/>
                </a:solidFill>
                <a:latin typeface="Arial"/>
                <a:ea typeface="ＭＳ Ｐゴシック"/>
              </a:rPr>
              <a:t>Asignación de VLAN</a:t>
            </a:r>
            <a:endParaRPr lang="es-ES" b="1" noProof="0" dirty="0" smtClean="0"/>
          </a:p>
          <a:p>
            <a:pPr marL="110638" indent="-110638" defTabSz="1001657"/>
            <a:r>
              <a:rPr lang="es-ES" b="1" dirty="0">
                <a:solidFill>
                  <a:srgbClr val="000000"/>
                </a:solidFill>
                <a:latin typeface="Arial"/>
              </a:rPr>
              <a:t>3.2.1.4 </a:t>
            </a:r>
            <a:r>
              <a:rPr lang="es-ES" b="1" dirty="0">
                <a:solidFill>
                  <a:srgbClr val="000000"/>
                </a:solidFill>
                <a:latin typeface="Arial"/>
                <a:ea typeface="ＭＳ Ｐゴシック"/>
              </a:rPr>
              <a:t>Cambio de pertenencia de puertos de una VLAN</a:t>
            </a:r>
            <a:endParaRPr lang="es-ES" b="1" noProof="0" dirty="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23</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3.2 Implementaciones de VLAN</a:t>
            </a:r>
            <a:endParaRPr lang="es-ES" b="1" noProof="0" dirty="0" smtClean="0"/>
          </a:p>
          <a:p>
            <a:pPr marL="110638" indent="-110638" defTabSz="1001657"/>
            <a:r>
              <a:rPr lang="es-ES" b="1" dirty="0">
                <a:solidFill>
                  <a:srgbClr val="000000"/>
                </a:solidFill>
                <a:latin typeface="Arial"/>
              </a:rPr>
              <a:t>3.2.1 </a:t>
            </a:r>
            <a:r>
              <a:rPr lang="es-ES" b="1" dirty="0">
                <a:solidFill>
                  <a:srgbClr val="000000"/>
                </a:solidFill>
                <a:latin typeface="Arial"/>
                <a:ea typeface="ＭＳ Ｐゴシック"/>
              </a:rPr>
              <a:t>Asignación de VLAN</a:t>
            </a:r>
            <a:endParaRPr lang="es-ES" b="1" noProof="0" dirty="0" smtClean="0"/>
          </a:p>
          <a:p>
            <a:pPr marL="110638" indent="-110638" defTabSz="1001657"/>
            <a:r>
              <a:rPr lang="es-ES" b="1" dirty="0">
                <a:solidFill>
                  <a:srgbClr val="000000"/>
                </a:solidFill>
                <a:latin typeface="Arial"/>
              </a:rPr>
              <a:t>3.2.1.4 </a:t>
            </a:r>
            <a:r>
              <a:rPr lang="es-ES" b="1" dirty="0">
                <a:solidFill>
                  <a:srgbClr val="000000"/>
                </a:solidFill>
                <a:latin typeface="Arial"/>
                <a:ea typeface="ＭＳ Ｐゴシック"/>
              </a:rPr>
              <a:t>Cambio de pertenencia de puertos de una VLAN</a:t>
            </a:r>
            <a:endParaRPr lang="es-ES" b="1" noProof="0" dirty="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24</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3.2 Implementaciones de VLAN</a:t>
            </a:r>
            <a:endParaRPr lang="es-ES" b="1" noProof="0" dirty="0" smtClean="0"/>
          </a:p>
          <a:p>
            <a:pPr marL="110638" indent="-110638" defTabSz="1001657"/>
            <a:r>
              <a:rPr lang="es-ES" b="1" dirty="0">
                <a:solidFill>
                  <a:srgbClr val="000000"/>
                </a:solidFill>
                <a:latin typeface="Arial"/>
              </a:rPr>
              <a:t>3.2.1 </a:t>
            </a:r>
            <a:r>
              <a:rPr lang="es-ES" b="1" dirty="0">
                <a:solidFill>
                  <a:srgbClr val="000000"/>
                </a:solidFill>
                <a:latin typeface="Arial"/>
                <a:ea typeface="ＭＳ Ｐゴシック"/>
              </a:rPr>
              <a:t>Asignación de VLAN</a:t>
            </a:r>
            <a:endParaRPr lang="es-ES" b="1" noProof="0" dirty="0" smtClean="0"/>
          </a:p>
          <a:p>
            <a:pPr marL="110638" indent="-110638" defTabSz="1001657"/>
            <a:r>
              <a:rPr lang="es-ES" b="1" dirty="0">
                <a:solidFill>
                  <a:srgbClr val="000000"/>
                </a:solidFill>
                <a:latin typeface="Arial"/>
              </a:rPr>
              <a:t>3.2.1.5 </a:t>
            </a:r>
            <a:r>
              <a:rPr lang="es-ES" b="1" dirty="0">
                <a:solidFill>
                  <a:srgbClr val="000000"/>
                </a:solidFill>
                <a:latin typeface="Arial"/>
                <a:ea typeface="ＭＳ Ｐゴシック"/>
              </a:rPr>
              <a:t>Eliminación de VLAN</a:t>
            </a:r>
            <a:endParaRPr lang="es-ES" b="1" noProof="0" dirty="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25</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3.2 Implementaciones de VLAN</a:t>
            </a:r>
            <a:endParaRPr lang="es-ES" b="1" noProof="0" dirty="0" smtClean="0"/>
          </a:p>
          <a:p>
            <a:pPr marL="110638" indent="-110638" defTabSz="1001657"/>
            <a:r>
              <a:rPr lang="es-ES" b="1" dirty="0">
                <a:solidFill>
                  <a:srgbClr val="000000"/>
                </a:solidFill>
                <a:latin typeface="Arial"/>
              </a:rPr>
              <a:t>3.2.1 </a:t>
            </a:r>
            <a:r>
              <a:rPr lang="es-ES" b="1" dirty="0">
                <a:solidFill>
                  <a:srgbClr val="000000"/>
                </a:solidFill>
                <a:latin typeface="Arial"/>
                <a:ea typeface="ＭＳ Ｐゴシック"/>
              </a:rPr>
              <a:t>Asignación de VLAN</a:t>
            </a:r>
            <a:endParaRPr lang="es-ES" b="1" noProof="0" dirty="0" smtClean="0"/>
          </a:p>
          <a:p>
            <a:pPr marL="110638" indent="-110638" defTabSz="1001657"/>
            <a:r>
              <a:rPr lang="es-ES" b="1" dirty="0">
                <a:solidFill>
                  <a:srgbClr val="000000"/>
                </a:solidFill>
                <a:latin typeface="Arial"/>
              </a:rPr>
              <a:t>3.2.1.6 </a:t>
            </a:r>
            <a:r>
              <a:rPr lang="es-ES" b="1" dirty="0">
                <a:solidFill>
                  <a:srgbClr val="000000"/>
                </a:solidFill>
                <a:latin typeface="Arial"/>
                <a:ea typeface="ＭＳ Ｐゴシック"/>
              </a:rPr>
              <a:t>Verificación de información de VLAN</a:t>
            </a:r>
            <a:endParaRPr lang="es-ES" b="1" noProof="0" dirty="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26</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3.2 Implementaciones de VLAN</a:t>
            </a:r>
            <a:endParaRPr lang="es-ES" b="1" noProof="0" dirty="0" smtClean="0"/>
          </a:p>
          <a:p>
            <a:pPr marL="110638" indent="-110638" defTabSz="1001657"/>
            <a:r>
              <a:rPr lang="es-ES" b="1" dirty="0">
                <a:solidFill>
                  <a:srgbClr val="000000"/>
                </a:solidFill>
                <a:latin typeface="Arial"/>
              </a:rPr>
              <a:t>3.2.1 </a:t>
            </a:r>
            <a:r>
              <a:rPr lang="es-ES" b="1" dirty="0">
                <a:solidFill>
                  <a:srgbClr val="000000"/>
                </a:solidFill>
                <a:latin typeface="Arial"/>
                <a:ea typeface="ＭＳ Ｐゴシック"/>
              </a:rPr>
              <a:t>Asignación de VLAN</a:t>
            </a:r>
            <a:endParaRPr lang="es-ES" b="1" noProof="0" dirty="0" smtClean="0"/>
          </a:p>
          <a:p>
            <a:pPr marL="110638" indent="-110638" defTabSz="1001657"/>
            <a:r>
              <a:rPr lang="es-ES" b="1" dirty="0">
                <a:solidFill>
                  <a:srgbClr val="000000"/>
                </a:solidFill>
                <a:latin typeface="Arial"/>
              </a:rPr>
              <a:t>3.2.1.6 </a:t>
            </a:r>
            <a:r>
              <a:rPr lang="es-ES" b="1" dirty="0">
                <a:solidFill>
                  <a:srgbClr val="000000"/>
                </a:solidFill>
                <a:latin typeface="Arial"/>
                <a:ea typeface="ＭＳ Ｐゴシック"/>
              </a:rPr>
              <a:t>Verificación de información de VLAN</a:t>
            </a:r>
            <a:endParaRPr lang="es-ES" b="1" noProof="0" dirty="0"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27</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3.2 Implementaciones de VLAN</a:t>
            </a:r>
            <a:endParaRPr lang="es-ES" b="1" noProof="0" dirty="0" smtClean="0"/>
          </a:p>
          <a:p>
            <a:pPr marL="110638" indent="-110638" defTabSz="1001657"/>
            <a:r>
              <a:rPr lang="es-ES" b="1" dirty="0">
                <a:solidFill>
                  <a:srgbClr val="000000"/>
                </a:solidFill>
                <a:latin typeface="Arial"/>
              </a:rPr>
              <a:t>3.2.2 </a:t>
            </a:r>
            <a:r>
              <a:rPr lang="es-ES" b="1" dirty="0">
                <a:solidFill>
                  <a:srgbClr val="000000"/>
                </a:solidFill>
                <a:latin typeface="Arial"/>
                <a:ea typeface="ＭＳ Ｐゴシック"/>
              </a:rPr>
              <a:t>Enlaces troncales de VLAN</a:t>
            </a:r>
            <a:endParaRPr lang="es-ES" b="1" noProof="0" dirty="0" smtClean="0"/>
          </a:p>
          <a:p>
            <a:pPr marL="110638" indent="-110638" defTabSz="1001657"/>
            <a:r>
              <a:rPr lang="es-ES" b="1" dirty="0">
                <a:solidFill>
                  <a:srgbClr val="000000"/>
                </a:solidFill>
                <a:latin typeface="Arial"/>
              </a:rPr>
              <a:t>3.2.2.1 </a:t>
            </a:r>
            <a:r>
              <a:rPr lang="es-ES" b="1" dirty="0">
                <a:solidFill>
                  <a:srgbClr val="000000"/>
                </a:solidFill>
                <a:latin typeface="Arial"/>
                <a:ea typeface="ＭＳ Ｐゴシック"/>
              </a:rPr>
              <a:t>Configuración de enlaces troncales IEEE 802.1Q</a:t>
            </a:r>
            <a:endParaRPr lang="es-ES" b="1" noProof="0" dirty="0"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28</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3.2 Implementaciones de VLAN</a:t>
            </a:r>
            <a:endParaRPr lang="es-ES" b="1" noProof="0" dirty="0" smtClean="0"/>
          </a:p>
          <a:p>
            <a:pPr marL="110638" indent="-110638" defTabSz="1001657"/>
            <a:r>
              <a:rPr lang="es-ES" b="1" dirty="0">
                <a:solidFill>
                  <a:srgbClr val="000000"/>
                </a:solidFill>
                <a:latin typeface="Arial"/>
              </a:rPr>
              <a:t>3.2.2 </a:t>
            </a:r>
            <a:r>
              <a:rPr lang="es-ES" b="1" dirty="0">
                <a:solidFill>
                  <a:srgbClr val="000000"/>
                </a:solidFill>
                <a:latin typeface="Arial"/>
                <a:ea typeface="ＭＳ Ｐゴシック"/>
              </a:rPr>
              <a:t>Enlaces troncales de VLAN</a:t>
            </a:r>
            <a:endParaRPr lang="es-ES" b="1" noProof="0" dirty="0" smtClean="0"/>
          </a:p>
          <a:p>
            <a:pPr marL="110638" indent="-110638" defTabSz="1001657"/>
            <a:r>
              <a:rPr lang="es-ES" b="1" dirty="0">
                <a:solidFill>
                  <a:srgbClr val="000000"/>
                </a:solidFill>
                <a:latin typeface="Arial"/>
              </a:rPr>
              <a:t>3.2.2.2 </a:t>
            </a:r>
            <a:r>
              <a:rPr lang="es-ES" b="1" dirty="0">
                <a:solidFill>
                  <a:srgbClr val="000000"/>
                </a:solidFill>
                <a:latin typeface="Arial"/>
                <a:ea typeface="ＭＳ Ｐゴシック"/>
              </a:rPr>
              <a:t>Restablecimiento del enlace troncal al estado predeterminado</a:t>
            </a:r>
            <a:endParaRPr lang="es-ES" b="1" noProof="0" dirty="0"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29</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3.2 Implementaciones de VLAN</a:t>
            </a:r>
            <a:endParaRPr lang="es-ES" b="1" noProof="0" dirty="0" smtClean="0"/>
          </a:p>
          <a:p>
            <a:pPr marL="110638" indent="-110638" defTabSz="1001657"/>
            <a:r>
              <a:rPr lang="es-ES" b="1" dirty="0">
                <a:solidFill>
                  <a:srgbClr val="000000"/>
                </a:solidFill>
                <a:latin typeface="Arial"/>
              </a:rPr>
              <a:t>3.2.2 </a:t>
            </a:r>
            <a:r>
              <a:rPr lang="es-ES" b="1" dirty="0">
                <a:solidFill>
                  <a:srgbClr val="000000"/>
                </a:solidFill>
                <a:latin typeface="Arial"/>
                <a:ea typeface="ＭＳ Ｐゴシック"/>
              </a:rPr>
              <a:t>Enlaces troncales de VLAN</a:t>
            </a:r>
            <a:endParaRPr lang="es-ES" b="1" noProof="0" dirty="0" smtClean="0"/>
          </a:p>
          <a:p>
            <a:pPr marL="110638" indent="-110638" defTabSz="1001657"/>
            <a:r>
              <a:rPr lang="es-ES" b="1" dirty="0">
                <a:solidFill>
                  <a:srgbClr val="000000"/>
                </a:solidFill>
                <a:latin typeface="Arial"/>
              </a:rPr>
              <a:t>3.2.2.2 </a:t>
            </a:r>
            <a:r>
              <a:rPr lang="es-ES" b="1" dirty="0">
                <a:solidFill>
                  <a:srgbClr val="000000"/>
                </a:solidFill>
                <a:latin typeface="Arial"/>
                <a:ea typeface="ＭＳ Ｐゴシック"/>
              </a:rPr>
              <a:t>Restablecimiento del enlace troncal al estado predeterminado</a:t>
            </a:r>
            <a:endParaRPr lang="es-ES" b="1" noProof="0"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3</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n-US" b="1" dirty="0">
                <a:solidFill>
                  <a:srgbClr val="000000"/>
                </a:solidFill>
                <a:latin typeface="Arial"/>
              </a:rPr>
              <a:t>1.</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30</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3.2 Implementaciones de VLAN</a:t>
            </a:r>
            <a:endParaRPr lang="es-ES" b="1" noProof="0" dirty="0" smtClean="0"/>
          </a:p>
          <a:p>
            <a:pPr marL="110638" indent="-110638" defTabSz="1001657"/>
            <a:r>
              <a:rPr lang="es-ES" b="1" dirty="0">
                <a:solidFill>
                  <a:srgbClr val="000000"/>
                </a:solidFill>
                <a:latin typeface="Arial"/>
              </a:rPr>
              <a:t>3.2.2 </a:t>
            </a:r>
            <a:r>
              <a:rPr lang="es-ES" b="1" dirty="0">
                <a:solidFill>
                  <a:srgbClr val="000000"/>
                </a:solidFill>
                <a:latin typeface="Arial"/>
                <a:ea typeface="ＭＳ Ｐゴシック"/>
              </a:rPr>
              <a:t>Enlaces troncales de VLAN</a:t>
            </a:r>
            <a:endParaRPr lang="es-ES" b="1" noProof="0" dirty="0" smtClean="0"/>
          </a:p>
          <a:p>
            <a:pPr marL="110638" indent="-110638" defTabSz="1001657"/>
            <a:r>
              <a:rPr lang="es-ES" b="1" dirty="0">
                <a:solidFill>
                  <a:srgbClr val="000000"/>
                </a:solidFill>
                <a:latin typeface="Arial"/>
              </a:rPr>
              <a:t>3.2.2.4 </a:t>
            </a:r>
            <a:r>
              <a:rPr lang="es-ES" b="1" dirty="0">
                <a:solidFill>
                  <a:srgbClr val="000000"/>
                </a:solidFill>
                <a:latin typeface="Arial"/>
                <a:ea typeface="ＭＳ Ｐゴシック"/>
              </a:rPr>
              <a:t>Verificación de la configuración de enlace troncal</a:t>
            </a:r>
            <a:endParaRPr lang="es-ES" b="1" noProof="0" dirty="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31</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3.2 Implementaciones de VLAN</a:t>
            </a:r>
          </a:p>
          <a:p>
            <a:pPr marL="110638" indent="-110638" defTabSz="1001657"/>
            <a:r>
              <a:rPr lang="es-ES" b="1" dirty="0">
                <a:solidFill>
                  <a:srgbClr val="000000"/>
                </a:solidFill>
                <a:latin typeface="Arial"/>
              </a:rPr>
              <a:t>3.2.3 </a:t>
            </a:r>
            <a:r>
              <a:rPr lang="es-ES" b="1" dirty="0">
                <a:solidFill>
                  <a:srgbClr val="000000"/>
                </a:solidFill>
                <a:latin typeface="Arial"/>
                <a:ea typeface="ＭＳ Ｐゴシック"/>
              </a:rPr>
              <a:t>Protocolo de enlace troncal dinámico</a:t>
            </a:r>
            <a:endParaRPr lang="es-ES" b="1" noProof="0" dirty="0" smtClean="0"/>
          </a:p>
          <a:p>
            <a:pPr marL="110638" indent="-110638" defTabSz="1001657"/>
            <a:r>
              <a:rPr lang="es-ES" b="1" dirty="0">
                <a:solidFill>
                  <a:srgbClr val="000000"/>
                </a:solidFill>
                <a:latin typeface="Arial"/>
              </a:rPr>
              <a:t>3.2.3.1 </a:t>
            </a:r>
            <a:r>
              <a:rPr lang="es-ES" b="1" dirty="0">
                <a:solidFill>
                  <a:srgbClr val="000000"/>
                </a:solidFill>
                <a:latin typeface="Arial"/>
                <a:ea typeface="ＭＳ Ｐゴシック"/>
              </a:rPr>
              <a:t>Introducción a DTP</a:t>
            </a:r>
            <a:endParaRPr lang="es-ES" b="1" noProof="0" dirty="0"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32</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3.2 Implementaciones de VLAN</a:t>
            </a:r>
          </a:p>
          <a:p>
            <a:pPr marL="110638" indent="-110638" defTabSz="1001657"/>
            <a:r>
              <a:rPr lang="es-ES" b="1" dirty="0">
                <a:solidFill>
                  <a:srgbClr val="000000"/>
                </a:solidFill>
                <a:latin typeface="Arial"/>
              </a:rPr>
              <a:t>3.2.3 </a:t>
            </a:r>
            <a:r>
              <a:rPr lang="es-ES" b="1" dirty="0">
                <a:solidFill>
                  <a:srgbClr val="000000"/>
                </a:solidFill>
                <a:latin typeface="Arial"/>
                <a:ea typeface="ＭＳ Ｐゴシック"/>
              </a:rPr>
              <a:t>Protocolo de enlace troncal dinámico</a:t>
            </a:r>
            <a:endParaRPr lang="es-ES" b="1" noProof="0" dirty="0" smtClean="0"/>
          </a:p>
          <a:p>
            <a:pPr marL="110638" indent="-110638" defTabSz="1001657"/>
            <a:r>
              <a:rPr lang="es-ES" b="1" dirty="0">
                <a:solidFill>
                  <a:srgbClr val="000000"/>
                </a:solidFill>
                <a:latin typeface="Arial"/>
              </a:rPr>
              <a:t>3.2.3.2 </a:t>
            </a:r>
            <a:r>
              <a:rPr lang="es-ES" b="1" dirty="0">
                <a:solidFill>
                  <a:srgbClr val="000000"/>
                </a:solidFill>
                <a:latin typeface="Arial"/>
                <a:ea typeface="ＭＳ Ｐゴシック"/>
              </a:rPr>
              <a:t>Introducción a DTP</a:t>
            </a:r>
            <a:endParaRPr lang="es-ES" b="1" noProof="0" dirty="0"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33</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3.2 Implementaciones de VLAN</a:t>
            </a:r>
          </a:p>
          <a:p>
            <a:pPr marL="110638" indent="-110638" defTabSz="1001657"/>
            <a:r>
              <a:rPr lang="es-ES" b="1" dirty="0">
                <a:solidFill>
                  <a:srgbClr val="000000"/>
                </a:solidFill>
                <a:latin typeface="Arial"/>
              </a:rPr>
              <a:t>3.2.4 </a:t>
            </a:r>
            <a:r>
              <a:rPr lang="es-ES" b="1" dirty="0">
                <a:solidFill>
                  <a:srgbClr val="000000"/>
                </a:solidFill>
                <a:latin typeface="Arial"/>
                <a:ea typeface="ＭＳ Ｐゴシック"/>
              </a:rPr>
              <a:t>Resolución de problemas de VLAN y enlaces troncales</a:t>
            </a:r>
            <a:endParaRPr lang="es-ES" b="1" noProof="0" dirty="0" smtClean="0"/>
          </a:p>
          <a:p>
            <a:pPr marL="110638" indent="-110638" defTabSz="1001657"/>
            <a:r>
              <a:rPr lang="es-ES" b="1" dirty="0">
                <a:solidFill>
                  <a:srgbClr val="000000"/>
                </a:solidFill>
                <a:latin typeface="Arial"/>
              </a:rPr>
              <a:t>3.2.4.1 </a:t>
            </a:r>
            <a:r>
              <a:rPr lang="es-ES" b="1" dirty="0">
                <a:solidFill>
                  <a:srgbClr val="000000"/>
                </a:solidFill>
                <a:latin typeface="Arial"/>
                <a:ea typeface="ＭＳ Ｐゴシック"/>
              </a:rPr>
              <a:t>Problemas de direccionamiento de VLAN</a:t>
            </a:r>
            <a:endParaRPr lang="es-ES" b="1" noProof="0" dirty="0"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34</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3.2 Implementaciones de VLAN</a:t>
            </a:r>
          </a:p>
          <a:p>
            <a:pPr marL="110638" indent="-110638" defTabSz="1001657"/>
            <a:r>
              <a:rPr lang="es-ES" b="1" dirty="0">
                <a:solidFill>
                  <a:srgbClr val="000000"/>
                </a:solidFill>
                <a:latin typeface="Arial"/>
              </a:rPr>
              <a:t>3.2.4 </a:t>
            </a:r>
            <a:r>
              <a:rPr lang="es-ES" b="1" dirty="0">
                <a:solidFill>
                  <a:srgbClr val="000000"/>
                </a:solidFill>
                <a:latin typeface="Arial"/>
                <a:ea typeface="ＭＳ Ｐゴシック"/>
              </a:rPr>
              <a:t>Resolución de problemas de VLAN y enlaces troncales</a:t>
            </a:r>
            <a:endParaRPr lang="es-ES" b="1" noProof="0" dirty="0" smtClean="0"/>
          </a:p>
          <a:p>
            <a:pPr marL="110638" indent="-110638" defTabSz="1001657"/>
            <a:r>
              <a:rPr lang="es-ES" b="1" dirty="0">
                <a:solidFill>
                  <a:srgbClr val="000000"/>
                </a:solidFill>
                <a:latin typeface="Arial"/>
              </a:rPr>
              <a:t>3.2.4.2 </a:t>
            </a:r>
            <a:r>
              <a:rPr lang="es-ES" b="1" dirty="0">
                <a:solidFill>
                  <a:srgbClr val="000000"/>
                </a:solidFill>
                <a:latin typeface="Arial"/>
                <a:ea typeface="ＭＳ Ｐゴシック"/>
              </a:rPr>
              <a:t>VLAN faltantes</a:t>
            </a:r>
            <a:endParaRPr lang="es-ES" b="1" noProof="0" dirty="0"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35</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3.2 Implementaciones de VLAN</a:t>
            </a:r>
          </a:p>
          <a:p>
            <a:pPr marL="110638" indent="-110638" defTabSz="1001657"/>
            <a:r>
              <a:rPr lang="es-ES" b="1" dirty="0">
                <a:solidFill>
                  <a:srgbClr val="000000"/>
                </a:solidFill>
                <a:latin typeface="Arial"/>
              </a:rPr>
              <a:t>3.2.4 </a:t>
            </a:r>
            <a:r>
              <a:rPr lang="es-ES" b="1" dirty="0">
                <a:solidFill>
                  <a:srgbClr val="000000"/>
                </a:solidFill>
                <a:latin typeface="Arial"/>
                <a:ea typeface="ＭＳ Ｐゴシック"/>
              </a:rPr>
              <a:t>Resolución de problemas de VLAN y enlaces troncales</a:t>
            </a:r>
            <a:endParaRPr lang="es-ES" b="1" noProof="0" dirty="0" smtClean="0"/>
          </a:p>
          <a:p>
            <a:pPr marL="110638" indent="-110638" defTabSz="1001657"/>
            <a:r>
              <a:rPr lang="es-ES" b="1" dirty="0">
                <a:solidFill>
                  <a:srgbClr val="000000"/>
                </a:solidFill>
                <a:latin typeface="Arial"/>
              </a:rPr>
              <a:t>3.2.4.3 </a:t>
            </a:r>
            <a:r>
              <a:rPr lang="es-ES" b="1" dirty="0">
                <a:solidFill>
                  <a:srgbClr val="000000"/>
                </a:solidFill>
                <a:latin typeface="Arial"/>
                <a:ea typeface="ＭＳ Ｐゴシック"/>
              </a:rPr>
              <a:t>Introducción a la resolución de problemas de enlaces troncales</a:t>
            </a:r>
            <a:endParaRPr lang="es-ES" b="1" noProof="0" dirty="0"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36</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3.2 Implementaciones de VLAN</a:t>
            </a:r>
          </a:p>
          <a:p>
            <a:pPr marL="110638" indent="-110638" defTabSz="1001657"/>
            <a:r>
              <a:rPr lang="es-ES" b="1" dirty="0">
                <a:solidFill>
                  <a:srgbClr val="000000"/>
                </a:solidFill>
                <a:latin typeface="Arial"/>
              </a:rPr>
              <a:t>3.2.4 </a:t>
            </a:r>
            <a:r>
              <a:rPr lang="es-ES" b="1" dirty="0">
                <a:solidFill>
                  <a:srgbClr val="000000"/>
                </a:solidFill>
                <a:latin typeface="Arial"/>
                <a:ea typeface="ＭＳ Ｐゴシック"/>
              </a:rPr>
              <a:t>Resolución de problemas de VLAN y enlaces troncales</a:t>
            </a:r>
            <a:endParaRPr lang="es-ES" b="1" noProof="0" dirty="0" smtClean="0"/>
          </a:p>
          <a:p>
            <a:pPr marL="110638" indent="-110638" defTabSz="1001657"/>
            <a:r>
              <a:rPr lang="es-ES" b="1" dirty="0">
                <a:solidFill>
                  <a:srgbClr val="000000"/>
                </a:solidFill>
                <a:latin typeface="Arial"/>
              </a:rPr>
              <a:t>3.2.4.4 </a:t>
            </a:r>
            <a:r>
              <a:rPr lang="es-ES" b="1" dirty="0">
                <a:solidFill>
                  <a:srgbClr val="000000"/>
                </a:solidFill>
                <a:latin typeface="Arial"/>
                <a:ea typeface="ＭＳ Ｐゴシック"/>
              </a:rPr>
              <a:t>Problemas comunes con enlaces troncales</a:t>
            </a:r>
            <a:endParaRPr lang="es-ES" b="1" noProof="0" dirty="0"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37</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3.2 Implementaciones de VLAN</a:t>
            </a:r>
          </a:p>
          <a:p>
            <a:pPr marL="110638" indent="-110638" defTabSz="1001657"/>
            <a:r>
              <a:rPr lang="es-ES" b="1" dirty="0">
                <a:solidFill>
                  <a:srgbClr val="000000"/>
                </a:solidFill>
                <a:latin typeface="Arial"/>
              </a:rPr>
              <a:t>3.2.4 </a:t>
            </a:r>
            <a:r>
              <a:rPr lang="es-ES" b="1" dirty="0">
                <a:solidFill>
                  <a:srgbClr val="000000"/>
                </a:solidFill>
                <a:latin typeface="Arial"/>
                <a:ea typeface="ＭＳ Ｐゴシック"/>
              </a:rPr>
              <a:t>Resolución de problemas de VLAN y enlaces troncales</a:t>
            </a:r>
            <a:endParaRPr lang="es-ES" b="1" noProof="0" dirty="0" smtClean="0"/>
          </a:p>
          <a:p>
            <a:pPr marL="110638" indent="-110638" defTabSz="1001657"/>
            <a:r>
              <a:rPr lang="es-ES" b="1" dirty="0">
                <a:solidFill>
                  <a:srgbClr val="000000"/>
                </a:solidFill>
                <a:latin typeface="Arial"/>
              </a:rPr>
              <a:t>3.2.4.5 </a:t>
            </a:r>
            <a:r>
              <a:rPr lang="es-ES" b="1" dirty="0">
                <a:solidFill>
                  <a:srgbClr val="000000"/>
                </a:solidFill>
                <a:latin typeface="Arial"/>
                <a:ea typeface="ＭＳ Ｐゴシック"/>
              </a:rPr>
              <a:t>Incompatibilidades del modo de enlace troncal</a:t>
            </a:r>
            <a:endParaRPr lang="es-ES" b="1" noProof="0" dirty="0"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38</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3.2 Implementaciones de VLAN</a:t>
            </a:r>
          </a:p>
          <a:p>
            <a:pPr marL="110638" indent="-110638" defTabSz="1001657"/>
            <a:r>
              <a:rPr lang="es-ES" b="1" dirty="0">
                <a:solidFill>
                  <a:srgbClr val="000000"/>
                </a:solidFill>
                <a:latin typeface="Arial"/>
              </a:rPr>
              <a:t>3.2.4 </a:t>
            </a:r>
            <a:r>
              <a:rPr lang="es-ES" b="1" dirty="0">
                <a:solidFill>
                  <a:srgbClr val="000000"/>
                </a:solidFill>
                <a:latin typeface="Arial"/>
                <a:ea typeface="ＭＳ Ｐゴシック"/>
              </a:rPr>
              <a:t>Resolución de problemas de VLAN y enlaces troncales</a:t>
            </a:r>
            <a:endParaRPr lang="es-ES" b="1" noProof="0" dirty="0" smtClean="0"/>
          </a:p>
          <a:p>
            <a:pPr marL="110638" indent="-110638" defTabSz="1001657"/>
            <a:r>
              <a:rPr lang="es-ES" b="1" dirty="0">
                <a:solidFill>
                  <a:srgbClr val="000000"/>
                </a:solidFill>
                <a:latin typeface="Arial"/>
              </a:rPr>
              <a:t>3.2.4.6 </a:t>
            </a:r>
            <a:r>
              <a:rPr lang="es-ES" b="1" dirty="0">
                <a:solidFill>
                  <a:srgbClr val="000000"/>
                </a:solidFill>
                <a:latin typeface="Arial"/>
                <a:ea typeface="ＭＳ Ｐゴシック"/>
              </a:rPr>
              <a:t>Lista de VLAN incorrectas</a:t>
            </a:r>
            <a:endParaRPr lang="es-ES" b="1" noProof="0" dirty="0"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39</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3.3 Implementaciones de VLAN</a:t>
            </a:r>
          </a:p>
          <a:p>
            <a:pPr marL="110638" indent="-110638" defTabSz="1001657"/>
            <a:r>
              <a:rPr lang="es-ES" b="1" dirty="0">
                <a:solidFill>
                  <a:srgbClr val="000000"/>
                </a:solidFill>
                <a:latin typeface="Arial"/>
              </a:rPr>
              <a:t>3.3.1 </a:t>
            </a:r>
            <a:r>
              <a:rPr lang="es-ES" b="1" dirty="0">
                <a:solidFill>
                  <a:srgbClr val="000000"/>
                </a:solidFill>
                <a:latin typeface="Arial"/>
                <a:ea typeface="ＭＳ Ｐゴシック"/>
              </a:rPr>
              <a:t>Ataques a redes VLAN</a:t>
            </a:r>
            <a:endParaRPr lang="es-ES" b="1" noProof="0" dirty="0" smtClean="0"/>
          </a:p>
          <a:p>
            <a:pPr marL="110638" indent="-110638" defTabSz="1001657"/>
            <a:r>
              <a:rPr lang="es-ES" b="1" dirty="0">
                <a:solidFill>
                  <a:srgbClr val="000000"/>
                </a:solidFill>
                <a:latin typeface="Arial"/>
              </a:rPr>
              <a:t>3.3.1.1 </a:t>
            </a:r>
            <a:r>
              <a:rPr lang="es-ES" b="1" dirty="0">
                <a:solidFill>
                  <a:srgbClr val="000000"/>
                </a:solidFill>
                <a:latin typeface="Arial"/>
                <a:ea typeface="ＭＳ Ｐゴシック"/>
              </a:rPr>
              <a:t>Ataque de suplantación de identidad de </a:t>
            </a:r>
            <a:r>
              <a:rPr lang="es-ES" b="1" dirty="0" err="1">
                <a:solidFill>
                  <a:srgbClr val="000000"/>
                </a:solidFill>
                <a:latin typeface="Arial"/>
                <a:ea typeface="ＭＳ Ｐゴシック"/>
              </a:rPr>
              <a:t>switch</a:t>
            </a:r>
            <a:endParaRPr lang="es-ES" b="1" noProof="0"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4</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3.1 Segmentación de VLAN</a:t>
            </a:r>
            <a:endParaRPr lang="es-ES" b="1" noProof="0" dirty="0" smtClean="0"/>
          </a:p>
          <a:p>
            <a:pPr marL="110638" indent="-110638" defTabSz="1001657"/>
            <a:r>
              <a:rPr lang="es-ES" b="1" dirty="0">
                <a:solidFill>
                  <a:srgbClr val="000000"/>
                </a:solidFill>
                <a:latin typeface="Arial"/>
              </a:rPr>
              <a:t>3.1.1 Descripción general de las VLAN</a:t>
            </a:r>
            <a:endParaRPr lang="es-ES" b="1" noProof="0" dirty="0" smtClean="0"/>
          </a:p>
          <a:p>
            <a:pPr marL="110638" indent="-110638" defTabSz="1001657"/>
            <a:r>
              <a:rPr lang="es-ES" b="1" dirty="0">
                <a:solidFill>
                  <a:srgbClr val="000000"/>
                </a:solidFill>
                <a:latin typeface="Arial"/>
              </a:rPr>
              <a:t>3.1.1.1 Definiciones de VLAN</a:t>
            </a:r>
            <a:endParaRPr lang="es-ES" b="1" noProof="0" dirty="0" smtClean="0"/>
          </a:p>
          <a:p>
            <a:pPr marL="110638" indent="-110638" defTabSz="1001657"/>
            <a:endParaRPr lang="es-ES" b="1" noProof="0" dirty="0"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40</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3.3 Implementaciones de VLAN</a:t>
            </a:r>
          </a:p>
          <a:p>
            <a:pPr marL="110638" indent="-110638" defTabSz="1001657"/>
            <a:r>
              <a:rPr lang="es-ES" b="1" dirty="0">
                <a:solidFill>
                  <a:srgbClr val="000000"/>
                </a:solidFill>
                <a:latin typeface="Arial"/>
              </a:rPr>
              <a:t>3.3.1 </a:t>
            </a:r>
            <a:r>
              <a:rPr lang="es-ES" b="1" dirty="0">
                <a:solidFill>
                  <a:srgbClr val="000000"/>
                </a:solidFill>
                <a:latin typeface="Arial"/>
                <a:ea typeface="ＭＳ Ｐゴシック"/>
              </a:rPr>
              <a:t>Ataques a redes VLAN</a:t>
            </a:r>
            <a:endParaRPr lang="es-ES" b="1" noProof="0" dirty="0" smtClean="0"/>
          </a:p>
          <a:p>
            <a:pPr marL="110638" indent="-110638" defTabSz="1001657"/>
            <a:r>
              <a:rPr lang="es-ES" b="1" dirty="0">
                <a:solidFill>
                  <a:srgbClr val="000000"/>
                </a:solidFill>
                <a:latin typeface="Arial"/>
              </a:rPr>
              <a:t>3.3.1.2 </a:t>
            </a:r>
            <a:r>
              <a:rPr lang="es-ES" b="1" dirty="0">
                <a:solidFill>
                  <a:srgbClr val="000000"/>
                </a:solidFill>
                <a:latin typeface="Arial"/>
                <a:ea typeface="ＭＳ Ｐゴシック"/>
              </a:rPr>
              <a:t>Ataque de etiquetado doble</a:t>
            </a:r>
            <a:endParaRPr lang="es-ES" b="1" noProof="0" dirty="0"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41</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3.3 Implementaciones de VLAN</a:t>
            </a:r>
          </a:p>
          <a:p>
            <a:pPr marL="110638" indent="-110638" defTabSz="1001657"/>
            <a:r>
              <a:rPr lang="es-ES" b="1" dirty="0">
                <a:solidFill>
                  <a:srgbClr val="000000"/>
                </a:solidFill>
                <a:latin typeface="Arial"/>
              </a:rPr>
              <a:t>3.3.1 </a:t>
            </a:r>
            <a:r>
              <a:rPr lang="es-ES" b="1" dirty="0">
                <a:solidFill>
                  <a:srgbClr val="000000"/>
                </a:solidFill>
                <a:latin typeface="Arial"/>
                <a:ea typeface="ＭＳ Ｐゴシック"/>
              </a:rPr>
              <a:t>Ataques a redes VLAN</a:t>
            </a:r>
            <a:endParaRPr lang="es-ES" b="1" noProof="0" dirty="0" smtClean="0"/>
          </a:p>
          <a:p>
            <a:pPr marL="110638" indent="-110638" defTabSz="1001657"/>
            <a:r>
              <a:rPr lang="es-ES" b="1" dirty="0">
                <a:solidFill>
                  <a:srgbClr val="000000"/>
                </a:solidFill>
                <a:latin typeface="Arial"/>
              </a:rPr>
              <a:t>3.3.1.2 </a:t>
            </a:r>
            <a:r>
              <a:rPr lang="es-ES" b="1" dirty="0">
                <a:solidFill>
                  <a:srgbClr val="000000"/>
                </a:solidFill>
                <a:latin typeface="Arial"/>
                <a:ea typeface="ＭＳ Ｐゴシック"/>
              </a:rPr>
              <a:t>Ataque de etiquetado doble</a:t>
            </a:r>
            <a:endParaRPr lang="es-ES" b="1" noProof="0" dirty="0"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42</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3.3 Implementaciones de VLAN</a:t>
            </a:r>
          </a:p>
          <a:p>
            <a:pPr marL="110638" indent="-110638" defTabSz="1001657"/>
            <a:r>
              <a:rPr lang="es-ES" b="1" dirty="0">
                <a:solidFill>
                  <a:srgbClr val="000000"/>
                </a:solidFill>
                <a:latin typeface="Arial"/>
              </a:rPr>
              <a:t>3.3.1 </a:t>
            </a:r>
            <a:r>
              <a:rPr lang="es-ES" b="1" dirty="0">
                <a:solidFill>
                  <a:srgbClr val="000000"/>
                </a:solidFill>
                <a:latin typeface="Arial"/>
                <a:ea typeface="ＭＳ Ｐゴシック"/>
              </a:rPr>
              <a:t>Ataques a redes VLAN</a:t>
            </a:r>
            <a:endParaRPr lang="es-ES" b="1" noProof="0" dirty="0" smtClean="0"/>
          </a:p>
          <a:p>
            <a:pPr marL="110638" indent="-110638" defTabSz="1001657"/>
            <a:r>
              <a:rPr lang="es-ES" b="1" dirty="0">
                <a:solidFill>
                  <a:srgbClr val="000000"/>
                </a:solidFill>
                <a:latin typeface="Arial"/>
              </a:rPr>
              <a:t>3.3.1.3 </a:t>
            </a:r>
            <a:r>
              <a:rPr lang="es-ES" b="1" dirty="0">
                <a:solidFill>
                  <a:srgbClr val="000000"/>
                </a:solidFill>
                <a:latin typeface="Arial"/>
                <a:ea typeface="ＭＳ Ｐゴシック"/>
              </a:rPr>
              <a:t>Perímetro de PVLAN</a:t>
            </a:r>
            <a:endParaRPr lang="es-ES" b="1" noProof="0" dirty="0"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43</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3.3 Implementaciones de VLAN</a:t>
            </a:r>
          </a:p>
          <a:p>
            <a:pPr marL="110638" indent="-110638" defTabSz="1001657"/>
            <a:r>
              <a:rPr lang="es-ES" b="1" dirty="0">
                <a:solidFill>
                  <a:srgbClr val="000000"/>
                </a:solidFill>
                <a:latin typeface="Arial"/>
              </a:rPr>
              <a:t>3.3.2 </a:t>
            </a:r>
            <a:r>
              <a:rPr lang="es-ES" b="1" dirty="0">
                <a:solidFill>
                  <a:srgbClr val="000000"/>
                </a:solidFill>
                <a:latin typeface="Arial"/>
                <a:ea typeface="ＭＳ Ｐゴシック"/>
              </a:rPr>
              <a:t>Prácticas recomendadas de diseño para las VLAN</a:t>
            </a:r>
            <a:endParaRPr lang="es-ES" b="1" noProof="0" dirty="0" smtClean="0"/>
          </a:p>
          <a:p>
            <a:pPr marL="110638" indent="-110638" defTabSz="1001657"/>
            <a:r>
              <a:rPr lang="es-ES" b="1" dirty="0">
                <a:solidFill>
                  <a:srgbClr val="000000"/>
                </a:solidFill>
                <a:latin typeface="Arial"/>
              </a:rPr>
              <a:t>3.3.2.1 </a:t>
            </a:r>
            <a:r>
              <a:rPr lang="es-ES" b="1" dirty="0">
                <a:solidFill>
                  <a:srgbClr val="000000"/>
                </a:solidFill>
                <a:latin typeface="Arial"/>
                <a:ea typeface="ＭＳ Ｐゴシック"/>
              </a:rPr>
              <a:t>Pautas de diseño de VLAN</a:t>
            </a:r>
            <a:endParaRPr lang="es-ES" b="1" noProof="0" dirty="0"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11"/>
          <p:cNvSpPr>
            <a:spLocks noGrp="1" noChangeArrowheads="1"/>
          </p:cNvSpPr>
          <p:nvPr>
            <p:ph type="sldNum" sz="quarter" idx="5"/>
          </p:nvPr>
        </p:nvSpPr>
        <p:spPr>
          <a:noFill/>
        </p:spPr>
        <p:txBody>
          <a:bodyPr/>
          <a:lstStyle/>
          <a:p>
            <a:pPr defTabSz="886353"/>
            <a:fld id="{3D5F77EF-9F5D-4805-BD17-79024BE7C85C}" type="slidenum">
              <a:rPr lang="en-US" sz="800">
                <a:solidFill>
                  <a:prstClr val="black"/>
                </a:solidFill>
                <a:latin typeface="Arial"/>
              </a:rPr>
              <a:pPr defTabSz="886353"/>
              <a:t>44</a:t>
            </a:fld>
            <a:endParaRPr lang="en-US" dirty="0" smtClean="0">
              <a:solidFill>
                <a:prstClr val="black"/>
              </a:solidFill>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Capítulo 3: Resumen</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BR"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solidFill>
                  <a:prstClr val="black"/>
                </a:solidFill>
              </a:rPr>
              <a:pPr>
                <a:defRPr/>
              </a:pPr>
              <a:t>45</a:t>
            </a:fld>
            <a:endParaRPr lang="en-US" dirty="0">
              <a:solidFill>
                <a:prstClr val="black"/>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1"/>
          <p:cNvSpPr>
            <a:spLocks noGrp="1" noChangeArrowheads="1"/>
          </p:cNvSpPr>
          <p:nvPr>
            <p:ph type="sldNum" sz="quarter" idx="5"/>
          </p:nvPr>
        </p:nvSpPr>
        <p:spPr>
          <a:noFill/>
        </p:spPr>
        <p:txBody>
          <a:bodyPr/>
          <a:lstStyle/>
          <a:p>
            <a:pPr defTabSz="886353"/>
            <a:fld id="{F9034988-36DD-4D34-B1CE-37AB851117A5}" type="slidenum">
              <a:rPr lang="en-US" sz="800">
                <a:solidFill>
                  <a:prstClr val="black"/>
                </a:solidFill>
                <a:latin typeface="Arial"/>
              </a:rPr>
              <a:pPr defTabSz="886353"/>
              <a:t>46</a:t>
            </a:fld>
            <a:endParaRPr lang="en-US" dirty="0" smtClean="0">
              <a:solidFill>
                <a:prstClr val="black"/>
              </a:solidFill>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xfrm>
            <a:off x="396013" y="4306550"/>
            <a:ext cx="5988326" cy="4183193"/>
          </a:xfrm>
          <a:noFill/>
          <a:ln/>
        </p:spPr>
        <p:txBody>
          <a:bodyPr/>
          <a:lstStyle/>
          <a:p>
            <a:pPr marL="110638" indent="-110638" defTabSz="1001657"/>
            <a:r>
              <a:rPr lang="es-ES" b="1" dirty="0">
                <a:solidFill>
                  <a:srgbClr val="000000"/>
                </a:solidFill>
                <a:latin typeface="Arial"/>
              </a:rPr>
              <a:t>Programa de Cisco </a:t>
            </a:r>
            <a:r>
              <a:rPr lang="es-ES" b="1" dirty="0" err="1">
                <a:solidFill>
                  <a:srgbClr val="000000"/>
                </a:solidFill>
                <a:latin typeface="Arial"/>
              </a:rPr>
              <a:t>Networking</a:t>
            </a:r>
            <a:r>
              <a:rPr lang="es-ES" b="1" dirty="0">
                <a:solidFill>
                  <a:srgbClr val="000000"/>
                </a:solidFill>
                <a:latin typeface="Arial"/>
              </a:rPr>
              <a:t> </a:t>
            </a:r>
            <a:r>
              <a:rPr lang="es-ES" b="1" dirty="0" err="1">
                <a:solidFill>
                  <a:srgbClr val="000000"/>
                </a:solidFill>
                <a:latin typeface="Arial"/>
              </a:rPr>
              <a:t>Academy</a:t>
            </a:r>
            <a:endParaRPr lang="es-ES" b="1" dirty="0">
              <a:solidFill>
                <a:srgbClr val="000000"/>
              </a:solidFill>
              <a:latin typeface="Arial"/>
            </a:endParaRPr>
          </a:p>
          <a:p>
            <a:pPr marL="110638" indent="-110638" defTabSz="1001657"/>
            <a:r>
              <a:rPr lang="es-ES" b="1" dirty="0">
                <a:solidFill>
                  <a:srgbClr val="000000"/>
                </a:solidFill>
                <a:latin typeface="Arial"/>
              </a:rPr>
              <a:t>Protocolos de </a:t>
            </a:r>
            <a:r>
              <a:rPr lang="es-ES" b="1" dirty="0" err="1">
                <a:solidFill>
                  <a:srgbClr val="000000"/>
                </a:solidFill>
                <a:latin typeface="Arial"/>
              </a:rPr>
              <a:t>routing</a:t>
            </a:r>
            <a:endParaRPr lang="es-ES" b="1" dirty="0">
              <a:solidFill>
                <a:srgbClr val="000000"/>
              </a:solidFill>
              <a:latin typeface="Arial"/>
            </a:endParaRPr>
          </a:p>
          <a:p>
            <a:pPr marL="110638" indent="-110638" defTabSz="1001657"/>
            <a:r>
              <a:rPr lang="es-ES" sz="1300" b="1" dirty="0">
                <a:solidFill>
                  <a:srgbClr val="000000"/>
                </a:solidFill>
                <a:latin typeface="Arial"/>
              </a:rPr>
              <a:t>Capítulo 4: Conceptos de </a:t>
            </a:r>
            <a:r>
              <a:rPr lang="es-ES" sz="1300" b="1" dirty="0" err="1">
                <a:solidFill>
                  <a:srgbClr val="000000"/>
                </a:solidFill>
                <a:latin typeface="Arial"/>
              </a:rPr>
              <a:t>routing</a:t>
            </a:r>
            <a:endParaRPr lang="es-ES" b="1" noProof="0" dirty="0"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1"/>
          <p:cNvSpPr>
            <a:spLocks noGrp="1" noChangeArrowheads="1"/>
          </p:cNvSpPr>
          <p:nvPr>
            <p:ph type="sldNum" sz="quarter" idx="5"/>
          </p:nvPr>
        </p:nvSpPr>
        <p:spPr>
          <a:noFill/>
        </p:spPr>
        <p:txBody>
          <a:bodyPr/>
          <a:lstStyle/>
          <a:p>
            <a:pPr defTabSz="886353"/>
            <a:fld id="{470EE284-7961-42D5-9E4B-29540E276A78}" type="slidenum">
              <a:rPr lang="en-US" sz="800">
                <a:solidFill>
                  <a:prstClr val="black"/>
                </a:solidFill>
                <a:latin typeface="Arial"/>
              </a:rPr>
              <a:pPr defTabSz="886353"/>
              <a:t>47</a:t>
            </a:fld>
            <a:endParaRPr lang="en-US" dirty="0" smtClean="0">
              <a:solidFill>
                <a:prstClr val="black"/>
              </a:solidFill>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Capítulo 9</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48</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n-US" b="1" dirty="0">
                <a:solidFill>
                  <a:srgbClr val="000000"/>
                </a:solidFill>
                <a:latin typeface="Arial"/>
              </a:rPr>
              <a:t>4.</a:t>
            </a:r>
            <a:endParaRPr lang="en-US" b="1" dirty="0"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49</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n-US" b="1">
                <a:solidFill>
                  <a:srgbClr val="000000"/>
                </a:solidFill>
                <a:latin typeface="Arial"/>
              </a:rPr>
              <a:t>4.</a:t>
            </a:r>
            <a:endParaRPr lang="en-US" b="1"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5</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3.1 Segmentación de VLAN</a:t>
            </a:r>
            <a:endParaRPr lang="es-ES" b="1" noProof="0" dirty="0" smtClean="0"/>
          </a:p>
          <a:p>
            <a:pPr marL="110638" indent="-110638" defTabSz="1001657"/>
            <a:r>
              <a:rPr lang="es-ES" b="1" dirty="0">
                <a:solidFill>
                  <a:srgbClr val="000000"/>
                </a:solidFill>
                <a:latin typeface="Arial"/>
              </a:rPr>
              <a:t>3.1.1 Descripción general de las VLAN</a:t>
            </a:r>
            <a:endParaRPr lang="es-ES" b="1" noProof="0" dirty="0" smtClean="0"/>
          </a:p>
          <a:p>
            <a:pPr marL="110638" indent="-110638" defTabSz="1001657"/>
            <a:r>
              <a:rPr lang="es-ES" b="1" dirty="0">
                <a:solidFill>
                  <a:srgbClr val="000000"/>
                </a:solidFill>
                <a:latin typeface="Arial"/>
              </a:rPr>
              <a:t>3.1.1.1 Definiciones de VLAN</a:t>
            </a:r>
            <a:endParaRPr lang="es-ES" b="1" noProof="0" dirty="0" smtClean="0"/>
          </a:p>
          <a:p>
            <a:pPr marL="110638" indent="-110638" defTabSz="1001657"/>
            <a:endParaRPr lang="es-ES" b="1" noProof="0" dirty="0"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50</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4.1 Configuración inicial del </a:t>
            </a:r>
            <a:r>
              <a:rPr lang="es-ES" b="1" dirty="0" err="1">
                <a:solidFill>
                  <a:srgbClr val="000000"/>
                </a:solidFill>
                <a:latin typeface="Arial"/>
              </a:rPr>
              <a:t>router</a:t>
            </a:r>
            <a:endParaRPr lang="es-ES" b="1" dirty="0">
              <a:solidFill>
                <a:srgbClr val="000000"/>
              </a:solidFill>
              <a:latin typeface="Arial"/>
            </a:endParaRPr>
          </a:p>
          <a:p>
            <a:pPr marL="110638" indent="-110638" defTabSz="1001657"/>
            <a:r>
              <a:rPr lang="es-ES" b="1" dirty="0">
                <a:solidFill>
                  <a:srgbClr val="000000"/>
                </a:solidFill>
                <a:latin typeface="Arial"/>
              </a:rPr>
              <a:t>4.1.1 Función de un </a:t>
            </a:r>
            <a:r>
              <a:rPr lang="es-ES" b="1" dirty="0" err="1">
                <a:solidFill>
                  <a:srgbClr val="000000"/>
                </a:solidFill>
                <a:latin typeface="Arial"/>
              </a:rPr>
              <a:t>router</a:t>
            </a:r>
            <a:endParaRPr lang="es-ES" b="1" dirty="0">
              <a:solidFill>
                <a:srgbClr val="000000"/>
              </a:solidFill>
              <a:latin typeface="Arial"/>
            </a:endParaRPr>
          </a:p>
          <a:p>
            <a:pPr marL="110638" indent="-110638" defTabSz="1001657"/>
            <a:r>
              <a:rPr lang="es-ES" b="1" dirty="0">
                <a:solidFill>
                  <a:srgbClr val="000000"/>
                </a:solidFill>
                <a:latin typeface="Arial"/>
              </a:rPr>
              <a:t>4.1.1.1 Características de una red</a:t>
            </a:r>
          </a:p>
          <a:p>
            <a:pPr marL="110638" indent="-110638" defTabSz="1001657"/>
            <a:endParaRPr lang="es-ES" b="1" noProof="0" dirty="0"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51</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lnSpc>
                <a:spcPct val="90000"/>
              </a:lnSpc>
              <a:spcBef>
                <a:spcPct val="50000"/>
              </a:spcBef>
              <a:spcAft>
                <a:spcPct val="0"/>
              </a:spcAft>
            </a:pPr>
            <a:r>
              <a:rPr lang="es-ES" b="1" dirty="0">
                <a:solidFill>
                  <a:srgbClr val="000000"/>
                </a:solidFill>
                <a:latin typeface="Arial"/>
              </a:rPr>
              <a:t>Función de un </a:t>
            </a:r>
            <a:r>
              <a:rPr lang="es-ES" b="1" dirty="0" err="1">
                <a:solidFill>
                  <a:srgbClr val="000000"/>
                </a:solidFill>
                <a:latin typeface="Arial"/>
              </a:rPr>
              <a:t>router</a:t>
            </a:r>
            <a:endParaRPr lang="es-ES" b="1" dirty="0">
              <a:solidFill>
                <a:srgbClr val="000000"/>
              </a:solidFill>
              <a:latin typeface="Arial"/>
            </a:endParaRPr>
          </a:p>
          <a:p>
            <a:pPr marL="110638" indent="-110638" defTabSz="1001657">
              <a:lnSpc>
                <a:spcPct val="90000"/>
              </a:lnSpc>
              <a:spcBef>
                <a:spcPct val="50000"/>
              </a:spcBef>
              <a:spcAft>
                <a:spcPct val="0"/>
              </a:spcAft>
            </a:pPr>
            <a:r>
              <a:rPr lang="es-ES" b="1" dirty="0">
                <a:solidFill>
                  <a:srgbClr val="000000"/>
                </a:solidFill>
                <a:latin typeface="Arial"/>
              </a:rPr>
              <a:t>4.1.1.2 ¿Por qué elegir el </a:t>
            </a:r>
            <a:r>
              <a:rPr lang="es-ES" b="1" dirty="0" err="1">
                <a:solidFill>
                  <a:srgbClr val="000000"/>
                </a:solidFill>
                <a:latin typeface="Arial"/>
              </a:rPr>
              <a:t>routing</a:t>
            </a:r>
            <a:r>
              <a:rPr lang="es-ES" b="1" dirty="0">
                <a:solidFill>
                  <a:srgbClr val="000000"/>
                </a:solidFill>
                <a:latin typeface="Arial"/>
              </a:rPr>
              <a:t>?</a:t>
            </a:r>
            <a:endParaRPr lang="es-ES" b="1" noProof="0" dirty="0" smtClean="0"/>
          </a:p>
          <a:p>
            <a:pPr marL="110638" indent="-110638" defTabSz="1001657">
              <a:lnSpc>
                <a:spcPct val="90000"/>
              </a:lnSpc>
              <a:spcBef>
                <a:spcPct val="50000"/>
              </a:spcBef>
              <a:spcAft>
                <a:spcPct val="0"/>
              </a:spcAft>
            </a:pPr>
            <a:endParaRPr lang="es-ES" b="1" noProof="0" dirty="0" smtClean="0"/>
          </a:p>
          <a:p>
            <a:pPr marL="110638" indent="-110638" defTabSz="1001657"/>
            <a:endParaRPr lang="es-ES" b="1" noProof="0" dirty="0"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52</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lnSpc>
                <a:spcPct val="90000"/>
              </a:lnSpc>
              <a:spcBef>
                <a:spcPct val="50000"/>
              </a:spcBef>
              <a:spcAft>
                <a:spcPct val="0"/>
              </a:spcAft>
            </a:pPr>
            <a:r>
              <a:rPr lang="es-ES" b="1" dirty="0">
                <a:solidFill>
                  <a:srgbClr val="000000"/>
                </a:solidFill>
                <a:latin typeface="Arial"/>
              </a:rPr>
              <a:t>Funciones de un </a:t>
            </a:r>
            <a:r>
              <a:rPr lang="es-ES" b="1" dirty="0" err="1">
                <a:solidFill>
                  <a:srgbClr val="000000"/>
                </a:solidFill>
                <a:latin typeface="Arial"/>
              </a:rPr>
              <a:t>router</a:t>
            </a:r>
            <a:endParaRPr lang="es-ES" b="1" dirty="0">
              <a:solidFill>
                <a:srgbClr val="000000"/>
              </a:solidFill>
              <a:latin typeface="Arial"/>
            </a:endParaRPr>
          </a:p>
          <a:p>
            <a:pPr marL="110638" indent="-110638" defTabSz="1001657">
              <a:lnSpc>
                <a:spcPct val="90000"/>
              </a:lnSpc>
              <a:spcBef>
                <a:spcPct val="50000"/>
              </a:spcBef>
              <a:spcAft>
                <a:spcPct val="0"/>
              </a:spcAft>
            </a:pPr>
            <a:r>
              <a:rPr lang="es-ES" b="1" dirty="0">
                <a:solidFill>
                  <a:srgbClr val="000000"/>
                </a:solidFill>
                <a:latin typeface="Arial"/>
              </a:rPr>
              <a:t>4.1.1.3 Los </a:t>
            </a:r>
            <a:r>
              <a:rPr lang="es-ES" b="1" dirty="0" err="1">
                <a:solidFill>
                  <a:srgbClr val="000000"/>
                </a:solidFill>
                <a:latin typeface="Arial"/>
              </a:rPr>
              <a:t>routers</a:t>
            </a:r>
            <a:r>
              <a:rPr lang="es-ES" b="1" dirty="0">
                <a:solidFill>
                  <a:srgbClr val="000000"/>
                </a:solidFill>
                <a:latin typeface="Arial"/>
              </a:rPr>
              <a:t> son computadoras</a:t>
            </a:r>
            <a:endParaRPr lang="es-ES" b="1" noProof="0" dirty="0" smtClean="0"/>
          </a:p>
          <a:p>
            <a:pPr marL="110638" indent="-110638" defTabSz="1001657">
              <a:lnSpc>
                <a:spcPct val="90000"/>
              </a:lnSpc>
              <a:spcBef>
                <a:spcPct val="50000"/>
              </a:spcBef>
              <a:spcAft>
                <a:spcPct val="0"/>
              </a:spcAft>
            </a:pPr>
            <a:endParaRPr lang="es-ES" b="1" noProof="0" dirty="0" smtClean="0"/>
          </a:p>
          <a:p>
            <a:pPr marL="110638" indent="-110638" defTabSz="1001657"/>
            <a:endParaRPr lang="es-ES" b="1" noProof="0" dirty="0"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53</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lnSpc>
                <a:spcPct val="90000"/>
              </a:lnSpc>
              <a:spcBef>
                <a:spcPct val="50000"/>
              </a:spcBef>
              <a:spcAft>
                <a:spcPct val="0"/>
              </a:spcAft>
            </a:pPr>
            <a:r>
              <a:rPr lang="es-ES" b="1" dirty="0">
                <a:solidFill>
                  <a:srgbClr val="000000"/>
                </a:solidFill>
                <a:latin typeface="Arial"/>
              </a:rPr>
              <a:t>Funciones de un </a:t>
            </a:r>
            <a:r>
              <a:rPr lang="es-ES" b="1" dirty="0" err="1">
                <a:solidFill>
                  <a:srgbClr val="000000"/>
                </a:solidFill>
                <a:latin typeface="Arial"/>
              </a:rPr>
              <a:t>router</a:t>
            </a:r>
            <a:endParaRPr lang="es-ES" b="1" dirty="0">
              <a:solidFill>
                <a:srgbClr val="000000"/>
              </a:solidFill>
              <a:latin typeface="Arial"/>
            </a:endParaRPr>
          </a:p>
          <a:p>
            <a:pPr marL="110638" indent="-110638" defTabSz="1001657">
              <a:lnSpc>
                <a:spcPct val="90000"/>
              </a:lnSpc>
              <a:spcBef>
                <a:spcPct val="50000"/>
              </a:spcBef>
              <a:spcAft>
                <a:spcPct val="0"/>
              </a:spcAft>
            </a:pPr>
            <a:r>
              <a:rPr lang="es-ES" b="1" dirty="0">
                <a:solidFill>
                  <a:srgbClr val="000000"/>
                </a:solidFill>
                <a:latin typeface="Arial"/>
              </a:rPr>
              <a:t>4.1.1.3 Los </a:t>
            </a:r>
            <a:r>
              <a:rPr lang="es-ES" b="1" dirty="0" err="1">
                <a:solidFill>
                  <a:srgbClr val="000000"/>
                </a:solidFill>
                <a:latin typeface="Arial"/>
              </a:rPr>
              <a:t>routers</a:t>
            </a:r>
            <a:r>
              <a:rPr lang="es-ES" b="1" dirty="0">
                <a:solidFill>
                  <a:srgbClr val="000000"/>
                </a:solidFill>
                <a:latin typeface="Arial"/>
              </a:rPr>
              <a:t> son computadoras</a:t>
            </a:r>
            <a:endParaRPr lang="es-ES" b="1" noProof="0" dirty="0" smtClean="0"/>
          </a:p>
          <a:p>
            <a:pPr marL="110638" indent="-110638" defTabSz="1001657">
              <a:lnSpc>
                <a:spcPct val="90000"/>
              </a:lnSpc>
              <a:spcBef>
                <a:spcPct val="50000"/>
              </a:spcBef>
              <a:spcAft>
                <a:spcPct val="0"/>
              </a:spcAft>
            </a:pPr>
            <a:endParaRPr lang="es-ES" b="1" noProof="0" dirty="0" smtClean="0"/>
          </a:p>
          <a:p>
            <a:pPr marL="110638" indent="-110638" defTabSz="1001657"/>
            <a:endParaRPr lang="es-ES" b="1" noProof="0" dirty="0"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54</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lnSpc>
                <a:spcPct val="90000"/>
              </a:lnSpc>
              <a:spcBef>
                <a:spcPct val="50000"/>
              </a:spcBef>
              <a:spcAft>
                <a:spcPct val="0"/>
              </a:spcAft>
            </a:pPr>
            <a:r>
              <a:rPr lang="es-ES" b="1" dirty="0">
                <a:solidFill>
                  <a:srgbClr val="000000"/>
                </a:solidFill>
                <a:latin typeface="Arial"/>
              </a:rPr>
              <a:t>Funciones de un </a:t>
            </a:r>
            <a:r>
              <a:rPr lang="es-ES" b="1" dirty="0" err="1">
                <a:solidFill>
                  <a:srgbClr val="000000"/>
                </a:solidFill>
                <a:latin typeface="Arial"/>
              </a:rPr>
              <a:t>router</a:t>
            </a:r>
            <a:endParaRPr lang="es-ES" b="1" dirty="0">
              <a:solidFill>
                <a:srgbClr val="000000"/>
              </a:solidFill>
              <a:latin typeface="Arial"/>
            </a:endParaRPr>
          </a:p>
          <a:p>
            <a:pPr marL="110638" indent="-110638" defTabSz="1001657">
              <a:lnSpc>
                <a:spcPct val="90000"/>
              </a:lnSpc>
              <a:spcBef>
                <a:spcPct val="50000"/>
              </a:spcBef>
              <a:spcAft>
                <a:spcPct val="0"/>
              </a:spcAft>
            </a:pPr>
            <a:r>
              <a:rPr lang="es-ES" b="1" dirty="0">
                <a:solidFill>
                  <a:srgbClr val="000000"/>
                </a:solidFill>
                <a:latin typeface="Arial"/>
              </a:rPr>
              <a:t>4.1.1.4 Los </a:t>
            </a:r>
            <a:r>
              <a:rPr lang="es-ES" b="1" dirty="0" err="1">
                <a:solidFill>
                  <a:srgbClr val="000000"/>
                </a:solidFill>
                <a:latin typeface="Arial"/>
              </a:rPr>
              <a:t>routers</a:t>
            </a:r>
            <a:r>
              <a:rPr lang="es-ES" b="1" dirty="0">
                <a:solidFill>
                  <a:srgbClr val="000000"/>
                </a:solidFill>
                <a:latin typeface="Arial"/>
              </a:rPr>
              <a:t> interconectan redes</a:t>
            </a:r>
            <a:endParaRPr lang="es-ES" b="1" noProof="0" dirty="0" smtClean="0"/>
          </a:p>
          <a:p>
            <a:pPr marL="110638" indent="-110638" defTabSz="1001657">
              <a:lnSpc>
                <a:spcPct val="90000"/>
              </a:lnSpc>
              <a:spcBef>
                <a:spcPct val="50000"/>
              </a:spcBef>
              <a:spcAft>
                <a:spcPct val="0"/>
              </a:spcAft>
            </a:pPr>
            <a:endParaRPr lang="es-ES" b="1" noProof="0" dirty="0" smtClean="0"/>
          </a:p>
          <a:p>
            <a:pPr marL="110638" indent="-110638" defTabSz="1001657"/>
            <a:endParaRPr lang="es-ES" b="1" noProof="0" dirty="0"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55</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lnSpc>
                <a:spcPct val="90000"/>
              </a:lnSpc>
              <a:spcBef>
                <a:spcPct val="50000"/>
              </a:spcBef>
              <a:spcAft>
                <a:spcPct val="0"/>
              </a:spcAft>
            </a:pPr>
            <a:r>
              <a:rPr lang="es-ES" b="1" dirty="0">
                <a:solidFill>
                  <a:srgbClr val="000000"/>
                </a:solidFill>
                <a:latin typeface="Arial"/>
              </a:rPr>
              <a:t>Funciones de un </a:t>
            </a:r>
            <a:r>
              <a:rPr lang="es-ES" b="1" dirty="0" err="1">
                <a:solidFill>
                  <a:srgbClr val="000000"/>
                </a:solidFill>
                <a:latin typeface="Arial"/>
              </a:rPr>
              <a:t>router</a:t>
            </a:r>
            <a:endParaRPr lang="es-ES" b="1" dirty="0">
              <a:solidFill>
                <a:srgbClr val="000000"/>
              </a:solidFill>
              <a:latin typeface="Arial"/>
            </a:endParaRPr>
          </a:p>
          <a:p>
            <a:pPr marL="110638" indent="-110638" defTabSz="1001657">
              <a:lnSpc>
                <a:spcPct val="90000"/>
              </a:lnSpc>
              <a:spcBef>
                <a:spcPct val="50000"/>
              </a:spcBef>
              <a:spcAft>
                <a:spcPct val="0"/>
              </a:spcAft>
            </a:pPr>
            <a:r>
              <a:rPr lang="es-ES" b="1" dirty="0">
                <a:solidFill>
                  <a:srgbClr val="000000"/>
                </a:solidFill>
                <a:latin typeface="Arial"/>
              </a:rPr>
              <a:t>4.1.1.5 Los </a:t>
            </a:r>
            <a:r>
              <a:rPr lang="es-ES" b="1" dirty="0" err="1">
                <a:solidFill>
                  <a:srgbClr val="000000"/>
                </a:solidFill>
                <a:latin typeface="Arial"/>
              </a:rPr>
              <a:t>routers</a:t>
            </a:r>
            <a:r>
              <a:rPr lang="es-ES" b="1" dirty="0">
                <a:solidFill>
                  <a:srgbClr val="000000"/>
                </a:solidFill>
                <a:latin typeface="Arial"/>
              </a:rPr>
              <a:t> eligen las mejores rutas</a:t>
            </a:r>
            <a:endParaRPr lang="es-ES" b="1" noProof="0" dirty="0" smtClean="0"/>
          </a:p>
          <a:p>
            <a:pPr marL="110638" indent="-110638" defTabSz="1001657">
              <a:lnSpc>
                <a:spcPct val="90000"/>
              </a:lnSpc>
              <a:spcBef>
                <a:spcPct val="50000"/>
              </a:spcBef>
              <a:spcAft>
                <a:spcPct val="0"/>
              </a:spcAft>
            </a:pPr>
            <a:endParaRPr lang="es-ES" b="1" noProof="0" dirty="0" smtClean="0"/>
          </a:p>
          <a:p>
            <a:pPr marL="110638" indent="-110638" defTabSz="1001657"/>
            <a:endParaRPr lang="es-ES" b="1" noProof="0" dirty="0"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56</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lnSpc>
                <a:spcPct val="90000"/>
              </a:lnSpc>
              <a:spcBef>
                <a:spcPct val="50000"/>
              </a:spcBef>
              <a:spcAft>
                <a:spcPct val="0"/>
              </a:spcAft>
            </a:pPr>
            <a:r>
              <a:rPr lang="es-ES" b="1" dirty="0">
                <a:solidFill>
                  <a:srgbClr val="000000"/>
                </a:solidFill>
                <a:latin typeface="Arial"/>
              </a:rPr>
              <a:t>Funciones de un </a:t>
            </a:r>
            <a:r>
              <a:rPr lang="es-ES" b="1" dirty="0" err="1">
                <a:solidFill>
                  <a:srgbClr val="000000"/>
                </a:solidFill>
                <a:latin typeface="Arial"/>
              </a:rPr>
              <a:t>router</a:t>
            </a:r>
            <a:endParaRPr lang="es-ES" b="1" dirty="0">
              <a:solidFill>
                <a:srgbClr val="000000"/>
              </a:solidFill>
              <a:latin typeface="Arial"/>
            </a:endParaRPr>
          </a:p>
          <a:p>
            <a:pPr marL="110638" indent="-110638" defTabSz="1001657">
              <a:lnSpc>
                <a:spcPct val="90000"/>
              </a:lnSpc>
              <a:spcBef>
                <a:spcPct val="50000"/>
              </a:spcBef>
              <a:spcAft>
                <a:spcPct val="0"/>
              </a:spcAft>
            </a:pPr>
            <a:r>
              <a:rPr lang="es-ES" b="1" dirty="0">
                <a:solidFill>
                  <a:srgbClr val="000000"/>
                </a:solidFill>
                <a:latin typeface="Arial"/>
              </a:rPr>
              <a:t>4.1.1.5 Los </a:t>
            </a:r>
            <a:r>
              <a:rPr lang="es-ES" b="1" dirty="0" err="1">
                <a:solidFill>
                  <a:srgbClr val="000000"/>
                </a:solidFill>
                <a:latin typeface="Arial"/>
              </a:rPr>
              <a:t>routers</a:t>
            </a:r>
            <a:r>
              <a:rPr lang="es-ES" b="1" dirty="0">
                <a:solidFill>
                  <a:srgbClr val="000000"/>
                </a:solidFill>
                <a:latin typeface="Arial"/>
              </a:rPr>
              <a:t> eligen las mejores rutas</a:t>
            </a:r>
            <a:endParaRPr lang="es-ES" b="1" noProof="0" dirty="0" smtClean="0"/>
          </a:p>
          <a:p>
            <a:pPr marL="110638" indent="-110638" defTabSz="1001657">
              <a:lnSpc>
                <a:spcPct val="90000"/>
              </a:lnSpc>
              <a:spcBef>
                <a:spcPct val="50000"/>
              </a:spcBef>
              <a:spcAft>
                <a:spcPct val="0"/>
              </a:spcAft>
            </a:pPr>
            <a:endParaRPr lang="es-ES" b="1" noProof="0" dirty="0" smtClean="0"/>
          </a:p>
          <a:p>
            <a:pPr marL="110638" indent="-110638" defTabSz="1001657"/>
            <a:endParaRPr lang="es-ES" b="1" noProof="0" dirty="0"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57</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lnSpc>
                <a:spcPct val="90000"/>
              </a:lnSpc>
              <a:spcBef>
                <a:spcPct val="50000"/>
              </a:spcBef>
              <a:spcAft>
                <a:spcPct val="0"/>
              </a:spcAft>
            </a:pPr>
            <a:r>
              <a:rPr lang="es-ES" b="1" dirty="0">
                <a:solidFill>
                  <a:srgbClr val="000000"/>
                </a:solidFill>
                <a:latin typeface="Arial"/>
              </a:rPr>
              <a:t>Funciones de un </a:t>
            </a:r>
            <a:r>
              <a:rPr lang="es-ES" b="1" dirty="0" err="1">
                <a:solidFill>
                  <a:srgbClr val="000000"/>
                </a:solidFill>
                <a:latin typeface="Arial"/>
              </a:rPr>
              <a:t>router</a:t>
            </a:r>
            <a:endParaRPr lang="es-ES" b="1" dirty="0">
              <a:solidFill>
                <a:srgbClr val="000000"/>
              </a:solidFill>
              <a:latin typeface="Arial"/>
            </a:endParaRPr>
          </a:p>
          <a:p>
            <a:pPr marL="110638" indent="-110638" defTabSz="1001657">
              <a:lnSpc>
                <a:spcPct val="90000"/>
              </a:lnSpc>
              <a:spcBef>
                <a:spcPct val="50000"/>
              </a:spcBef>
              <a:spcAft>
                <a:spcPct val="0"/>
              </a:spcAft>
            </a:pPr>
            <a:r>
              <a:rPr lang="es-ES" b="1" dirty="0">
                <a:solidFill>
                  <a:srgbClr val="000000"/>
                </a:solidFill>
                <a:latin typeface="Arial"/>
              </a:rPr>
              <a:t>4.1.1.6 Métodos de reenvío de paquetes</a:t>
            </a:r>
            <a:endParaRPr lang="es-ES" b="1" noProof="0" dirty="0" smtClean="0"/>
          </a:p>
          <a:p>
            <a:pPr marL="110638" indent="-110638" defTabSz="1001657">
              <a:lnSpc>
                <a:spcPct val="90000"/>
              </a:lnSpc>
              <a:spcBef>
                <a:spcPct val="50000"/>
              </a:spcBef>
              <a:spcAft>
                <a:spcPct val="0"/>
              </a:spcAft>
            </a:pPr>
            <a:r>
              <a:rPr lang="es-ES" b="1" dirty="0">
                <a:solidFill>
                  <a:srgbClr val="000000"/>
                </a:solidFill>
                <a:latin typeface="Arial"/>
              </a:rPr>
              <a:t>4.1.1.7 Actividad: identificar los componentes del </a:t>
            </a:r>
            <a:r>
              <a:rPr lang="es-ES" b="1" dirty="0" err="1">
                <a:solidFill>
                  <a:srgbClr val="000000"/>
                </a:solidFill>
                <a:latin typeface="Arial"/>
              </a:rPr>
              <a:t>router</a:t>
            </a:r>
            <a:endParaRPr lang="es-ES" b="1" dirty="0">
              <a:solidFill>
                <a:srgbClr val="000000"/>
              </a:solidFill>
              <a:latin typeface="Arial"/>
            </a:endParaRPr>
          </a:p>
          <a:p>
            <a:pPr marL="110638" indent="-110638" defTabSz="1001657">
              <a:lnSpc>
                <a:spcPct val="90000"/>
              </a:lnSpc>
              <a:spcBef>
                <a:spcPct val="50000"/>
              </a:spcBef>
              <a:spcAft>
                <a:spcPct val="0"/>
              </a:spcAft>
            </a:pPr>
            <a:r>
              <a:rPr lang="es-ES" b="1" dirty="0">
                <a:solidFill>
                  <a:srgbClr val="000000"/>
                </a:solidFill>
                <a:latin typeface="Arial"/>
              </a:rPr>
              <a:t>4.1.1.8 </a:t>
            </a:r>
            <a:r>
              <a:rPr lang="es-ES" b="1" dirty="0" err="1">
                <a:solidFill>
                  <a:srgbClr val="000000"/>
                </a:solidFill>
                <a:latin typeface="Arial"/>
              </a:rPr>
              <a:t>Packet</a:t>
            </a:r>
            <a:r>
              <a:rPr lang="es-ES" b="1" dirty="0">
                <a:solidFill>
                  <a:srgbClr val="000000"/>
                </a:solidFill>
                <a:latin typeface="Arial"/>
              </a:rPr>
              <a:t> </a:t>
            </a:r>
            <a:r>
              <a:rPr lang="es-ES" b="1" dirty="0" err="1">
                <a:solidFill>
                  <a:srgbClr val="000000"/>
                </a:solidFill>
                <a:latin typeface="Arial"/>
              </a:rPr>
              <a:t>Tracer</a:t>
            </a:r>
            <a:r>
              <a:rPr lang="es-ES" b="1" dirty="0">
                <a:solidFill>
                  <a:srgbClr val="000000"/>
                </a:solidFill>
                <a:latin typeface="Arial"/>
              </a:rPr>
              <a:t>: uso de </a:t>
            </a:r>
            <a:r>
              <a:rPr lang="es-ES" b="1" dirty="0" err="1">
                <a:solidFill>
                  <a:srgbClr val="000000"/>
                </a:solidFill>
                <a:latin typeface="Arial"/>
              </a:rPr>
              <a:t>traceroute</a:t>
            </a:r>
            <a:r>
              <a:rPr lang="es-ES" b="1" dirty="0">
                <a:solidFill>
                  <a:srgbClr val="000000"/>
                </a:solidFill>
                <a:latin typeface="Arial"/>
              </a:rPr>
              <a:t> para detectar redes</a:t>
            </a:r>
          </a:p>
          <a:p>
            <a:pPr marL="110638" indent="-110638" defTabSz="1001657">
              <a:lnSpc>
                <a:spcPct val="90000"/>
              </a:lnSpc>
              <a:spcBef>
                <a:spcPct val="50000"/>
              </a:spcBef>
              <a:spcAft>
                <a:spcPct val="0"/>
              </a:spcAft>
            </a:pPr>
            <a:r>
              <a:rPr lang="es-ES" b="1" dirty="0">
                <a:solidFill>
                  <a:srgbClr val="000000"/>
                </a:solidFill>
                <a:latin typeface="Arial"/>
              </a:rPr>
              <a:t>4.1.1.9 Práctica de laboratorio: realización de un esquema de Internet</a:t>
            </a:r>
            <a:endParaRPr lang="es-ES" b="1" noProof="0" dirty="0" smtClean="0"/>
          </a:p>
          <a:p>
            <a:pPr marL="110638" indent="-110638" defTabSz="1001657"/>
            <a:endParaRPr lang="es-ES" b="1" noProof="0" dirty="0"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58</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lnSpc>
                <a:spcPct val="90000"/>
              </a:lnSpc>
              <a:spcBef>
                <a:spcPct val="50000"/>
              </a:spcBef>
              <a:spcAft>
                <a:spcPct val="0"/>
              </a:spcAft>
            </a:pPr>
            <a:r>
              <a:rPr lang="es-ES" b="1" dirty="0">
                <a:solidFill>
                  <a:srgbClr val="000000"/>
                </a:solidFill>
                <a:latin typeface="Arial"/>
              </a:rPr>
              <a:t>4.1.2 Conexión de dispositivos</a:t>
            </a:r>
          </a:p>
          <a:p>
            <a:pPr marL="110638" indent="-110638" defTabSz="1001657">
              <a:lnSpc>
                <a:spcPct val="90000"/>
              </a:lnSpc>
              <a:spcBef>
                <a:spcPct val="50000"/>
              </a:spcBef>
              <a:spcAft>
                <a:spcPct val="0"/>
              </a:spcAft>
            </a:pPr>
            <a:r>
              <a:rPr lang="es-ES" b="1" dirty="0">
                <a:solidFill>
                  <a:srgbClr val="000000"/>
                </a:solidFill>
                <a:latin typeface="Arial"/>
              </a:rPr>
              <a:t>4.1.2.1 Conexión a una red </a:t>
            </a:r>
            <a:endParaRPr lang="es-ES" b="1" noProof="0" dirty="0" smtClean="0"/>
          </a:p>
          <a:p>
            <a:pPr marL="110638" indent="-110638" defTabSz="1001657"/>
            <a:endParaRPr lang="es-ES" b="1" noProof="0" dirty="0"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59</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lnSpc>
                <a:spcPct val="90000"/>
              </a:lnSpc>
              <a:spcBef>
                <a:spcPct val="50000"/>
              </a:spcBef>
              <a:spcAft>
                <a:spcPct val="0"/>
              </a:spcAft>
            </a:pPr>
            <a:r>
              <a:rPr lang="es-ES" b="1" dirty="0">
                <a:solidFill>
                  <a:srgbClr val="000000"/>
                </a:solidFill>
                <a:latin typeface="Arial"/>
              </a:rPr>
              <a:t>4.1.2 Conexión de dispositivos</a:t>
            </a:r>
          </a:p>
          <a:p>
            <a:pPr marL="110638" indent="-110638" defTabSz="1001657">
              <a:lnSpc>
                <a:spcPct val="90000"/>
              </a:lnSpc>
              <a:spcBef>
                <a:spcPct val="50000"/>
              </a:spcBef>
              <a:spcAft>
                <a:spcPct val="0"/>
              </a:spcAft>
            </a:pPr>
            <a:r>
              <a:rPr lang="es-ES" b="1" dirty="0">
                <a:solidFill>
                  <a:srgbClr val="000000"/>
                </a:solidFill>
                <a:latin typeface="Arial"/>
              </a:rPr>
              <a:t>4.1.2.2 </a:t>
            </a:r>
            <a:r>
              <a:rPr lang="es-ES" b="1" dirty="0" err="1">
                <a:solidFill>
                  <a:srgbClr val="000000"/>
                </a:solidFill>
                <a:latin typeface="Arial"/>
              </a:rPr>
              <a:t>Gateways</a:t>
            </a:r>
            <a:r>
              <a:rPr lang="es-ES" b="1" dirty="0">
                <a:solidFill>
                  <a:srgbClr val="000000"/>
                </a:solidFill>
                <a:latin typeface="Arial"/>
              </a:rPr>
              <a:t> predeterminados</a:t>
            </a:r>
            <a:endParaRPr lang="es-ES" b="1" noProof="0" dirty="0" smtClean="0"/>
          </a:p>
          <a:p>
            <a:pPr marL="110638" indent="-110638" defTabSz="1001657"/>
            <a:endParaRPr lang="es-ES" b="1" noProof="0"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6</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3.1 Segmentación de VLAN</a:t>
            </a:r>
            <a:endParaRPr lang="es-ES" b="1" noProof="0" dirty="0" smtClean="0"/>
          </a:p>
          <a:p>
            <a:pPr marL="110638" indent="-110638" defTabSz="1001657"/>
            <a:r>
              <a:rPr lang="es-ES" b="1" dirty="0">
                <a:solidFill>
                  <a:srgbClr val="000000"/>
                </a:solidFill>
                <a:latin typeface="Arial"/>
              </a:rPr>
              <a:t>3.1.1 Descripción general de las VLAN</a:t>
            </a:r>
            <a:endParaRPr lang="es-ES" b="1" noProof="0" dirty="0" smtClean="0"/>
          </a:p>
          <a:p>
            <a:pPr marL="110638" indent="-110638" defTabSz="1001657"/>
            <a:r>
              <a:rPr lang="es-ES" b="1" dirty="0">
                <a:solidFill>
                  <a:srgbClr val="000000"/>
                </a:solidFill>
                <a:latin typeface="Arial"/>
              </a:rPr>
              <a:t>3.1.1.2 </a:t>
            </a:r>
            <a:r>
              <a:rPr lang="es-ES" b="1" dirty="0">
                <a:solidFill>
                  <a:srgbClr val="000000"/>
                </a:solidFill>
                <a:latin typeface="Arial"/>
                <a:ea typeface="ＭＳ Ｐゴシック"/>
              </a:rPr>
              <a:t>Beneficios de las redes VLAN</a:t>
            </a:r>
            <a:endParaRPr lang="es-ES" b="1" noProof="0" dirty="0" smtClean="0"/>
          </a:p>
          <a:p>
            <a:pPr marL="110638" indent="-110638" defTabSz="1001657"/>
            <a:endParaRPr lang="es-ES" b="1" noProof="0" dirty="0"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60</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lnSpc>
                <a:spcPct val="90000"/>
              </a:lnSpc>
              <a:spcBef>
                <a:spcPct val="50000"/>
              </a:spcBef>
              <a:spcAft>
                <a:spcPct val="0"/>
              </a:spcAft>
            </a:pPr>
            <a:r>
              <a:rPr lang="es-ES" b="1" dirty="0">
                <a:solidFill>
                  <a:srgbClr val="000000"/>
                </a:solidFill>
                <a:latin typeface="Arial"/>
              </a:rPr>
              <a:t>4.1.2 Conexión de dispositivos</a:t>
            </a:r>
          </a:p>
          <a:p>
            <a:pPr marL="110638" indent="-110638" defTabSz="1001657">
              <a:lnSpc>
                <a:spcPct val="90000"/>
              </a:lnSpc>
              <a:spcBef>
                <a:spcPct val="50000"/>
              </a:spcBef>
              <a:spcAft>
                <a:spcPct val="0"/>
              </a:spcAft>
            </a:pPr>
            <a:r>
              <a:rPr lang="es-ES" b="1" dirty="0">
                <a:solidFill>
                  <a:srgbClr val="000000"/>
                </a:solidFill>
                <a:latin typeface="Arial"/>
              </a:rPr>
              <a:t>4.1.2.3 Registro del direccionamiento de red</a:t>
            </a:r>
            <a:endParaRPr lang="es-ES" b="1" noProof="0" dirty="0" smtClean="0"/>
          </a:p>
          <a:p>
            <a:pPr marL="110638" indent="-110638" defTabSz="1001657"/>
            <a:endParaRPr lang="es-ES" b="1" noProof="0" dirty="0"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61</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lnSpc>
                <a:spcPct val="90000"/>
              </a:lnSpc>
              <a:spcBef>
                <a:spcPct val="50000"/>
              </a:spcBef>
              <a:spcAft>
                <a:spcPct val="0"/>
              </a:spcAft>
            </a:pPr>
            <a:r>
              <a:rPr lang="es-ES" b="1" dirty="0">
                <a:solidFill>
                  <a:srgbClr val="000000"/>
                </a:solidFill>
                <a:latin typeface="Arial"/>
              </a:rPr>
              <a:t>4.1.2 Conexión de dispositivos</a:t>
            </a:r>
          </a:p>
          <a:p>
            <a:pPr marL="110638" indent="-110638" defTabSz="1001657">
              <a:lnSpc>
                <a:spcPct val="90000"/>
              </a:lnSpc>
              <a:spcBef>
                <a:spcPct val="50000"/>
              </a:spcBef>
              <a:spcAft>
                <a:spcPct val="0"/>
              </a:spcAft>
            </a:pPr>
            <a:r>
              <a:rPr lang="es-ES" b="1" dirty="0">
                <a:solidFill>
                  <a:srgbClr val="000000"/>
                </a:solidFill>
                <a:latin typeface="Arial"/>
              </a:rPr>
              <a:t>4.1.2.4 Habilitación de IP en un host</a:t>
            </a:r>
            <a:endParaRPr lang="es-ES" b="1" noProof="0" dirty="0"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62</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lnSpc>
                <a:spcPct val="90000"/>
              </a:lnSpc>
              <a:spcBef>
                <a:spcPct val="50000"/>
              </a:spcBef>
              <a:spcAft>
                <a:spcPct val="0"/>
              </a:spcAft>
            </a:pPr>
            <a:r>
              <a:rPr lang="es-ES" b="1" dirty="0">
                <a:solidFill>
                  <a:srgbClr val="000000"/>
                </a:solidFill>
                <a:latin typeface="Arial"/>
              </a:rPr>
              <a:t>4.1.2 Conexión de dispositivos</a:t>
            </a:r>
          </a:p>
          <a:p>
            <a:pPr marL="110638" indent="-110638" defTabSz="1001657">
              <a:lnSpc>
                <a:spcPct val="90000"/>
              </a:lnSpc>
              <a:spcBef>
                <a:spcPct val="50000"/>
              </a:spcBef>
              <a:spcAft>
                <a:spcPct val="0"/>
              </a:spcAft>
            </a:pPr>
            <a:r>
              <a:rPr lang="es-ES" b="1" dirty="0">
                <a:solidFill>
                  <a:srgbClr val="000000"/>
                </a:solidFill>
                <a:latin typeface="Arial"/>
              </a:rPr>
              <a:t>4.1.2.5 LED de dispositivos</a:t>
            </a:r>
            <a:endParaRPr lang="es-ES" b="1" noProof="0" dirty="0"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63</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lnSpc>
                <a:spcPct val="90000"/>
              </a:lnSpc>
              <a:spcBef>
                <a:spcPct val="50000"/>
              </a:spcBef>
              <a:spcAft>
                <a:spcPct val="0"/>
              </a:spcAft>
            </a:pPr>
            <a:r>
              <a:rPr lang="es-ES" b="1" dirty="0">
                <a:solidFill>
                  <a:srgbClr val="000000"/>
                </a:solidFill>
                <a:latin typeface="Arial"/>
              </a:rPr>
              <a:t>4.1.2 Conexión de dispositivos</a:t>
            </a:r>
          </a:p>
          <a:p>
            <a:pPr marL="110638" indent="-110638" defTabSz="1001657">
              <a:lnSpc>
                <a:spcPct val="90000"/>
              </a:lnSpc>
              <a:spcBef>
                <a:spcPct val="50000"/>
              </a:spcBef>
              <a:spcAft>
                <a:spcPct val="0"/>
              </a:spcAft>
            </a:pPr>
            <a:r>
              <a:rPr lang="es-ES" b="1" dirty="0">
                <a:solidFill>
                  <a:srgbClr val="000000"/>
                </a:solidFill>
                <a:latin typeface="Arial"/>
              </a:rPr>
              <a:t>4.1.2.6 Acceso a la consola</a:t>
            </a:r>
            <a:endParaRPr lang="es-ES" b="1" noProof="0" dirty="0"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64</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lnSpc>
                <a:spcPct val="90000"/>
              </a:lnSpc>
              <a:spcBef>
                <a:spcPct val="50000"/>
              </a:spcBef>
              <a:spcAft>
                <a:spcPct val="0"/>
              </a:spcAft>
            </a:pPr>
            <a:r>
              <a:rPr lang="es-ES" b="1" dirty="0">
                <a:solidFill>
                  <a:srgbClr val="000000"/>
                </a:solidFill>
                <a:latin typeface="Arial"/>
              </a:rPr>
              <a:t>4.1.2 Conexión de dispositivos</a:t>
            </a:r>
          </a:p>
          <a:p>
            <a:pPr marL="110638" indent="-110638" defTabSz="1001657">
              <a:lnSpc>
                <a:spcPct val="90000"/>
              </a:lnSpc>
              <a:spcBef>
                <a:spcPct val="50000"/>
              </a:spcBef>
              <a:spcAft>
                <a:spcPct val="0"/>
              </a:spcAft>
            </a:pPr>
            <a:r>
              <a:rPr lang="es-ES" b="1" dirty="0">
                <a:solidFill>
                  <a:srgbClr val="000000"/>
                </a:solidFill>
                <a:latin typeface="Arial"/>
              </a:rPr>
              <a:t>4.1.2.7 Habilitación de IP en un </a:t>
            </a:r>
            <a:r>
              <a:rPr lang="es-ES" b="1" dirty="0" err="1">
                <a:solidFill>
                  <a:srgbClr val="000000"/>
                </a:solidFill>
                <a:latin typeface="Arial"/>
              </a:rPr>
              <a:t>switch</a:t>
            </a:r>
            <a:endParaRPr lang="es-ES" b="1" dirty="0">
              <a:solidFill>
                <a:srgbClr val="000000"/>
              </a:solidFill>
              <a:latin typeface="Arial"/>
            </a:endParaRPr>
          </a:p>
          <a:p>
            <a:pPr marL="110638" indent="-110638" defTabSz="1001657">
              <a:lnSpc>
                <a:spcPct val="90000"/>
              </a:lnSpc>
              <a:spcBef>
                <a:spcPct val="50000"/>
              </a:spcBef>
              <a:spcAft>
                <a:spcPct val="0"/>
              </a:spcAft>
            </a:pPr>
            <a:r>
              <a:rPr lang="es-ES" b="1" dirty="0">
                <a:solidFill>
                  <a:srgbClr val="000000"/>
                </a:solidFill>
                <a:latin typeface="Arial"/>
              </a:rPr>
              <a:t>4.1.2.8 Actividad: registrar un esquema de direccionamiento</a:t>
            </a:r>
          </a:p>
          <a:p>
            <a:pPr marL="110638" indent="-110638" defTabSz="1001657">
              <a:lnSpc>
                <a:spcPct val="90000"/>
              </a:lnSpc>
              <a:spcBef>
                <a:spcPct val="50000"/>
              </a:spcBef>
              <a:spcAft>
                <a:spcPct val="0"/>
              </a:spcAft>
            </a:pPr>
            <a:r>
              <a:rPr lang="es-ES" b="1" dirty="0">
                <a:solidFill>
                  <a:srgbClr val="000000"/>
                </a:solidFill>
                <a:latin typeface="Arial"/>
              </a:rPr>
              <a:t>4.1.2.9 </a:t>
            </a:r>
            <a:r>
              <a:rPr lang="es-ES" b="1" dirty="0" err="1">
                <a:solidFill>
                  <a:srgbClr val="000000"/>
                </a:solidFill>
                <a:latin typeface="Arial"/>
              </a:rPr>
              <a:t>Packet</a:t>
            </a:r>
            <a:r>
              <a:rPr lang="es-ES" b="1" dirty="0">
                <a:solidFill>
                  <a:srgbClr val="000000"/>
                </a:solidFill>
                <a:latin typeface="Arial"/>
              </a:rPr>
              <a:t> </a:t>
            </a:r>
            <a:r>
              <a:rPr lang="es-ES" b="1" dirty="0" err="1">
                <a:solidFill>
                  <a:srgbClr val="000000"/>
                </a:solidFill>
                <a:latin typeface="Arial"/>
              </a:rPr>
              <a:t>Tracer</a:t>
            </a:r>
            <a:r>
              <a:rPr lang="es-ES" b="1" dirty="0">
                <a:solidFill>
                  <a:srgbClr val="000000"/>
                </a:solidFill>
                <a:latin typeface="Arial"/>
              </a:rPr>
              <a:t>: registro de la red</a:t>
            </a:r>
            <a:endParaRPr lang="es-ES" b="1" noProof="0" dirty="0"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65</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lnSpc>
                <a:spcPct val="90000"/>
              </a:lnSpc>
              <a:spcBef>
                <a:spcPct val="50000"/>
              </a:spcBef>
              <a:spcAft>
                <a:spcPct val="0"/>
              </a:spcAft>
            </a:pPr>
            <a:r>
              <a:rPr lang="es-ES" b="1" dirty="0">
                <a:solidFill>
                  <a:srgbClr val="000000"/>
                </a:solidFill>
                <a:latin typeface="Arial"/>
              </a:rPr>
              <a:t>4.1.3 Configuración básica de un </a:t>
            </a:r>
            <a:r>
              <a:rPr lang="es-ES" b="1" dirty="0" err="1">
                <a:solidFill>
                  <a:srgbClr val="000000"/>
                </a:solidFill>
                <a:latin typeface="Arial"/>
              </a:rPr>
              <a:t>router</a:t>
            </a:r>
            <a:endParaRPr lang="es-ES" b="1" dirty="0">
              <a:solidFill>
                <a:srgbClr val="000000"/>
              </a:solidFill>
              <a:latin typeface="Arial"/>
            </a:endParaRPr>
          </a:p>
          <a:p>
            <a:pPr marL="110638" indent="-110638" defTabSz="1001657">
              <a:lnSpc>
                <a:spcPct val="90000"/>
              </a:lnSpc>
              <a:spcBef>
                <a:spcPct val="50000"/>
              </a:spcBef>
              <a:spcAft>
                <a:spcPct val="0"/>
              </a:spcAft>
            </a:pPr>
            <a:r>
              <a:rPr lang="es-ES" b="1" dirty="0">
                <a:solidFill>
                  <a:srgbClr val="000000"/>
                </a:solidFill>
                <a:latin typeface="Arial"/>
              </a:rPr>
              <a:t>4.1.3.1 Configuración de parámetros básicos del </a:t>
            </a:r>
            <a:r>
              <a:rPr lang="es-ES" b="1" dirty="0" err="1">
                <a:solidFill>
                  <a:srgbClr val="000000"/>
                </a:solidFill>
                <a:latin typeface="Arial"/>
              </a:rPr>
              <a:t>router</a:t>
            </a:r>
            <a:r>
              <a:rPr lang="es-ES" b="1" dirty="0">
                <a:solidFill>
                  <a:srgbClr val="000000"/>
                </a:solidFill>
                <a:latin typeface="Arial"/>
              </a:rPr>
              <a:t> </a:t>
            </a:r>
            <a:endParaRPr lang="es-ES" b="1" noProof="0" dirty="0"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66</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lnSpc>
                <a:spcPct val="90000"/>
              </a:lnSpc>
              <a:spcBef>
                <a:spcPct val="50000"/>
              </a:spcBef>
              <a:spcAft>
                <a:spcPct val="0"/>
              </a:spcAft>
            </a:pPr>
            <a:r>
              <a:rPr lang="es-ES" b="1" dirty="0">
                <a:solidFill>
                  <a:srgbClr val="000000"/>
                </a:solidFill>
                <a:latin typeface="Arial"/>
              </a:rPr>
              <a:t>4.1.3 Configuración básica de un </a:t>
            </a:r>
            <a:r>
              <a:rPr lang="es-ES" b="1" dirty="0" err="1">
                <a:solidFill>
                  <a:srgbClr val="000000"/>
                </a:solidFill>
                <a:latin typeface="Arial"/>
              </a:rPr>
              <a:t>router</a:t>
            </a:r>
            <a:endParaRPr lang="es-ES" b="1" dirty="0">
              <a:solidFill>
                <a:srgbClr val="000000"/>
              </a:solidFill>
              <a:latin typeface="Arial"/>
            </a:endParaRPr>
          </a:p>
          <a:p>
            <a:pPr marL="110638" indent="-110638" defTabSz="1001657">
              <a:lnSpc>
                <a:spcPct val="90000"/>
              </a:lnSpc>
              <a:spcBef>
                <a:spcPct val="50000"/>
              </a:spcBef>
              <a:spcAft>
                <a:spcPct val="0"/>
              </a:spcAft>
            </a:pPr>
            <a:r>
              <a:rPr lang="es-ES" b="1" dirty="0">
                <a:solidFill>
                  <a:srgbClr val="000000"/>
                </a:solidFill>
                <a:latin typeface="Arial"/>
              </a:rPr>
              <a:t>4.1.3.3. Configuración de las interfaces del </a:t>
            </a:r>
            <a:r>
              <a:rPr lang="es-ES" b="1" dirty="0" err="1">
                <a:solidFill>
                  <a:srgbClr val="000000"/>
                </a:solidFill>
                <a:latin typeface="Arial"/>
              </a:rPr>
              <a:t>router</a:t>
            </a:r>
            <a:endParaRPr lang="es-ES" b="1" noProof="0" dirty="0"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67</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lnSpc>
                <a:spcPct val="90000"/>
              </a:lnSpc>
              <a:spcBef>
                <a:spcPct val="50000"/>
              </a:spcBef>
              <a:spcAft>
                <a:spcPct val="0"/>
              </a:spcAft>
            </a:pPr>
            <a:r>
              <a:rPr lang="es-ES" b="1" dirty="0">
                <a:solidFill>
                  <a:srgbClr val="000000"/>
                </a:solidFill>
                <a:latin typeface="Arial"/>
              </a:rPr>
              <a:t>4.1.3 Configuración básica de un </a:t>
            </a:r>
            <a:r>
              <a:rPr lang="es-ES" b="1" dirty="0" err="1">
                <a:solidFill>
                  <a:srgbClr val="000000"/>
                </a:solidFill>
                <a:latin typeface="Arial"/>
              </a:rPr>
              <a:t>router</a:t>
            </a:r>
            <a:endParaRPr lang="es-ES" b="1" dirty="0">
              <a:solidFill>
                <a:srgbClr val="000000"/>
              </a:solidFill>
              <a:latin typeface="Arial"/>
            </a:endParaRPr>
          </a:p>
          <a:p>
            <a:pPr marL="110638" indent="-110638" defTabSz="1001657">
              <a:lnSpc>
                <a:spcPct val="90000"/>
              </a:lnSpc>
              <a:spcBef>
                <a:spcPct val="50000"/>
              </a:spcBef>
              <a:spcAft>
                <a:spcPct val="0"/>
              </a:spcAft>
            </a:pPr>
            <a:r>
              <a:rPr lang="es-ES" b="1" dirty="0">
                <a:solidFill>
                  <a:srgbClr val="000000"/>
                </a:solidFill>
                <a:latin typeface="Arial"/>
              </a:rPr>
              <a:t>4.1.3.3 Configuración de una interfaz de </a:t>
            </a:r>
            <a:r>
              <a:rPr lang="es-ES" b="1" dirty="0" err="1">
                <a:solidFill>
                  <a:srgbClr val="000000"/>
                </a:solidFill>
                <a:latin typeface="Arial"/>
              </a:rPr>
              <a:t>router</a:t>
            </a:r>
            <a:r>
              <a:rPr lang="es-ES" b="1" dirty="0">
                <a:solidFill>
                  <a:srgbClr val="000000"/>
                </a:solidFill>
                <a:latin typeface="Arial"/>
              </a:rPr>
              <a:t> IPv6</a:t>
            </a:r>
            <a:endParaRPr lang="es-ES" b="1" noProof="0" dirty="0"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68</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lnSpc>
                <a:spcPct val="90000"/>
              </a:lnSpc>
              <a:spcBef>
                <a:spcPct val="50000"/>
              </a:spcBef>
              <a:spcAft>
                <a:spcPct val="0"/>
              </a:spcAft>
            </a:pPr>
            <a:r>
              <a:rPr lang="es-ES" b="1" dirty="0">
                <a:solidFill>
                  <a:srgbClr val="000000"/>
                </a:solidFill>
                <a:latin typeface="Arial"/>
              </a:rPr>
              <a:t>4.1.3 Configuración básica de un </a:t>
            </a:r>
            <a:r>
              <a:rPr lang="es-ES" b="1" dirty="0" err="1">
                <a:solidFill>
                  <a:srgbClr val="000000"/>
                </a:solidFill>
                <a:latin typeface="Arial"/>
              </a:rPr>
              <a:t>router</a:t>
            </a:r>
            <a:endParaRPr lang="es-ES" b="1" dirty="0">
              <a:solidFill>
                <a:srgbClr val="000000"/>
              </a:solidFill>
              <a:latin typeface="Arial"/>
            </a:endParaRPr>
          </a:p>
          <a:p>
            <a:pPr marL="110638" indent="-110638" defTabSz="1001657">
              <a:lnSpc>
                <a:spcPct val="90000"/>
              </a:lnSpc>
              <a:spcBef>
                <a:spcPct val="50000"/>
              </a:spcBef>
              <a:spcAft>
                <a:spcPct val="0"/>
              </a:spcAft>
            </a:pPr>
            <a:r>
              <a:rPr lang="es-ES" b="1" dirty="0">
                <a:solidFill>
                  <a:srgbClr val="000000"/>
                </a:solidFill>
                <a:latin typeface="Arial"/>
              </a:rPr>
              <a:t>4.1.3.4 Configuración de una interfaz </a:t>
            </a:r>
            <a:r>
              <a:rPr lang="es-ES" b="1" dirty="0" err="1">
                <a:solidFill>
                  <a:srgbClr val="000000"/>
                </a:solidFill>
                <a:latin typeface="Arial"/>
              </a:rPr>
              <a:t>loopback</a:t>
            </a:r>
            <a:endParaRPr lang="es-ES" b="1" dirty="0">
              <a:solidFill>
                <a:srgbClr val="000000"/>
              </a:solidFill>
              <a:latin typeface="Arial"/>
            </a:endParaRPr>
          </a:p>
          <a:p>
            <a:pPr marL="110638" indent="-110638" defTabSz="1001657">
              <a:lnSpc>
                <a:spcPct val="90000"/>
              </a:lnSpc>
              <a:spcBef>
                <a:spcPct val="50000"/>
              </a:spcBef>
              <a:spcAft>
                <a:spcPct val="0"/>
              </a:spcAft>
            </a:pPr>
            <a:r>
              <a:rPr lang="es-ES" b="1" dirty="0">
                <a:solidFill>
                  <a:srgbClr val="000000"/>
                </a:solidFill>
                <a:latin typeface="Arial"/>
              </a:rPr>
              <a:t>4.1.3.5 </a:t>
            </a:r>
            <a:r>
              <a:rPr lang="es-ES" b="1" dirty="0" err="1">
                <a:solidFill>
                  <a:srgbClr val="000000"/>
                </a:solidFill>
                <a:latin typeface="Arial"/>
              </a:rPr>
              <a:t>Packet</a:t>
            </a:r>
            <a:r>
              <a:rPr lang="es-ES" b="1" dirty="0">
                <a:solidFill>
                  <a:srgbClr val="000000"/>
                </a:solidFill>
                <a:latin typeface="Arial"/>
              </a:rPr>
              <a:t> </a:t>
            </a:r>
            <a:r>
              <a:rPr lang="es-ES" b="1" dirty="0" err="1">
                <a:solidFill>
                  <a:srgbClr val="000000"/>
                </a:solidFill>
                <a:latin typeface="Arial"/>
              </a:rPr>
              <a:t>Tracer</a:t>
            </a:r>
            <a:r>
              <a:rPr lang="es-ES" b="1" dirty="0">
                <a:solidFill>
                  <a:srgbClr val="000000"/>
                </a:solidFill>
                <a:latin typeface="Arial"/>
              </a:rPr>
              <a:t>: configuración de interfaces IPv4 e IPv6</a:t>
            </a:r>
            <a:endParaRPr lang="es-ES" b="1" noProof="0" dirty="0"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69</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lnSpc>
                <a:spcPct val="90000"/>
              </a:lnSpc>
              <a:spcBef>
                <a:spcPct val="50000"/>
              </a:spcBef>
              <a:spcAft>
                <a:spcPct val="0"/>
              </a:spcAft>
            </a:pPr>
            <a:r>
              <a:rPr lang="es-ES" b="1" dirty="0">
                <a:solidFill>
                  <a:srgbClr val="000000"/>
                </a:solidFill>
                <a:latin typeface="Arial"/>
              </a:rPr>
              <a:t>4.1.4 Verificación de la conectividad de redes conectadas directamente</a:t>
            </a:r>
          </a:p>
          <a:p>
            <a:pPr marL="110638" indent="-110638" defTabSz="1001657">
              <a:lnSpc>
                <a:spcPct val="90000"/>
              </a:lnSpc>
              <a:spcBef>
                <a:spcPct val="50000"/>
              </a:spcBef>
              <a:spcAft>
                <a:spcPct val="0"/>
              </a:spcAft>
            </a:pPr>
            <a:r>
              <a:rPr lang="es-ES" b="1" dirty="0">
                <a:solidFill>
                  <a:srgbClr val="000000"/>
                </a:solidFill>
                <a:latin typeface="Arial"/>
              </a:rPr>
              <a:t>4.1.4.1 Verificación de la configuración de interfaz</a:t>
            </a:r>
            <a:endParaRPr lang="es-ES" b="1" noProof="0"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7</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3.1 Segmentación de VLAN</a:t>
            </a:r>
            <a:endParaRPr lang="es-ES" b="1" noProof="0" dirty="0" smtClean="0"/>
          </a:p>
          <a:p>
            <a:pPr marL="110638" indent="-110638" defTabSz="1001657"/>
            <a:r>
              <a:rPr lang="es-ES" b="1" dirty="0">
                <a:solidFill>
                  <a:srgbClr val="000000"/>
                </a:solidFill>
                <a:latin typeface="Arial"/>
              </a:rPr>
              <a:t>3.1.1 Descripción general de las VLAN</a:t>
            </a:r>
            <a:endParaRPr lang="es-ES" b="1" noProof="0" dirty="0" smtClean="0"/>
          </a:p>
          <a:p>
            <a:pPr marL="110638" indent="-110638" defTabSz="1001657"/>
            <a:r>
              <a:rPr lang="es-ES" b="1" dirty="0">
                <a:solidFill>
                  <a:srgbClr val="000000"/>
                </a:solidFill>
                <a:latin typeface="Arial"/>
              </a:rPr>
              <a:t>3.1.1.3 </a:t>
            </a:r>
            <a:r>
              <a:rPr lang="es-ES" b="1" dirty="0">
                <a:solidFill>
                  <a:srgbClr val="000000"/>
                </a:solidFill>
                <a:latin typeface="Arial"/>
                <a:ea typeface="ＭＳ Ｐゴシック"/>
              </a:rPr>
              <a:t>Tipos de VLAN</a:t>
            </a:r>
            <a:endParaRPr lang="es-ES" b="1" noProof="0" dirty="0" smtClean="0"/>
          </a:p>
          <a:p>
            <a:pPr marL="110638" indent="-110638" defTabSz="1001657"/>
            <a:endParaRPr lang="es-ES" b="1" noProof="0" dirty="0"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70</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lnSpc>
                <a:spcPct val="90000"/>
              </a:lnSpc>
              <a:spcBef>
                <a:spcPct val="50000"/>
              </a:spcBef>
              <a:spcAft>
                <a:spcPct val="0"/>
              </a:spcAft>
            </a:pPr>
            <a:r>
              <a:rPr lang="es-ES" b="1" dirty="0">
                <a:solidFill>
                  <a:srgbClr val="000000"/>
                </a:solidFill>
                <a:latin typeface="Arial"/>
              </a:rPr>
              <a:t>4.1.4 Verificación de la conectividad de redes conectadas directamente</a:t>
            </a:r>
          </a:p>
          <a:p>
            <a:pPr marL="110638" indent="-110638" defTabSz="1001657">
              <a:lnSpc>
                <a:spcPct val="90000"/>
              </a:lnSpc>
              <a:spcBef>
                <a:spcPct val="50000"/>
              </a:spcBef>
              <a:spcAft>
                <a:spcPct val="0"/>
              </a:spcAft>
            </a:pPr>
            <a:r>
              <a:rPr lang="es-ES" b="1" dirty="0">
                <a:solidFill>
                  <a:srgbClr val="000000"/>
                </a:solidFill>
                <a:latin typeface="Arial"/>
              </a:rPr>
              <a:t>4.1.4.2 Verificación de la configuración de interfaz IPv6</a:t>
            </a:r>
            <a:endParaRPr lang="es-ES" b="1" dirty="0"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71</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lnSpc>
                <a:spcPct val="90000"/>
              </a:lnSpc>
              <a:spcBef>
                <a:spcPct val="50000"/>
              </a:spcBef>
              <a:spcAft>
                <a:spcPct val="0"/>
              </a:spcAft>
            </a:pPr>
            <a:r>
              <a:rPr lang="es-ES" b="1" dirty="0">
                <a:solidFill>
                  <a:srgbClr val="000000"/>
                </a:solidFill>
                <a:latin typeface="Arial"/>
              </a:rPr>
              <a:t>4.1.4 Verificación de la conectividad de redes conectadas directamente</a:t>
            </a:r>
          </a:p>
          <a:p>
            <a:pPr marL="110638" indent="-110638" defTabSz="1001657">
              <a:lnSpc>
                <a:spcPct val="90000"/>
              </a:lnSpc>
              <a:spcBef>
                <a:spcPct val="50000"/>
              </a:spcBef>
              <a:spcAft>
                <a:spcPct val="0"/>
              </a:spcAft>
            </a:pPr>
            <a:r>
              <a:rPr lang="es-ES" b="1" dirty="0">
                <a:solidFill>
                  <a:srgbClr val="000000"/>
                </a:solidFill>
                <a:latin typeface="Arial"/>
              </a:rPr>
              <a:t>4.1.4.3 Filtrado de los resultados del comando show</a:t>
            </a:r>
            <a:endParaRPr lang="es-ES" b="1" noProof="0" dirty="0"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72</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lnSpc>
                <a:spcPct val="90000"/>
              </a:lnSpc>
              <a:spcBef>
                <a:spcPct val="50000"/>
              </a:spcBef>
              <a:spcAft>
                <a:spcPct val="0"/>
              </a:spcAft>
            </a:pPr>
            <a:r>
              <a:rPr lang="es-ES" b="1" dirty="0">
                <a:solidFill>
                  <a:srgbClr val="000000"/>
                </a:solidFill>
                <a:latin typeface="Arial"/>
              </a:rPr>
              <a:t>4.1.4 Verificación de la conectividad de redes conectadas directamente</a:t>
            </a:r>
          </a:p>
          <a:p>
            <a:pPr marL="110638" indent="-110638" defTabSz="1001657">
              <a:lnSpc>
                <a:spcPct val="90000"/>
              </a:lnSpc>
              <a:spcBef>
                <a:spcPct val="50000"/>
              </a:spcBef>
              <a:spcAft>
                <a:spcPct val="0"/>
              </a:spcAft>
            </a:pPr>
            <a:r>
              <a:rPr lang="es-ES" b="1" dirty="0">
                <a:solidFill>
                  <a:srgbClr val="000000"/>
                </a:solidFill>
                <a:latin typeface="Arial"/>
              </a:rPr>
              <a:t>4.1.4.4 Característica de historial de comandos</a:t>
            </a:r>
          </a:p>
          <a:p>
            <a:pPr marL="110638" indent="-110638" defTabSz="1001657">
              <a:lnSpc>
                <a:spcPct val="90000"/>
              </a:lnSpc>
              <a:spcBef>
                <a:spcPct val="50000"/>
              </a:spcBef>
              <a:spcAft>
                <a:spcPct val="0"/>
              </a:spcAft>
            </a:pPr>
            <a:r>
              <a:rPr lang="es-ES" b="1" dirty="0">
                <a:solidFill>
                  <a:srgbClr val="000000"/>
                </a:solidFill>
                <a:latin typeface="Arial"/>
              </a:rPr>
              <a:t>4.1.4.5 </a:t>
            </a:r>
            <a:r>
              <a:rPr lang="es-ES" b="1" dirty="0" err="1">
                <a:solidFill>
                  <a:srgbClr val="000000"/>
                </a:solidFill>
                <a:latin typeface="Arial"/>
              </a:rPr>
              <a:t>Packet</a:t>
            </a:r>
            <a:r>
              <a:rPr lang="es-ES" b="1" dirty="0">
                <a:solidFill>
                  <a:srgbClr val="000000"/>
                </a:solidFill>
                <a:latin typeface="Arial"/>
              </a:rPr>
              <a:t> </a:t>
            </a:r>
            <a:r>
              <a:rPr lang="es-ES" b="1" dirty="0" err="1">
                <a:solidFill>
                  <a:srgbClr val="000000"/>
                </a:solidFill>
                <a:latin typeface="Arial"/>
              </a:rPr>
              <a:t>Tracer</a:t>
            </a:r>
            <a:r>
              <a:rPr lang="es-ES" b="1" dirty="0">
                <a:solidFill>
                  <a:srgbClr val="000000"/>
                </a:solidFill>
                <a:latin typeface="Arial"/>
              </a:rPr>
              <a:t>: configuración y verificación de una red pequeña</a:t>
            </a:r>
          </a:p>
          <a:p>
            <a:pPr marL="110638" indent="-110638" defTabSz="1001657">
              <a:lnSpc>
                <a:spcPct val="90000"/>
              </a:lnSpc>
              <a:spcBef>
                <a:spcPct val="50000"/>
              </a:spcBef>
              <a:spcAft>
                <a:spcPct val="0"/>
              </a:spcAft>
            </a:pPr>
            <a:r>
              <a:rPr lang="es-ES" b="1" dirty="0">
                <a:solidFill>
                  <a:srgbClr val="000000"/>
                </a:solidFill>
                <a:latin typeface="Arial"/>
              </a:rPr>
              <a:t>4.1.4.6 Práctica de laboratorio: configuración de los parámetros básicos del </a:t>
            </a:r>
            <a:r>
              <a:rPr lang="es-ES" b="1" dirty="0" err="1">
                <a:solidFill>
                  <a:srgbClr val="000000"/>
                </a:solidFill>
                <a:latin typeface="Arial"/>
              </a:rPr>
              <a:t>router</a:t>
            </a:r>
            <a:r>
              <a:rPr lang="es-ES" b="1" dirty="0">
                <a:solidFill>
                  <a:srgbClr val="000000"/>
                </a:solidFill>
                <a:latin typeface="Arial"/>
              </a:rPr>
              <a:t> con la CLI del IOS</a:t>
            </a:r>
          </a:p>
          <a:p>
            <a:pPr marL="110638" indent="-110638" defTabSz="1001657">
              <a:lnSpc>
                <a:spcPct val="90000"/>
              </a:lnSpc>
              <a:spcBef>
                <a:spcPct val="50000"/>
              </a:spcBef>
              <a:spcAft>
                <a:spcPct val="0"/>
              </a:spcAft>
            </a:pPr>
            <a:r>
              <a:rPr lang="es-ES" b="1" dirty="0">
                <a:solidFill>
                  <a:srgbClr val="000000"/>
                </a:solidFill>
                <a:latin typeface="Arial"/>
              </a:rPr>
              <a:t>4.1.4.7 Práctica de laboratorio: configuración de los parámetros básicos del </a:t>
            </a:r>
            <a:r>
              <a:rPr lang="es-ES" b="1" dirty="0" err="1">
                <a:solidFill>
                  <a:srgbClr val="000000"/>
                </a:solidFill>
                <a:latin typeface="Arial"/>
              </a:rPr>
              <a:t>router</a:t>
            </a:r>
            <a:r>
              <a:rPr lang="es-ES" b="1" dirty="0">
                <a:solidFill>
                  <a:srgbClr val="000000"/>
                </a:solidFill>
                <a:latin typeface="Arial"/>
              </a:rPr>
              <a:t> con CCP</a:t>
            </a:r>
            <a:endParaRPr lang="es-ES" b="1" noProof="0" dirty="0"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73</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lnSpc>
                <a:spcPct val="90000"/>
              </a:lnSpc>
              <a:spcBef>
                <a:spcPct val="50000"/>
              </a:spcBef>
              <a:spcAft>
                <a:spcPct val="0"/>
              </a:spcAft>
            </a:pPr>
            <a:r>
              <a:rPr lang="es-ES" b="1" dirty="0">
                <a:solidFill>
                  <a:srgbClr val="000000"/>
                </a:solidFill>
                <a:latin typeface="Arial"/>
              </a:rPr>
              <a:t>4.2.1 </a:t>
            </a:r>
            <a:r>
              <a:rPr lang="es-ES" b="1" dirty="0" err="1">
                <a:solidFill>
                  <a:srgbClr val="000000"/>
                </a:solidFill>
                <a:latin typeface="Arial"/>
              </a:rPr>
              <a:t>Switching</a:t>
            </a:r>
            <a:r>
              <a:rPr lang="es-ES" b="1" dirty="0">
                <a:solidFill>
                  <a:srgbClr val="000000"/>
                </a:solidFill>
                <a:latin typeface="Arial"/>
              </a:rPr>
              <a:t> de paquetes entre redes</a:t>
            </a:r>
            <a:endParaRPr lang="es-ES" b="1" baseline="0" noProof="0" dirty="0" smtClean="0"/>
          </a:p>
          <a:p>
            <a:pPr marL="110638" indent="-110638" defTabSz="1001657">
              <a:lnSpc>
                <a:spcPct val="90000"/>
              </a:lnSpc>
              <a:spcBef>
                <a:spcPct val="50000"/>
              </a:spcBef>
              <a:spcAft>
                <a:spcPct val="0"/>
              </a:spcAft>
            </a:pPr>
            <a:r>
              <a:rPr lang="es-ES" b="1" dirty="0">
                <a:solidFill>
                  <a:srgbClr val="000000"/>
                </a:solidFill>
                <a:latin typeface="Arial"/>
              </a:rPr>
              <a:t>4.2.1.1 Función de </a:t>
            </a:r>
            <a:r>
              <a:rPr lang="es-ES" b="1" dirty="0" err="1">
                <a:solidFill>
                  <a:srgbClr val="000000"/>
                </a:solidFill>
                <a:latin typeface="Arial"/>
              </a:rPr>
              <a:t>switching</a:t>
            </a:r>
            <a:r>
              <a:rPr lang="es-ES" b="1" dirty="0">
                <a:solidFill>
                  <a:srgbClr val="000000"/>
                </a:solidFill>
                <a:latin typeface="Arial"/>
              </a:rPr>
              <a:t> del </a:t>
            </a:r>
            <a:r>
              <a:rPr lang="es-ES" b="1" dirty="0" err="1">
                <a:solidFill>
                  <a:srgbClr val="000000"/>
                </a:solidFill>
                <a:latin typeface="Arial"/>
              </a:rPr>
              <a:t>router</a:t>
            </a:r>
            <a:endParaRPr lang="es-ES" b="1" noProof="0" dirty="0"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74</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lnSpc>
                <a:spcPct val="90000"/>
              </a:lnSpc>
              <a:spcBef>
                <a:spcPct val="50000"/>
              </a:spcBef>
              <a:spcAft>
                <a:spcPct val="0"/>
              </a:spcAft>
            </a:pPr>
            <a:r>
              <a:rPr lang="es-ES" b="1" dirty="0">
                <a:solidFill>
                  <a:srgbClr val="000000"/>
                </a:solidFill>
                <a:latin typeface="Arial"/>
              </a:rPr>
              <a:t>4.2.1 </a:t>
            </a:r>
            <a:r>
              <a:rPr lang="es-ES" b="1" dirty="0" err="1">
                <a:solidFill>
                  <a:srgbClr val="000000"/>
                </a:solidFill>
                <a:latin typeface="Arial"/>
              </a:rPr>
              <a:t>Switching</a:t>
            </a:r>
            <a:r>
              <a:rPr lang="es-ES" b="1" dirty="0">
                <a:solidFill>
                  <a:srgbClr val="000000"/>
                </a:solidFill>
                <a:latin typeface="Arial"/>
              </a:rPr>
              <a:t> de paquetes entre redes</a:t>
            </a:r>
            <a:endParaRPr lang="es-ES" b="1" baseline="0" noProof="0" dirty="0" smtClean="0"/>
          </a:p>
          <a:p>
            <a:pPr marL="110638" indent="-110638" defTabSz="1001657">
              <a:lnSpc>
                <a:spcPct val="90000"/>
              </a:lnSpc>
              <a:spcBef>
                <a:spcPct val="50000"/>
              </a:spcBef>
              <a:spcAft>
                <a:spcPct val="0"/>
              </a:spcAft>
            </a:pPr>
            <a:r>
              <a:rPr lang="es-ES" b="1" dirty="0">
                <a:solidFill>
                  <a:srgbClr val="000000"/>
                </a:solidFill>
                <a:latin typeface="Arial"/>
              </a:rPr>
              <a:t>4.2.1.2 Envío de un paquete</a:t>
            </a:r>
            <a:endParaRPr lang="es-ES" b="1" noProof="0" dirty="0"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1"/>
          <p:cNvSpPr>
            <a:spLocks noGrp="1" noChangeArrowheads="1"/>
          </p:cNvSpPr>
          <p:nvPr>
            <p:ph type="sldNum" sz="quarter" idx="5"/>
          </p:nvPr>
        </p:nvSpPr>
        <p:spPr>
          <a:noFill/>
        </p:spPr>
        <p:txBody>
          <a:bodyPr/>
          <a:lstStyle/>
          <a:p>
            <a:pPr defTabSz="886353"/>
            <a:fld id="{4DBE9C86-8F91-408C-8823-75B6B5CDDFFE}" type="slidenum">
              <a:rPr lang="en-US" sz="800">
                <a:solidFill>
                  <a:prstClr val="black"/>
                </a:solidFill>
                <a:latin typeface="Arial"/>
              </a:rPr>
              <a:pPr defTabSz="886353"/>
              <a:t>75</a:t>
            </a:fld>
            <a:endParaRPr lang="en-US" dirty="0" smtClean="0">
              <a:solidFill>
                <a:prstClr val="black"/>
              </a:solidFill>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marL="110638" indent="-110638" defTabSz="1001657">
              <a:lnSpc>
                <a:spcPct val="80000"/>
              </a:lnSpc>
              <a:spcBef>
                <a:spcPct val="50000"/>
              </a:spcBef>
              <a:spcAft>
                <a:spcPct val="0"/>
              </a:spcAft>
            </a:pPr>
            <a:r>
              <a:rPr lang="es-ES" b="1" dirty="0">
                <a:solidFill>
                  <a:srgbClr val="000000"/>
                </a:solidFill>
                <a:latin typeface="Arial"/>
              </a:rPr>
              <a:t>4.2.1 </a:t>
            </a:r>
            <a:r>
              <a:rPr lang="es-ES" b="1" dirty="0" err="1">
                <a:solidFill>
                  <a:srgbClr val="000000"/>
                </a:solidFill>
                <a:latin typeface="Arial"/>
              </a:rPr>
              <a:t>Switching</a:t>
            </a:r>
            <a:r>
              <a:rPr lang="es-ES" b="1" dirty="0">
                <a:solidFill>
                  <a:srgbClr val="000000"/>
                </a:solidFill>
                <a:latin typeface="Arial"/>
              </a:rPr>
              <a:t> de paquetes entre redes</a:t>
            </a:r>
          </a:p>
          <a:p>
            <a:pPr marL="110638" indent="-110638" defTabSz="1001657">
              <a:lnSpc>
                <a:spcPct val="80000"/>
              </a:lnSpc>
              <a:spcBef>
                <a:spcPct val="50000"/>
              </a:spcBef>
              <a:spcAft>
                <a:spcPct val="0"/>
              </a:spcAft>
            </a:pPr>
            <a:r>
              <a:rPr lang="es-ES" b="1" dirty="0">
                <a:solidFill>
                  <a:srgbClr val="000000"/>
                </a:solidFill>
                <a:latin typeface="Arial"/>
              </a:rPr>
              <a:t>4.2.1.3 Reenvío al siguiente salto</a:t>
            </a:r>
            <a:endParaRPr lang="es-ES" b="1" baseline="0" noProof="0" dirty="0" smtClean="0"/>
          </a:p>
          <a:p>
            <a:pPr marL="110638" indent="-110638" defTabSz="1001657">
              <a:lnSpc>
                <a:spcPct val="80000"/>
              </a:lnSpc>
            </a:pPr>
            <a:endParaRPr lang="es-ES" b="1" noProof="0" dirty="0" smtClean="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1"/>
          <p:cNvSpPr>
            <a:spLocks noGrp="1" noChangeArrowheads="1"/>
          </p:cNvSpPr>
          <p:nvPr>
            <p:ph type="sldNum" sz="quarter" idx="5"/>
          </p:nvPr>
        </p:nvSpPr>
        <p:spPr>
          <a:noFill/>
        </p:spPr>
        <p:txBody>
          <a:bodyPr/>
          <a:lstStyle/>
          <a:p>
            <a:pPr defTabSz="886353"/>
            <a:fld id="{4DBE9C86-8F91-408C-8823-75B6B5CDDFFE}" type="slidenum">
              <a:rPr lang="en-US" sz="800">
                <a:solidFill>
                  <a:prstClr val="black"/>
                </a:solidFill>
                <a:latin typeface="Arial"/>
              </a:rPr>
              <a:pPr defTabSz="886353"/>
              <a:t>76</a:t>
            </a:fld>
            <a:endParaRPr lang="en-US" dirty="0" smtClean="0">
              <a:solidFill>
                <a:prstClr val="black"/>
              </a:solidFill>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marL="110638" indent="-110638" defTabSz="1001657">
              <a:lnSpc>
                <a:spcPct val="80000"/>
              </a:lnSpc>
              <a:spcBef>
                <a:spcPct val="50000"/>
              </a:spcBef>
              <a:spcAft>
                <a:spcPct val="0"/>
              </a:spcAft>
            </a:pPr>
            <a:r>
              <a:rPr lang="es-ES" b="1" dirty="0">
                <a:solidFill>
                  <a:srgbClr val="000000"/>
                </a:solidFill>
                <a:latin typeface="Arial"/>
              </a:rPr>
              <a:t>4.2.1 </a:t>
            </a:r>
            <a:r>
              <a:rPr lang="es-ES" b="1" dirty="0" err="1">
                <a:solidFill>
                  <a:srgbClr val="000000"/>
                </a:solidFill>
                <a:latin typeface="Arial"/>
              </a:rPr>
              <a:t>Switching</a:t>
            </a:r>
            <a:r>
              <a:rPr lang="es-ES" b="1" dirty="0">
                <a:solidFill>
                  <a:srgbClr val="000000"/>
                </a:solidFill>
                <a:latin typeface="Arial"/>
              </a:rPr>
              <a:t> de paquetes entre redes</a:t>
            </a:r>
          </a:p>
          <a:p>
            <a:pPr marL="110638" indent="-110638" defTabSz="1001657">
              <a:lnSpc>
                <a:spcPct val="80000"/>
              </a:lnSpc>
              <a:spcBef>
                <a:spcPct val="50000"/>
              </a:spcBef>
              <a:spcAft>
                <a:spcPct val="0"/>
              </a:spcAft>
            </a:pPr>
            <a:r>
              <a:rPr lang="es-ES" b="1" dirty="0">
                <a:solidFill>
                  <a:srgbClr val="000000"/>
                </a:solidFill>
                <a:latin typeface="Arial"/>
              </a:rPr>
              <a:t>4.2.1.4 </a:t>
            </a:r>
            <a:r>
              <a:rPr lang="es-ES" b="1" dirty="0" err="1">
                <a:solidFill>
                  <a:srgbClr val="000000"/>
                </a:solidFill>
                <a:latin typeface="Arial"/>
              </a:rPr>
              <a:t>Routing</a:t>
            </a:r>
            <a:r>
              <a:rPr lang="es-ES" b="1" dirty="0">
                <a:solidFill>
                  <a:srgbClr val="000000"/>
                </a:solidFill>
                <a:latin typeface="Arial"/>
              </a:rPr>
              <a:t> de paquetes</a:t>
            </a:r>
            <a:endParaRPr lang="es-ES" noProof="0" dirty="0" smtClean="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1"/>
          <p:cNvSpPr>
            <a:spLocks noGrp="1" noChangeArrowheads="1"/>
          </p:cNvSpPr>
          <p:nvPr>
            <p:ph type="sldNum" sz="quarter" idx="5"/>
          </p:nvPr>
        </p:nvSpPr>
        <p:spPr>
          <a:noFill/>
        </p:spPr>
        <p:txBody>
          <a:bodyPr/>
          <a:lstStyle/>
          <a:p>
            <a:pPr defTabSz="886353"/>
            <a:fld id="{4DBE9C86-8F91-408C-8823-75B6B5CDDFFE}" type="slidenum">
              <a:rPr lang="en-US" sz="800">
                <a:solidFill>
                  <a:prstClr val="black"/>
                </a:solidFill>
                <a:latin typeface="Arial"/>
              </a:rPr>
              <a:pPr defTabSz="886353"/>
              <a:t>77</a:t>
            </a:fld>
            <a:endParaRPr lang="en-US" dirty="0" smtClean="0">
              <a:solidFill>
                <a:prstClr val="black"/>
              </a:solidFill>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marL="110638" indent="-110638" defTabSz="1001657">
              <a:lnSpc>
                <a:spcPct val="80000"/>
              </a:lnSpc>
              <a:spcBef>
                <a:spcPct val="50000"/>
              </a:spcBef>
              <a:spcAft>
                <a:spcPct val="0"/>
              </a:spcAft>
            </a:pPr>
            <a:r>
              <a:rPr lang="es-ES" b="1" dirty="0">
                <a:solidFill>
                  <a:srgbClr val="000000"/>
                </a:solidFill>
                <a:latin typeface="Arial"/>
              </a:rPr>
              <a:t>4.2.1 </a:t>
            </a:r>
            <a:r>
              <a:rPr lang="es-ES" b="1" dirty="0" err="1">
                <a:solidFill>
                  <a:srgbClr val="000000"/>
                </a:solidFill>
                <a:latin typeface="Arial"/>
              </a:rPr>
              <a:t>Switching</a:t>
            </a:r>
            <a:r>
              <a:rPr lang="es-ES" b="1" dirty="0">
                <a:solidFill>
                  <a:srgbClr val="000000"/>
                </a:solidFill>
                <a:latin typeface="Arial"/>
              </a:rPr>
              <a:t> de paquetes entre redes</a:t>
            </a:r>
          </a:p>
          <a:p>
            <a:pPr marL="110638" indent="-110638" defTabSz="1001657">
              <a:lnSpc>
                <a:spcPct val="80000"/>
              </a:lnSpc>
              <a:spcBef>
                <a:spcPct val="50000"/>
              </a:spcBef>
              <a:spcAft>
                <a:spcPct val="0"/>
              </a:spcAft>
            </a:pPr>
            <a:r>
              <a:rPr lang="es-ES" b="1" dirty="0">
                <a:solidFill>
                  <a:srgbClr val="000000"/>
                </a:solidFill>
                <a:latin typeface="Arial"/>
              </a:rPr>
              <a:t>4.2.1.5 Llegar al destino</a:t>
            </a:r>
          </a:p>
          <a:p>
            <a:pPr marL="110638" indent="-110638" defTabSz="1001657">
              <a:lnSpc>
                <a:spcPct val="80000"/>
              </a:lnSpc>
              <a:spcBef>
                <a:spcPct val="50000"/>
              </a:spcBef>
              <a:spcAft>
                <a:spcPct val="0"/>
              </a:spcAft>
            </a:pPr>
            <a:r>
              <a:rPr lang="es-ES" b="1" dirty="0">
                <a:solidFill>
                  <a:srgbClr val="000000"/>
                </a:solidFill>
                <a:latin typeface="Arial"/>
              </a:rPr>
              <a:t>4.2.1.6 Actividad: unir el direccionamiento de capa 2 y capa 3</a:t>
            </a:r>
            <a:endParaRPr lang="es-ES" noProof="0" dirty="0" smtClean="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1"/>
          <p:cNvSpPr>
            <a:spLocks noGrp="1" noChangeArrowheads="1"/>
          </p:cNvSpPr>
          <p:nvPr>
            <p:ph type="sldNum" sz="quarter" idx="5"/>
          </p:nvPr>
        </p:nvSpPr>
        <p:spPr>
          <a:noFill/>
        </p:spPr>
        <p:txBody>
          <a:bodyPr/>
          <a:lstStyle/>
          <a:p>
            <a:pPr defTabSz="886353"/>
            <a:fld id="{4DBE9C86-8F91-408C-8823-75B6B5CDDFFE}" type="slidenum">
              <a:rPr lang="en-US" sz="800">
                <a:solidFill>
                  <a:prstClr val="black"/>
                </a:solidFill>
                <a:latin typeface="Arial"/>
              </a:rPr>
              <a:pPr defTabSz="886353"/>
              <a:t>78</a:t>
            </a:fld>
            <a:endParaRPr lang="en-US" dirty="0" smtClean="0">
              <a:solidFill>
                <a:prstClr val="black"/>
              </a:solidFill>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marL="110638" indent="-110638" defTabSz="1001657">
              <a:lnSpc>
                <a:spcPct val="80000"/>
              </a:lnSpc>
              <a:spcBef>
                <a:spcPct val="50000"/>
              </a:spcBef>
              <a:spcAft>
                <a:spcPct val="0"/>
              </a:spcAft>
            </a:pPr>
            <a:r>
              <a:rPr lang="es-ES" b="1" dirty="0">
                <a:solidFill>
                  <a:srgbClr val="000000"/>
                </a:solidFill>
                <a:latin typeface="Arial"/>
              </a:rPr>
              <a:t>4.2.2 Determinación de rutas</a:t>
            </a:r>
          </a:p>
          <a:p>
            <a:pPr marL="110638" indent="-110638" defTabSz="1001657">
              <a:lnSpc>
                <a:spcPct val="80000"/>
              </a:lnSpc>
              <a:spcBef>
                <a:spcPct val="50000"/>
              </a:spcBef>
              <a:spcAft>
                <a:spcPct val="0"/>
              </a:spcAft>
            </a:pPr>
            <a:r>
              <a:rPr lang="es-ES" b="1" dirty="0">
                <a:solidFill>
                  <a:srgbClr val="000000"/>
                </a:solidFill>
                <a:latin typeface="Arial"/>
              </a:rPr>
              <a:t>4.2.2.1 Decisiones de </a:t>
            </a:r>
            <a:r>
              <a:rPr lang="es-ES" b="1" dirty="0" err="1">
                <a:solidFill>
                  <a:srgbClr val="000000"/>
                </a:solidFill>
                <a:latin typeface="Arial"/>
              </a:rPr>
              <a:t>routing</a:t>
            </a:r>
            <a:endParaRPr lang="es-ES" b="1" dirty="0">
              <a:solidFill>
                <a:srgbClr val="000000"/>
              </a:solidFill>
              <a:latin typeface="Arial"/>
            </a:endParaRPr>
          </a:p>
          <a:p>
            <a:pPr marL="110638" indent="-110638" defTabSz="1001657">
              <a:lnSpc>
                <a:spcPct val="80000"/>
              </a:lnSpc>
              <a:spcBef>
                <a:spcPct val="50000"/>
              </a:spcBef>
              <a:spcAft>
                <a:spcPct val="0"/>
              </a:spcAft>
            </a:pPr>
            <a:endParaRPr lang="es-ES" noProof="0" dirty="0" smtClean="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1"/>
          <p:cNvSpPr>
            <a:spLocks noGrp="1" noChangeArrowheads="1"/>
          </p:cNvSpPr>
          <p:nvPr>
            <p:ph type="sldNum" sz="quarter" idx="5"/>
          </p:nvPr>
        </p:nvSpPr>
        <p:spPr>
          <a:noFill/>
        </p:spPr>
        <p:txBody>
          <a:bodyPr/>
          <a:lstStyle/>
          <a:p>
            <a:pPr defTabSz="886353"/>
            <a:fld id="{4DBE9C86-8F91-408C-8823-75B6B5CDDFFE}" type="slidenum">
              <a:rPr lang="en-US" sz="800">
                <a:solidFill>
                  <a:prstClr val="black"/>
                </a:solidFill>
                <a:latin typeface="Arial"/>
              </a:rPr>
              <a:pPr defTabSz="886353"/>
              <a:t>79</a:t>
            </a:fld>
            <a:endParaRPr lang="en-US" dirty="0" smtClean="0">
              <a:solidFill>
                <a:prstClr val="black"/>
              </a:solidFill>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marL="110638" indent="-110638" defTabSz="1001657">
              <a:lnSpc>
                <a:spcPct val="80000"/>
              </a:lnSpc>
              <a:spcBef>
                <a:spcPct val="50000"/>
              </a:spcBef>
              <a:spcAft>
                <a:spcPct val="0"/>
              </a:spcAft>
            </a:pPr>
            <a:r>
              <a:rPr lang="es-ES" b="1" dirty="0">
                <a:solidFill>
                  <a:srgbClr val="000000"/>
                </a:solidFill>
                <a:latin typeface="Arial"/>
              </a:rPr>
              <a:t>4.2.2 Determinación de rutas</a:t>
            </a:r>
          </a:p>
          <a:p>
            <a:pPr marL="110638" indent="-110638" defTabSz="1001657">
              <a:lnSpc>
                <a:spcPct val="80000"/>
              </a:lnSpc>
              <a:spcBef>
                <a:spcPct val="50000"/>
              </a:spcBef>
              <a:spcAft>
                <a:spcPct val="0"/>
              </a:spcAft>
            </a:pPr>
            <a:r>
              <a:rPr lang="es-ES" b="1" dirty="0">
                <a:solidFill>
                  <a:srgbClr val="000000"/>
                </a:solidFill>
                <a:latin typeface="Arial"/>
              </a:rPr>
              <a:t>4.2.2.2 Mejor ruta</a:t>
            </a:r>
          </a:p>
          <a:p>
            <a:pPr marL="110638" indent="-110638" defTabSz="1001657">
              <a:lnSpc>
                <a:spcPct val="80000"/>
              </a:lnSpc>
              <a:spcBef>
                <a:spcPct val="50000"/>
              </a:spcBef>
              <a:spcAft>
                <a:spcPct val="0"/>
              </a:spcAft>
            </a:pPr>
            <a:endParaRPr lang="es-ES" noProof="0"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8</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3.1 Segmentación de VLAN</a:t>
            </a:r>
            <a:endParaRPr lang="es-ES" b="1" noProof="0" dirty="0" smtClean="0"/>
          </a:p>
          <a:p>
            <a:pPr marL="110638" indent="-110638" defTabSz="1001657"/>
            <a:r>
              <a:rPr lang="es-ES" b="1" dirty="0">
                <a:solidFill>
                  <a:srgbClr val="000000"/>
                </a:solidFill>
                <a:latin typeface="Arial"/>
              </a:rPr>
              <a:t>3.1.1 Descripción general de las VLAN</a:t>
            </a:r>
            <a:endParaRPr lang="es-ES" b="1" noProof="0" dirty="0" smtClean="0"/>
          </a:p>
          <a:p>
            <a:pPr marL="110638" indent="-110638" defTabSz="1001657"/>
            <a:r>
              <a:rPr lang="es-ES" b="1" dirty="0">
                <a:solidFill>
                  <a:srgbClr val="000000"/>
                </a:solidFill>
                <a:latin typeface="Arial"/>
              </a:rPr>
              <a:t>3.1.1.3 </a:t>
            </a:r>
            <a:r>
              <a:rPr lang="es-ES" b="1" dirty="0">
                <a:solidFill>
                  <a:srgbClr val="000000"/>
                </a:solidFill>
                <a:latin typeface="Arial"/>
                <a:ea typeface="ＭＳ Ｐゴシック"/>
              </a:rPr>
              <a:t>Tipos de VLAN</a:t>
            </a:r>
            <a:endParaRPr lang="es-ES" b="1" noProof="0" dirty="0" smtClean="0"/>
          </a:p>
          <a:p>
            <a:pPr marL="110638" indent="-110638" defTabSz="1001657"/>
            <a:endParaRPr lang="es-ES" b="1" noProof="0" dirty="0"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1"/>
          <p:cNvSpPr>
            <a:spLocks noGrp="1" noChangeArrowheads="1"/>
          </p:cNvSpPr>
          <p:nvPr>
            <p:ph type="sldNum" sz="quarter" idx="5"/>
          </p:nvPr>
        </p:nvSpPr>
        <p:spPr>
          <a:noFill/>
        </p:spPr>
        <p:txBody>
          <a:bodyPr/>
          <a:lstStyle/>
          <a:p>
            <a:pPr defTabSz="886353"/>
            <a:fld id="{4DBE9C86-8F91-408C-8823-75B6B5CDDFFE}" type="slidenum">
              <a:rPr lang="en-US" sz="800">
                <a:solidFill>
                  <a:prstClr val="black"/>
                </a:solidFill>
                <a:latin typeface="Arial"/>
              </a:rPr>
              <a:pPr defTabSz="886353"/>
              <a:t>80</a:t>
            </a:fld>
            <a:endParaRPr lang="en-US" dirty="0" smtClean="0">
              <a:solidFill>
                <a:prstClr val="black"/>
              </a:solidFill>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marL="110638" indent="-110638" defTabSz="1001657">
              <a:lnSpc>
                <a:spcPct val="80000"/>
              </a:lnSpc>
              <a:spcBef>
                <a:spcPct val="50000"/>
              </a:spcBef>
              <a:spcAft>
                <a:spcPct val="0"/>
              </a:spcAft>
            </a:pPr>
            <a:r>
              <a:rPr lang="es-ES" b="1" dirty="0">
                <a:solidFill>
                  <a:srgbClr val="000000"/>
                </a:solidFill>
                <a:latin typeface="Arial"/>
              </a:rPr>
              <a:t>4.2.2 Determinación de rutas</a:t>
            </a:r>
          </a:p>
          <a:p>
            <a:pPr marL="110638" indent="-110638" defTabSz="1001657">
              <a:lnSpc>
                <a:spcPct val="80000"/>
              </a:lnSpc>
              <a:spcBef>
                <a:spcPct val="50000"/>
              </a:spcBef>
              <a:spcAft>
                <a:spcPct val="0"/>
              </a:spcAft>
            </a:pPr>
            <a:r>
              <a:rPr lang="es-ES" b="1" dirty="0">
                <a:solidFill>
                  <a:srgbClr val="000000"/>
                </a:solidFill>
                <a:latin typeface="Arial"/>
              </a:rPr>
              <a:t>4.2.2.3 Balanceo de carga</a:t>
            </a:r>
          </a:p>
          <a:p>
            <a:pPr marL="110638" indent="-110638" defTabSz="1001657">
              <a:lnSpc>
                <a:spcPct val="80000"/>
              </a:lnSpc>
              <a:spcBef>
                <a:spcPct val="50000"/>
              </a:spcBef>
              <a:spcAft>
                <a:spcPct val="0"/>
              </a:spcAft>
            </a:pPr>
            <a:endParaRPr lang="es-ES" noProof="0" dirty="0" smtClean="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1"/>
          <p:cNvSpPr>
            <a:spLocks noGrp="1" noChangeArrowheads="1"/>
          </p:cNvSpPr>
          <p:nvPr>
            <p:ph type="sldNum" sz="quarter" idx="5"/>
          </p:nvPr>
        </p:nvSpPr>
        <p:spPr>
          <a:noFill/>
        </p:spPr>
        <p:txBody>
          <a:bodyPr/>
          <a:lstStyle/>
          <a:p>
            <a:pPr defTabSz="886353"/>
            <a:fld id="{4DBE9C86-8F91-408C-8823-75B6B5CDDFFE}" type="slidenum">
              <a:rPr lang="en-US" sz="800">
                <a:solidFill>
                  <a:prstClr val="black"/>
                </a:solidFill>
                <a:latin typeface="Arial"/>
              </a:rPr>
              <a:pPr defTabSz="886353"/>
              <a:t>81</a:t>
            </a:fld>
            <a:endParaRPr lang="en-US" dirty="0" smtClean="0">
              <a:solidFill>
                <a:prstClr val="black"/>
              </a:solidFill>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marL="110638" indent="-110638" defTabSz="1001657">
              <a:lnSpc>
                <a:spcPct val="80000"/>
              </a:lnSpc>
              <a:spcBef>
                <a:spcPct val="50000"/>
              </a:spcBef>
              <a:spcAft>
                <a:spcPct val="0"/>
              </a:spcAft>
            </a:pPr>
            <a:r>
              <a:rPr lang="es-ES" b="1" dirty="0">
                <a:solidFill>
                  <a:srgbClr val="000000"/>
                </a:solidFill>
                <a:latin typeface="Arial"/>
              </a:rPr>
              <a:t>4.2.2 Determinación de rutas</a:t>
            </a:r>
          </a:p>
          <a:p>
            <a:pPr marL="110638" indent="-110638" defTabSz="1001657">
              <a:lnSpc>
                <a:spcPct val="80000"/>
              </a:lnSpc>
              <a:spcBef>
                <a:spcPct val="50000"/>
              </a:spcBef>
              <a:spcAft>
                <a:spcPct val="0"/>
              </a:spcAft>
            </a:pPr>
            <a:r>
              <a:rPr lang="es-ES" b="1" dirty="0">
                <a:solidFill>
                  <a:srgbClr val="000000"/>
                </a:solidFill>
                <a:latin typeface="Arial"/>
              </a:rPr>
              <a:t>4.2.2.4 Distancia administrativa</a:t>
            </a:r>
          </a:p>
          <a:p>
            <a:pPr marL="110638" indent="-110638" defTabSz="1001657">
              <a:lnSpc>
                <a:spcPct val="80000"/>
              </a:lnSpc>
              <a:spcBef>
                <a:spcPct val="50000"/>
              </a:spcBef>
              <a:spcAft>
                <a:spcPct val="0"/>
              </a:spcAft>
            </a:pPr>
            <a:endParaRPr lang="es-ES" noProof="0" dirty="0" smtClean="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1"/>
          <p:cNvSpPr>
            <a:spLocks noGrp="1" noChangeArrowheads="1"/>
          </p:cNvSpPr>
          <p:nvPr>
            <p:ph type="sldNum" sz="quarter" idx="5"/>
          </p:nvPr>
        </p:nvSpPr>
        <p:spPr>
          <a:noFill/>
        </p:spPr>
        <p:txBody>
          <a:bodyPr/>
          <a:lstStyle/>
          <a:p>
            <a:pPr defTabSz="886353"/>
            <a:fld id="{4DBE9C86-8F91-408C-8823-75B6B5CDDFFE}" type="slidenum">
              <a:rPr lang="en-US" sz="800">
                <a:solidFill>
                  <a:prstClr val="black"/>
                </a:solidFill>
                <a:latin typeface="Arial"/>
              </a:rPr>
              <a:pPr defTabSz="886353"/>
              <a:t>82</a:t>
            </a:fld>
            <a:endParaRPr lang="en-US" dirty="0" smtClean="0">
              <a:solidFill>
                <a:prstClr val="black"/>
              </a:solidFill>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marL="110638" indent="-110638" defTabSz="1001657">
              <a:lnSpc>
                <a:spcPct val="80000"/>
              </a:lnSpc>
              <a:spcBef>
                <a:spcPct val="50000"/>
              </a:spcBef>
              <a:spcAft>
                <a:spcPct val="0"/>
              </a:spcAft>
            </a:pPr>
            <a:r>
              <a:rPr lang="es-ES" dirty="0">
                <a:solidFill>
                  <a:srgbClr val="000000"/>
                </a:solidFill>
                <a:latin typeface="Arial"/>
              </a:rPr>
              <a:t>4.2.2 Determinación de rutas</a:t>
            </a:r>
          </a:p>
          <a:p>
            <a:pPr marL="110638" indent="-110638" defTabSz="1001657">
              <a:lnSpc>
                <a:spcPct val="80000"/>
              </a:lnSpc>
              <a:spcBef>
                <a:spcPct val="50000"/>
              </a:spcBef>
              <a:spcAft>
                <a:spcPct val="0"/>
              </a:spcAft>
            </a:pPr>
            <a:r>
              <a:rPr lang="es-ES" dirty="0">
                <a:solidFill>
                  <a:srgbClr val="000000"/>
                </a:solidFill>
                <a:latin typeface="Arial"/>
              </a:rPr>
              <a:t>4.2.2.4 Distancia administrativa</a:t>
            </a:r>
          </a:p>
          <a:p>
            <a:pPr marL="110638" indent="-110638" defTabSz="1001657">
              <a:lnSpc>
                <a:spcPct val="80000"/>
              </a:lnSpc>
              <a:spcBef>
                <a:spcPct val="50000"/>
              </a:spcBef>
              <a:spcAft>
                <a:spcPct val="0"/>
              </a:spcAft>
            </a:pPr>
            <a:r>
              <a:rPr lang="es-ES" dirty="0">
                <a:solidFill>
                  <a:srgbClr val="000000"/>
                </a:solidFill>
                <a:latin typeface="Arial"/>
              </a:rPr>
              <a:t>4.2.2.5 Actividad: ordenar los pasos del proceso de reenvío de paquetes</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1"/>
          <p:cNvSpPr>
            <a:spLocks noGrp="1" noChangeArrowheads="1"/>
          </p:cNvSpPr>
          <p:nvPr>
            <p:ph type="sldNum" sz="quarter" idx="5"/>
          </p:nvPr>
        </p:nvSpPr>
        <p:spPr>
          <a:noFill/>
        </p:spPr>
        <p:txBody>
          <a:bodyPr/>
          <a:lstStyle/>
          <a:p>
            <a:pPr defTabSz="886353"/>
            <a:fld id="{4DBE9C86-8F91-408C-8823-75B6B5CDDFFE}" type="slidenum">
              <a:rPr lang="en-US" sz="800">
                <a:solidFill>
                  <a:prstClr val="black"/>
                </a:solidFill>
                <a:latin typeface="Arial"/>
              </a:rPr>
              <a:pPr defTabSz="886353"/>
              <a:t>83</a:t>
            </a:fld>
            <a:endParaRPr lang="en-US" dirty="0" smtClean="0">
              <a:solidFill>
                <a:prstClr val="black"/>
              </a:solidFill>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marL="110638" indent="-110638" defTabSz="1001657">
              <a:lnSpc>
                <a:spcPct val="80000"/>
              </a:lnSpc>
              <a:spcBef>
                <a:spcPct val="50000"/>
              </a:spcBef>
              <a:spcAft>
                <a:spcPct val="0"/>
              </a:spcAft>
            </a:pPr>
            <a:r>
              <a:rPr lang="es-ES" dirty="0">
                <a:solidFill>
                  <a:srgbClr val="000000"/>
                </a:solidFill>
                <a:latin typeface="Arial"/>
              </a:rPr>
              <a:t>4.3 Funcionamiento del </a:t>
            </a:r>
            <a:r>
              <a:rPr lang="es-ES" dirty="0" err="1">
                <a:solidFill>
                  <a:srgbClr val="000000"/>
                </a:solidFill>
                <a:latin typeface="Arial"/>
              </a:rPr>
              <a:t>router</a:t>
            </a:r>
            <a:endParaRPr lang="es-ES" dirty="0">
              <a:solidFill>
                <a:srgbClr val="000000"/>
              </a:solidFill>
              <a:latin typeface="Arial"/>
            </a:endParaRPr>
          </a:p>
          <a:p>
            <a:pPr marL="110638" indent="-110638" defTabSz="1001657">
              <a:lnSpc>
                <a:spcPct val="80000"/>
              </a:lnSpc>
              <a:spcBef>
                <a:spcPct val="50000"/>
              </a:spcBef>
              <a:spcAft>
                <a:spcPct val="0"/>
              </a:spcAft>
            </a:pPr>
            <a:r>
              <a:rPr lang="es-ES" dirty="0">
                <a:solidFill>
                  <a:srgbClr val="000000"/>
                </a:solidFill>
                <a:latin typeface="Arial"/>
              </a:rPr>
              <a:t>4.3.1 Análisis de la tabla de </a:t>
            </a:r>
            <a:r>
              <a:rPr lang="es-ES" dirty="0" err="1">
                <a:solidFill>
                  <a:srgbClr val="000000"/>
                </a:solidFill>
                <a:latin typeface="Arial"/>
              </a:rPr>
              <a:t>routing</a:t>
            </a:r>
            <a:endParaRPr lang="es-ES" dirty="0">
              <a:solidFill>
                <a:srgbClr val="000000"/>
              </a:solidFill>
              <a:latin typeface="Arial"/>
            </a:endParaRPr>
          </a:p>
          <a:p>
            <a:pPr marL="110638" indent="-110638" defTabSz="1001657">
              <a:lnSpc>
                <a:spcPct val="80000"/>
              </a:lnSpc>
              <a:spcBef>
                <a:spcPct val="50000"/>
              </a:spcBef>
              <a:spcAft>
                <a:spcPct val="0"/>
              </a:spcAft>
            </a:pPr>
            <a:r>
              <a:rPr lang="es-ES" dirty="0">
                <a:solidFill>
                  <a:srgbClr val="000000"/>
                </a:solidFill>
                <a:latin typeface="Arial"/>
              </a:rPr>
              <a:t>4.3.1.1 La tabla de </a:t>
            </a:r>
            <a:r>
              <a:rPr lang="es-ES" dirty="0" err="1">
                <a:solidFill>
                  <a:srgbClr val="000000"/>
                </a:solidFill>
                <a:latin typeface="Arial"/>
              </a:rPr>
              <a:t>routing</a:t>
            </a:r>
            <a:endParaRPr lang="es-ES" dirty="0">
              <a:solidFill>
                <a:srgbClr val="000000"/>
              </a:solidFill>
              <a:latin typeface="Aria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1"/>
          <p:cNvSpPr>
            <a:spLocks noGrp="1" noChangeArrowheads="1"/>
          </p:cNvSpPr>
          <p:nvPr>
            <p:ph type="sldNum" sz="quarter" idx="5"/>
          </p:nvPr>
        </p:nvSpPr>
        <p:spPr>
          <a:noFill/>
        </p:spPr>
        <p:txBody>
          <a:bodyPr/>
          <a:lstStyle/>
          <a:p>
            <a:pPr defTabSz="886353"/>
            <a:fld id="{4DBE9C86-8F91-408C-8823-75B6B5CDDFFE}" type="slidenum">
              <a:rPr lang="en-US" sz="800">
                <a:solidFill>
                  <a:prstClr val="black"/>
                </a:solidFill>
                <a:latin typeface="Arial"/>
              </a:rPr>
              <a:pPr defTabSz="886353"/>
              <a:t>84</a:t>
            </a:fld>
            <a:endParaRPr lang="en-US" dirty="0" smtClean="0">
              <a:solidFill>
                <a:prstClr val="black"/>
              </a:solidFill>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marL="110638" indent="-110638" defTabSz="1001657">
              <a:lnSpc>
                <a:spcPct val="80000"/>
              </a:lnSpc>
              <a:spcBef>
                <a:spcPct val="50000"/>
              </a:spcBef>
              <a:spcAft>
                <a:spcPct val="0"/>
              </a:spcAft>
            </a:pPr>
            <a:r>
              <a:rPr lang="es-ES" dirty="0">
                <a:solidFill>
                  <a:srgbClr val="000000"/>
                </a:solidFill>
                <a:latin typeface="Arial"/>
              </a:rPr>
              <a:t>4.3 Funcionamiento del </a:t>
            </a:r>
            <a:r>
              <a:rPr lang="es-ES" dirty="0" err="1">
                <a:solidFill>
                  <a:srgbClr val="000000"/>
                </a:solidFill>
                <a:latin typeface="Arial"/>
              </a:rPr>
              <a:t>router</a:t>
            </a:r>
            <a:endParaRPr lang="es-ES" dirty="0">
              <a:solidFill>
                <a:srgbClr val="000000"/>
              </a:solidFill>
              <a:latin typeface="Arial"/>
            </a:endParaRPr>
          </a:p>
          <a:p>
            <a:pPr marL="110638" indent="-110638" defTabSz="1001657">
              <a:lnSpc>
                <a:spcPct val="80000"/>
              </a:lnSpc>
              <a:spcBef>
                <a:spcPct val="50000"/>
              </a:spcBef>
              <a:spcAft>
                <a:spcPct val="0"/>
              </a:spcAft>
            </a:pPr>
            <a:r>
              <a:rPr lang="es-ES" dirty="0">
                <a:solidFill>
                  <a:srgbClr val="000000"/>
                </a:solidFill>
                <a:latin typeface="Arial"/>
              </a:rPr>
              <a:t>4.3.1 Análisis de la tabla de </a:t>
            </a:r>
            <a:r>
              <a:rPr lang="es-ES" dirty="0" err="1">
                <a:solidFill>
                  <a:srgbClr val="000000"/>
                </a:solidFill>
                <a:latin typeface="Arial"/>
              </a:rPr>
              <a:t>routing</a:t>
            </a:r>
            <a:endParaRPr lang="es-ES" dirty="0">
              <a:solidFill>
                <a:srgbClr val="000000"/>
              </a:solidFill>
              <a:latin typeface="Arial"/>
            </a:endParaRPr>
          </a:p>
          <a:p>
            <a:pPr marL="110638" indent="-110638" defTabSz="1001657">
              <a:lnSpc>
                <a:spcPct val="80000"/>
              </a:lnSpc>
              <a:spcBef>
                <a:spcPct val="50000"/>
              </a:spcBef>
              <a:spcAft>
                <a:spcPct val="0"/>
              </a:spcAft>
            </a:pPr>
            <a:r>
              <a:rPr lang="es-ES" dirty="0">
                <a:solidFill>
                  <a:srgbClr val="000000"/>
                </a:solidFill>
                <a:latin typeface="Arial"/>
              </a:rPr>
              <a:t>4.3.1.2 Orígenes de la tabla de </a:t>
            </a:r>
            <a:r>
              <a:rPr lang="es-ES" dirty="0" err="1">
                <a:solidFill>
                  <a:srgbClr val="000000"/>
                </a:solidFill>
                <a:latin typeface="Arial"/>
              </a:rPr>
              <a:t>routing</a:t>
            </a:r>
            <a:endParaRPr lang="es-ES" dirty="0">
              <a:solidFill>
                <a:srgbClr val="000000"/>
              </a:solidFill>
              <a:latin typeface="Aria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1"/>
          <p:cNvSpPr>
            <a:spLocks noGrp="1" noChangeArrowheads="1"/>
          </p:cNvSpPr>
          <p:nvPr>
            <p:ph type="sldNum" sz="quarter" idx="5"/>
          </p:nvPr>
        </p:nvSpPr>
        <p:spPr>
          <a:noFill/>
        </p:spPr>
        <p:txBody>
          <a:bodyPr/>
          <a:lstStyle/>
          <a:p>
            <a:pPr defTabSz="886353"/>
            <a:fld id="{4DBE9C86-8F91-408C-8823-75B6B5CDDFFE}" type="slidenum">
              <a:rPr lang="en-US" sz="800">
                <a:solidFill>
                  <a:prstClr val="black"/>
                </a:solidFill>
                <a:latin typeface="Arial"/>
              </a:rPr>
              <a:pPr defTabSz="886353"/>
              <a:t>85</a:t>
            </a:fld>
            <a:endParaRPr lang="en-US" dirty="0" smtClean="0">
              <a:solidFill>
                <a:prstClr val="black"/>
              </a:solidFill>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marL="110638" indent="-110638" defTabSz="1001657">
              <a:lnSpc>
                <a:spcPct val="80000"/>
              </a:lnSpc>
              <a:spcBef>
                <a:spcPct val="50000"/>
              </a:spcBef>
              <a:spcAft>
                <a:spcPct val="0"/>
              </a:spcAft>
            </a:pPr>
            <a:r>
              <a:rPr lang="es-ES" dirty="0">
                <a:solidFill>
                  <a:srgbClr val="000000"/>
                </a:solidFill>
                <a:latin typeface="Arial"/>
              </a:rPr>
              <a:t>4.3 Funcionamiento del </a:t>
            </a:r>
            <a:r>
              <a:rPr lang="es-ES" dirty="0" err="1">
                <a:solidFill>
                  <a:srgbClr val="000000"/>
                </a:solidFill>
                <a:latin typeface="Arial"/>
              </a:rPr>
              <a:t>router</a:t>
            </a:r>
            <a:endParaRPr lang="es-ES" dirty="0">
              <a:solidFill>
                <a:srgbClr val="000000"/>
              </a:solidFill>
              <a:latin typeface="Arial"/>
            </a:endParaRPr>
          </a:p>
          <a:p>
            <a:pPr marL="110638" indent="-110638" defTabSz="1001657">
              <a:lnSpc>
                <a:spcPct val="80000"/>
              </a:lnSpc>
              <a:spcBef>
                <a:spcPct val="50000"/>
              </a:spcBef>
              <a:spcAft>
                <a:spcPct val="0"/>
              </a:spcAft>
            </a:pPr>
            <a:r>
              <a:rPr lang="es-ES" dirty="0">
                <a:solidFill>
                  <a:srgbClr val="000000"/>
                </a:solidFill>
                <a:latin typeface="Arial"/>
              </a:rPr>
              <a:t>4.3.1 Análisis de la tabla de </a:t>
            </a:r>
            <a:r>
              <a:rPr lang="es-ES" dirty="0" err="1">
                <a:solidFill>
                  <a:srgbClr val="000000"/>
                </a:solidFill>
                <a:latin typeface="Arial"/>
              </a:rPr>
              <a:t>routing</a:t>
            </a:r>
            <a:endParaRPr lang="es-ES" dirty="0">
              <a:solidFill>
                <a:srgbClr val="000000"/>
              </a:solidFill>
              <a:latin typeface="Arial"/>
            </a:endParaRPr>
          </a:p>
          <a:p>
            <a:pPr marL="110638" indent="-110638" defTabSz="1001657">
              <a:lnSpc>
                <a:spcPct val="80000"/>
              </a:lnSpc>
              <a:spcBef>
                <a:spcPct val="50000"/>
              </a:spcBef>
              <a:spcAft>
                <a:spcPct val="0"/>
              </a:spcAft>
            </a:pPr>
            <a:r>
              <a:rPr lang="es-ES" dirty="0">
                <a:solidFill>
                  <a:srgbClr val="000000"/>
                </a:solidFill>
                <a:latin typeface="Arial"/>
              </a:rPr>
              <a:t>4.3.1.2 Orígenes de la tabla de </a:t>
            </a:r>
            <a:r>
              <a:rPr lang="es-ES" dirty="0" err="1">
                <a:solidFill>
                  <a:srgbClr val="000000"/>
                </a:solidFill>
                <a:latin typeface="Arial"/>
              </a:rPr>
              <a:t>routing</a:t>
            </a:r>
            <a:endParaRPr lang="es-ES" dirty="0">
              <a:solidFill>
                <a:srgbClr val="000000"/>
              </a:solidFill>
              <a:latin typeface="Aria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1"/>
          <p:cNvSpPr>
            <a:spLocks noGrp="1" noChangeArrowheads="1"/>
          </p:cNvSpPr>
          <p:nvPr>
            <p:ph type="sldNum" sz="quarter" idx="5"/>
          </p:nvPr>
        </p:nvSpPr>
        <p:spPr>
          <a:noFill/>
        </p:spPr>
        <p:txBody>
          <a:bodyPr/>
          <a:lstStyle/>
          <a:p>
            <a:pPr defTabSz="886353"/>
            <a:fld id="{4DBE9C86-8F91-408C-8823-75B6B5CDDFFE}" type="slidenum">
              <a:rPr lang="en-US" sz="800">
                <a:solidFill>
                  <a:prstClr val="black"/>
                </a:solidFill>
                <a:latin typeface="Arial"/>
              </a:rPr>
              <a:pPr defTabSz="886353"/>
              <a:t>86</a:t>
            </a:fld>
            <a:endParaRPr lang="en-US" dirty="0" smtClean="0">
              <a:solidFill>
                <a:prstClr val="black"/>
              </a:solidFill>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marL="110638" indent="-110638" defTabSz="1001657">
              <a:lnSpc>
                <a:spcPct val="80000"/>
              </a:lnSpc>
              <a:spcBef>
                <a:spcPct val="50000"/>
              </a:spcBef>
              <a:spcAft>
                <a:spcPct val="0"/>
              </a:spcAft>
            </a:pPr>
            <a:r>
              <a:rPr lang="es-ES" dirty="0">
                <a:solidFill>
                  <a:srgbClr val="000000"/>
                </a:solidFill>
                <a:latin typeface="Arial"/>
              </a:rPr>
              <a:t>4.3 Funcionamiento del </a:t>
            </a:r>
            <a:r>
              <a:rPr lang="es-ES" dirty="0" err="1">
                <a:solidFill>
                  <a:srgbClr val="000000"/>
                </a:solidFill>
                <a:latin typeface="Arial"/>
              </a:rPr>
              <a:t>router</a:t>
            </a:r>
            <a:endParaRPr lang="es-ES" dirty="0">
              <a:solidFill>
                <a:srgbClr val="000000"/>
              </a:solidFill>
              <a:latin typeface="Arial"/>
            </a:endParaRPr>
          </a:p>
          <a:p>
            <a:pPr marL="110638" indent="-110638" defTabSz="1001657">
              <a:lnSpc>
                <a:spcPct val="80000"/>
              </a:lnSpc>
              <a:spcBef>
                <a:spcPct val="50000"/>
              </a:spcBef>
              <a:spcAft>
                <a:spcPct val="0"/>
              </a:spcAft>
            </a:pPr>
            <a:r>
              <a:rPr lang="es-ES" dirty="0">
                <a:solidFill>
                  <a:srgbClr val="000000"/>
                </a:solidFill>
                <a:latin typeface="Arial"/>
              </a:rPr>
              <a:t>4.3.1 Análisis de la tabla de </a:t>
            </a:r>
            <a:r>
              <a:rPr lang="es-ES" dirty="0" err="1">
                <a:solidFill>
                  <a:srgbClr val="000000"/>
                </a:solidFill>
                <a:latin typeface="Arial"/>
              </a:rPr>
              <a:t>routing</a:t>
            </a:r>
            <a:endParaRPr lang="es-ES" dirty="0">
              <a:solidFill>
                <a:srgbClr val="000000"/>
              </a:solidFill>
              <a:latin typeface="Arial"/>
            </a:endParaRPr>
          </a:p>
          <a:p>
            <a:pPr marL="110638" indent="-110638" defTabSz="1001657">
              <a:lnSpc>
                <a:spcPct val="80000"/>
              </a:lnSpc>
              <a:spcBef>
                <a:spcPct val="50000"/>
              </a:spcBef>
              <a:spcAft>
                <a:spcPct val="0"/>
              </a:spcAft>
            </a:pPr>
            <a:r>
              <a:rPr lang="es-ES" dirty="0">
                <a:solidFill>
                  <a:srgbClr val="000000"/>
                </a:solidFill>
                <a:latin typeface="Arial"/>
              </a:rPr>
              <a:t>4.3.1.3 Entradas de tabla de </a:t>
            </a:r>
            <a:r>
              <a:rPr lang="es-ES" dirty="0" err="1">
                <a:solidFill>
                  <a:srgbClr val="000000"/>
                </a:solidFill>
                <a:latin typeface="Arial"/>
              </a:rPr>
              <a:t>routing</a:t>
            </a:r>
            <a:r>
              <a:rPr lang="es-ES" dirty="0">
                <a:solidFill>
                  <a:srgbClr val="000000"/>
                </a:solidFill>
                <a:latin typeface="Arial"/>
              </a:rPr>
              <a:t> de red remota</a:t>
            </a:r>
          </a:p>
          <a:p>
            <a:pPr marL="110638" indent="-110638" defTabSz="1001657">
              <a:lnSpc>
                <a:spcPct val="80000"/>
              </a:lnSpc>
              <a:spcBef>
                <a:spcPct val="50000"/>
              </a:spcBef>
              <a:spcAft>
                <a:spcPct val="0"/>
              </a:spcAft>
            </a:pPr>
            <a:r>
              <a:rPr lang="es-ES" dirty="0">
                <a:solidFill>
                  <a:srgbClr val="000000"/>
                </a:solidFill>
                <a:latin typeface="Arial"/>
              </a:rPr>
              <a:t>4.3.1.4 Actividad: interpretar el contenido de una entrada de la tabla de </a:t>
            </a:r>
            <a:r>
              <a:rPr lang="es-ES" dirty="0" err="1">
                <a:solidFill>
                  <a:srgbClr val="000000"/>
                </a:solidFill>
                <a:latin typeface="Arial"/>
              </a:rPr>
              <a:t>routing</a:t>
            </a:r>
            <a:endParaRPr lang="es-ES" dirty="0">
              <a:solidFill>
                <a:srgbClr val="000000"/>
              </a:solidFill>
              <a:latin typeface="Aria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1"/>
          <p:cNvSpPr>
            <a:spLocks noGrp="1" noChangeArrowheads="1"/>
          </p:cNvSpPr>
          <p:nvPr>
            <p:ph type="sldNum" sz="quarter" idx="5"/>
          </p:nvPr>
        </p:nvSpPr>
        <p:spPr>
          <a:noFill/>
        </p:spPr>
        <p:txBody>
          <a:bodyPr/>
          <a:lstStyle/>
          <a:p>
            <a:pPr defTabSz="886353"/>
            <a:fld id="{4DBE9C86-8F91-408C-8823-75B6B5CDDFFE}" type="slidenum">
              <a:rPr lang="en-US" sz="800">
                <a:solidFill>
                  <a:prstClr val="black"/>
                </a:solidFill>
                <a:latin typeface="Arial"/>
              </a:rPr>
              <a:pPr defTabSz="886353"/>
              <a:t>87</a:t>
            </a:fld>
            <a:endParaRPr lang="en-US" dirty="0" smtClean="0">
              <a:solidFill>
                <a:prstClr val="black"/>
              </a:solidFill>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marL="110638" indent="-110638" defTabSz="1001657">
              <a:lnSpc>
                <a:spcPct val="80000"/>
              </a:lnSpc>
              <a:spcBef>
                <a:spcPct val="50000"/>
              </a:spcBef>
              <a:spcAft>
                <a:spcPct val="0"/>
              </a:spcAft>
            </a:pPr>
            <a:r>
              <a:rPr lang="es-ES" dirty="0">
                <a:solidFill>
                  <a:srgbClr val="000000"/>
                </a:solidFill>
                <a:latin typeface="Arial"/>
              </a:rPr>
              <a:t>4.3 Funcionamiento del </a:t>
            </a:r>
            <a:r>
              <a:rPr lang="es-ES" dirty="0" err="1">
                <a:solidFill>
                  <a:srgbClr val="000000"/>
                </a:solidFill>
                <a:latin typeface="Arial"/>
              </a:rPr>
              <a:t>router</a:t>
            </a:r>
            <a:endParaRPr lang="es-ES" dirty="0">
              <a:solidFill>
                <a:srgbClr val="000000"/>
              </a:solidFill>
              <a:latin typeface="Arial"/>
            </a:endParaRPr>
          </a:p>
          <a:p>
            <a:pPr marL="110638" indent="-110638" defTabSz="1001657">
              <a:lnSpc>
                <a:spcPct val="80000"/>
              </a:lnSpc>
              <a:spcBef>
                <a:spcPct val="50000"/>
              </a:spcBef>
              <a:spcAft>
                <a:spcPct val="0"/>
              </a:spcAft>
            </a:pPr>
            <a:r>
              <a:rPr lang="es-ES" dirty="0">
                <a:solidFill>
                  <a:srgbClr val="000000"/>
                </a:solidFill>
                <a:latin typeface="Arial"/>
              </a:rPr>
              <a:t>4.3.2 Rutas conectadas directamente</a:t>
            </a:r>
          </a:p>
          <a:p>
            <a:pPr marL="110638" indent="-110638" defTabSz="1001657">
              <a:lnSpc>
                <a:spcPct val="80000"/>
              </a:lnSpc>
              <a:spcBef>
                <a:spcPct val="50000"/>
              </a:spcBef>
              <a:spcAft>
                <a:spcPct val="0"/>
              </a:spcAft>
            </a:pPr>
            <a:r>
              <a:rPr lang="es-ES" dirty="0">
                <a:solidFill>
                  <a:srgbClr val="000000"/>
                </a:solidFill>
                <a:latin typeface="Arial"/>
              </a:rPr>
              <a:t>4.3.2.1 Interfaces conectadas directamente</a:t>
            </a:r>
          </a:p>
          <a:p>
            <a:pPr marL="110638" indent="-110638" defTabSz="1001657">
              <a:lnSpc>
                <a:spcPct val="80000"/>
              </a:lnSpc>
              <a:spcBef>
                <a:spcPct val="50000"/>
              </a:spcBef>
              <a:spcAft>
                <a:spcPct val="0"/>
              </a:spcAft>
            </a:pPr>
            <a:r>
              <a:rPr lang="es-ES" dirty="0">
                <a:solidFill>
                  <a:srgbClr val="000000"/>
                </a:solidFill>
                <a:latin typeface="Arial"/>
              </a:rPr>
              <a:t>4.3.2.2 Entradas de tabla de </a:t>
            </a:r>
            <a:r>
              <a:rPr lang="es-ES" dirty="0" err="1">
                <a:solidFill>
                  <a:srgbClr val="000000"/>
                </a:solidFill>
                <a:latin typeface="Arial"/>
              </a:rPr>
              <a:t>routing</a:t>
            </a:r>
            <a:r>
              <a:rPr lang="es-ES" dirty="0">
                <a:solidFill>
                  <a:srgbClr val="000000"/>
                </a:solidFill>
                <a:latin typeface="Arial"/>
              </a:rPr>
              <a:t> de redes conectadas directamente</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1"/>
          <p:cNvSpPr>
            <a:spLocks noGrp="1" noChangeArrowheads="1"/>
          </p:cNvSpPr>
          <p:nvPr>
            <p:ph type="sldNum" sz="quarter" idx="5"/>
          </p:nvPr>
        </p:nvSpPr>
        <p:spPr>
          <a:noFill/>
        </p:spPr>
        <p:txBody>
          <a:bodyPr/>
          <a:lstStyle/>
          <a:p>
            <a:pPr defTabSz="886353"/>
            <a:fld id="{4DBE9C86-8F91-408C-8823-75B6B5CDDFFE}" type="slidenum">
              <a:rPr lang="en-US" sz="800">
                <a:solidFill>
                  <a:prstClr val="black"/>
                </a:solidFill>
                <a:latin typeface="Arial"/>
              </a:rPr>
              <a:pPr defTabSz="886353"/>
              <a:t>88</a:t>
            </a:fld>
            <a:endParaRPr lang="en-US" dirty="0" smtClean="0">
              <a:solidFill>
                <a:prstClr val="black"/>
              </a:solidFill>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marL="110638" indent="-110638" defTabSz="1001657">
              <a:lnSpc>
                <a:spcPct val="80000"/>
              </a:lnSpc>
              <a:spcBef>
                <a:spcPct val="50000"/>
              </a:spcBef>
              <a:spcAft>
                <a:spcPct val="0"/>
              </a:spcAft>
            </a:pPr>
            <a:r>
              <a:rPr lang="es-ES" dirty="0">
                <a:solidFill>
                  <a:srgbClr val="000000"/>
                </a:solidFill>
                <a:latin typeface="Arial"/>
              </a:rPr>
              <a:t>4.3 Funcionamiento del </a:t>
            </a:r>
            <a:r>
              <a:rPr lang="es-ES" dirty="0" err="1">
                <a:solidFill>
                  <a:srgbClr val="000000"/>
                </a:solidFill>
                <a:latin typeface="Arial"/>
              </a:rPr>
              <a:t>router</a:t>
            </a:r>
            <a:endParaRPr lang="es-ES" dirty="0">
              <a:solidFill>
                <a:srgbClr val="000000"/>
              </a:solidFill>
              <a:latin typeface="Arial"/>
            </a:endParaRPr>
          </a:p>
          <a:p>
            <a:pPr marL="110638" indent="-110638" defTabSz="1001657">
              <a:lnSpc>
                <a:spcPct val="80000"/>
              </a:lnSpc>
              <a:spcBef>
                <a:spcPct val="50000"/>
              </a:spcBef>
              <a:spcAft>
                <a:spcPct val="0"/>
              </a:spcAft>
            </a:pPr>
            <a:r>
              <a:rPr lang="es-ES" dirty="0">
                <a:solidFill>
                  <a:srgbClr val="000000"/>
                </a:solidFill>
                <a:latin typeface="Arial"/>
              </a:rPr>
              <a:t>4.3.2 Rutas conectadas directamente</a:t>
            </a:r>
          </a:p>
          <a:p>
            <a:pPr marL="110638" indent="-110638" defTabSz="1001657">
              <a:lnSpc>
                <a:spcPct val="80000"/>
              </a:lnSpc>
              <a:spcBef>
                <a:spcPct val="50000"/>
              </a:spcBef>
              <a:spcAft>
                <a:spcPct val="0"/>
              </a:spcAft>
            </a:pPr>
            <a:r>
              <a:rPr lang="es-ES" dirty="0">
                <a:solidFill>
                  <a:srgbClr val="000000"/>
                </a:solidFill>
                <a:latin typeface="Arial"/>
              </a:rPr>
              <a:t>4.3.2.1 Interfaces conectadas directamente</a:t>
            </a:r>
          </a:p>
          <a:p>
            <a:pPr marL="110638" indent="-110638" defTabSz="1001657">
              <a:lnSpc>
                <a:spcPct val="80000"/>
              </a:lnSpc>
              <a:spcBef>
                <a:spcPct val="50000"/>
              </a:spcBef>
              <a:spcAft>
                <a:spcPct val="0"/>
              </a:spcAft>
            </a:pPr>
            <a:r>
              <a:rPr lang="es-ES" dirty="0">
                <a:solidFill>
                  <a:srgbClr val="000000"/>
                </a:solidFill>
                <a:latin typeface="Arial"/>
              </a:rPr>
              <a:t>4.3.2.2 Entradas de tabla de </a:t>
            </a:r>
            <a:r>
              <a:rPr lang="es-ES" dirty="0" err="1">
                <a:solidFill>
                  <a:srgbClr val="000000"/>
                </a:solidFill>
                <a:latin typeface="Arial"/>
              </a:rPr>
              <a:t>routing</a:t>
            </a:r>
            <a:r>
              <a:rPr lang="es-ES" dirty="0">
                <a:solidFill>
                  <a:srgbClr val="000000"/>
                </a:solidFill>
                <a:latin typeface="Arial"/>
              </a:rPr>
              <a:t> de redes conectadas directamente</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1"/>
          <p:cNvSpPr>
            <a:spLocks noGrp="1" noChangeArrowheads="1"/>
          </p:cNvSpPr>
          <p:nvPr>
            <p:ph type="sldNum" sz="quarter" idx="5"/>
          </p:nvPr>
        </p:nvSpPr>
        <p:spPr>
          <a:noFill/>
        </p:spPr>
        <p:txBody>
          <a:bodyPr/>
          <a:lstStyle/>
          <a:p>
            <a:pPr defTabSz="886353"/>
            <a:fld id="{4DBE9C86-8F91-408C-8823-75B6B5CDDFFE}" type="slidenum">
              <a:rPr lang="en-US" sz="800">
                <a:solidFill>
                  <a:prstClr val="black"/>
                </a:solidFill>
                <a:latin typeface="Arial"/>
              </a:rPr>
              <a:pPr defTabSz="886353"/>
              <a:t>89</a:t>
            </a:fld>
            <a:endParaRPr lang="en-US" dirty="0" smtClean="0">
              <a:solidFill>
                <a:prstClr val="black"/>
              </a:solidFill>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marL="110638" indent="-110638" defTabSz="1001657">
              <a:lnSpc>
                <a:spcPct val="80000"/>
              </a:lnSpc>
              <a:spcBef>
                <a:spcPct val="50000"/>
              </a:spcBef>
              <a:spcAft>
                <a:spcPct val="0"/>
              </a:spcAft>
            </a:pPr>
            <a:r>
              <a:rPr lang="es-ES" dirty="0">
                <a:solidFill>
                  <a:srgbClr val="000000"/>
                </a:solidFill>
                <a:latin typeface="Arial"/>
              </a:rPr>
              <a:t>4.3 Funcionamiento del </a:t>
            </a:r>
            <a:r>
              <a:rPr lang="es-ES" dirty="0" err="1">
                <a:solidFill>
                  <a:srgbClr val="000000"/>
                </a:solidFill>
                <a:latin typeface="Arial"/>
              </a:rPr>
              <a:t>router</a:t>
            </a:r>
            <a:endParaRPr lang="es-ES" dirty="0">
              <a:solidFill>
                <a:srgbClr val="000000"/>
              </a:solidFill>
              <a:latin typeface="Arial"/>
            </a:endParaRPr>
          </a:p>
          <a:p>
            <a:pPr marL="110638" indent="-110638" defTabSz="1001657">
              <a:lnSpc>
                <a:spcPct val="80000"/>
              </a:lnSpc>
              <a:spcBef>
                <a:spcPct val="50000"/>
              </a:spcBef>
              <a:spcAft>
                <a:spcPct val="0"/>
              </a:spcAft>
            </a:pPr>
            <a:r>
              <a:rPr lang="es-ES" dirty="0">
                <a:solidFill>
                  <a:srgbClr val="000000"/>
                </a:solidFill>
                <a:latin typeface="Arial"/>
              </a:rPr>
              <a:t>4.3.2 Rutas conectadas directamente</a:t>
            </a:r>
          </a:p>
          <a:p>
            <a:pPr marL="110638" indent="-110638" defTabSz="1001657">
              <a:lnSpc>
                <a:spcPct val="80000"/>
              </a:lnSpc>
              <a:spcBef>
                <a:spcPct val="50000"/>
              </a:spcBef>
              <a:spcAft>
                <a:spcPct val="0"/>
              </a:spcAft>
            </a:pPr>
            <a:r>
              <a:rPr lang="es-ES" dirty="0">
                <a:solidFill>
                  <a:srgbClr val="000000"/>
                </a:solidFill>
                <a:latin typeface="Arial"/>
              </a:rPr>
              <a:t>4.3.2.4 Ejemplo de interfaz IPv6 conectada directamente</a:t>
            </a:r>
          </a:p>
          <a:p>
            <a:pPr marL="110638" indent="-110638" defTabSz="1001657">
              <a:lnSpc>
                <a:spcPct val="80000"/>
              </a:lnSpc>
              <a:spcBef>
                <a:spcPct val="50000"/>
              </a:spcBef>
              <a:spcAft>
                <a:spcPct val="0"/>
              </a:spcAft>
            </a:pPr>
            <a:r>
              <a:rPr lang="es-ES" dirty="0">
                <a:solidFill>
                  <a:srgbClr val="000000"/>
                </a:solidFill>
                <a:latin typeface="Arial"/>
              </a:rPr>
              <a:t>4.3.2.5 </a:t>
            </a:r>
            <a:r>
              <a:rPr lang="es-ES" dirty="0" err="1">
                <a:solidFill>
                  <a:srgbClr val="000000"/>
                </a:solidFill>
                <a:latin typeface="Arial"/>
              </a:rPr>
              <a:t>Packet</a:t>
            </a:r>
            <a:r>
              <a:rPr lang="es-ES" dirty="0">
                <a:solidFill>
                  <a:srgbClr val="000000"/>
                </a:solidFill>
                <a:latin typeface="Arial"/>
              </a:rPr>
              <a:t> </a:t>
            </a:r>
            <a:r>
              <a:rPr lang="es-ES" dirty="0" err="1">
                <a:solidFill>
                  <a:srgbClr val="000000"/>
                </a:solidFill>
                <a:latin typeface="Arial"/>
              </a:rPr>
              <a:t>Tracer</a:t>
            </a:r>
            <a:r>
              <a:rPr lang="es-ES" dirty="0">
                <a:solidFill>
                  <a:srgbClr val="000000"/>
                </a:solidFill>
                <a:latin typeface="Arial"/>
              </a:rPr>
              <a:t>: investigación de rutas conectadas directamente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pPr defTabSz="886353"/>
            <a:fld id="{E2906053-E8A2-4DAD-B57C-C8945C1AD1DD}" type="slidenum">
              <a:rPr lang="en-US" sz="800">
                <a:solidFill>
                  <a:prstClr val="black"/>
                </a:solidFill>
                <a:latin typeface="Arial"/>
              </a:rPr>
              <a:pPr defTabSz="886353"/>
              <a:t>9</a:t>
            </a:fld>
            <a:endParaRPr lang="en-US" dirty="0" smtClean="0">
              <a:solidFill>
                <a:prstClr val="black"/>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3.1 Segmentación de VLAN</a:t>
            </a:r>
            <a:endParaRPr lang="es-ES" b="1" noProof="0" dirty="0" smtClean="0"/>
          </a:p>
          <a:p>
            <a:pPr marL="110638" indent="-110638" defTabSz="1001657"/>
            <a:r>
              <a:rPr lang="es-ES" b="1" dirty="0">
                <a:solidFill>
                  <a:srgbClr val="000000"/>
                </a:solidFill>
                <a:latin typeface="Arial"/>
              </a:rPr>
              <a:t>3.1.1 Descripción general de las VLAN</a:t>
            </a:r>
            <a:endParaRPr lang="es-ES" b="1" noProof="0" dirty="0" smtClean="0"/>
          </a:p>
          <a:p>
            <a:pPr marL="110638" indent="-110638" defTabSz="1001657"/>
            <a:r>
              <a:rPr lang="es-ES" b="1" dirty="0">
                <a:solidFill>
                  <a:srgbClr val="000000"/>
                </a:solidFill>
                <a:latin typeface="Arial"/>
              </a:rPr>
              <a:t>3.1.1.4 </a:t>
            </a:r>
            <a:r>
              <a:rPr lang="es-ES" b="1" dirty="0">
                <a:solidFill>
                  <a:srgbClr val="000000"/>
                </a:solidFill>
                <a:latin typeface="Arial"/>
                <a:ea typeface="ＭＳ Ｐゴシック"/>
              </a:rPr>
              <a:t>VLAN de voz</a:t>
            </a:r>
            <a:endParaRPr lang="es-ES" b="1" noProof="0" dirty="0" smtClean="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1"/>
          <p:cNvSpPr>
            <a:spLocks noGrp="1" noChangeArrowheads="1"/>
          </p:cNvSpPr>
          <p:nvPr>
            <p:ph type="sldNum" sz="quarter" idx="5"/>
          </p:nvPr>
        </p:nvSpPr>
        <p:spPr>
          <a:noFill/>
        </p:spPr>
        <p:txBody>
          <a:bodyPr/>
          <a:lstStyle/>
          <a:p>
            <a:pPr defTabSz="886353"/>
            <a:fld id="{4DBE9C86-8F91-408C-8823-75B6B5CDDFFE}" type="slidenum">
              <a:rPr lang="en-US" sz="800">
                <a:solidFill>
                  <a:prstClr val="black"/>
                </a:solidFill>
                <a:latin typeface="Arial"/>
              </a:rPr>
              <a:pPr defTabSz="886353"/>
              <a:t>90</a:t>
            </a:fld>
            <a:endParaRPr lang="en-US" dirty="0" smtClean="0">
              <a:solidFill>
                <a:prstClr val="black"/>
              </a:solidFill>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marL="110638" indent="-110638" defTabSz="1001657">
              <a:lnSpc>
                <a:spcPct val="80000"/>
              </a:lnSpc>
              <a:spcBef>
                <a:spcPct val="50000"/>
              </a:spcBef>
              <a:spcAft>
                <a:spcPct val="0"/>
              </a:spcAft>
            </a:pPr>
            <a:r>
              <a:rPr lang="es-ES" dirty="0">
                <a:solidFill>
                  <a:srgbClr val="000000"/>
                </a:solidFill>
                <a:latin typeface="Arial"/>
              </a:rPr>
              <a:t>4.3 Funcionamiento del </a:t>
            </a:r>
            <a:r>
              <a:rPr lang="es-ES" dirty="0" err="1">
                <a:solidFill>
                  <a:srgbClr val="000000"/>
                </a:solidFill>
                <a:latin typeface="Arial"/>
              </a:rPr>
              <a:t>router</a:t>
            </a:r>
            <a:endParaRPr lang="es-ES" dirty="0">
              <a:solidFill>
                <a:srgbClr val="000000"/>
              </a:solidFill>
              <a:latin typeface="Arial"/>
            </a:endParaRPr>
          </a:p>
          <a:p>
            <a:pPr marL="110638" indent="-110638" defTabSz="1001657">
              <a:lnSpc>
                <a:spcPct val="80000"/>
              </a:lnSpc>
              <a:spcBef>
                <a:spcPct val="50000"/>
              </a:spcBef>
              <a:spcAft>
                <a:spcPct val="0"/>
              </a:spcAft>
            </a:pPr>
            <a:r>
              <a:rPr lang="es-ES" dirty="0">
                <a:solidFill>
                  <a:srgbClr val="000000"/>
                </a:solidFill>
                <a:latin typeface="Arial"/>
              </a:rPr>
              <a:t>4.3.3 Rutas descubiertas estáticamente</a:t>
            </a:r>
          </a:p>
          <a:p>
            <a:pPr marL="110638" indent="-110638" defTabSz="1001657">
              <a:lnSpc>
                <a:spcPct val="80000"/>
              </a:lnSpc>
              <a:spcBef>
                <a:spcPct val="50000"/>
              </a:spcBef>
              <a:spcAft>
                <a:spcPct val="0"/>
              </a:spcAft>
            </a:pPr>
            <a:r>
              <a:rPr lang="es-ES" dirty="0">
                <a:solidFill>
                  <a:srgbClr val="000000"/>
                </a:solidFill>
                <a:latin typeface="Arial"/>
              </a:rPr>
              <a:t>4.3.3.1 Rutas estáticas</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1"/>
          <p:cNvSpPr>
            <a:spLocks noGrp="1" noChangeArrowheads="1"/>
          </p:cNvSpPr>
          <p:nvPr>
            <p:ph type="sldNum" sz="quarter" idx="5"/>
          </p:nvPr>
        </p:nvSpPr>
        <p:spPr>
          <a:noFill/>
        </p:spPr>
        <p:txBody>
          <a:bodyPr/>
          <a:lstStyle/>
          <a:p>
            <a:pPr defTabSz="886353"/>
            <a:fld id="{4DBE9C86-8F91-408C-8823-75B6B5CDDFFE}" type="slidenum">
              <a:rPr lang="en-US" sz="800">
                <a:solidFill>
                  <a:prstClr val="black"/>
                </a:solidFill>
                <a:latin typeface="Arial"/>
              </a:rPr>
              <a:pPr defTabSz="886353"/>
              <a:t>91</a:t>
            </a:fld>
            <a:endParaRPr lang="en-US" dirty="0" smtClean="0">
              <a:solidFill>
                <a:prstClr val="black"/>
              </a:solidFill>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marL="110638" indent="-110638" defTabSz="1001657">
              <a:lnSpc>
                <a:spcPct val="80000"/>
              </a:lnSpc>
              <a:spcBef>
                <a:spcPct val="50000"/>
              </a:spcBef>
              <a:spcAft>
                <a:spcPct val="0"/>
              </a:spcAft>
            </a:pPr>
            <a:r>
              <a:rPr lang="es-ES" dirty="0">
                <a:solidFill>
                  <a:srgbClr val="000000"/>
                </a:solidFill>
                <a:latin typeface="Arial"/>
              </a:rPr>
              <a:t>4.3 Funcionamiento del </a:t>
            </a:r>
            <a:r>
              <a:rPr lang="es-ES" dirty="0" err="1">
                <a:solidFill>
                  <a:srgbClr val="000000"/>
                </a:solidFill>
                <a:latin typeface="Arial"/>
              </a:rPr>
              <a:t>router</a:t>
            </a:r>
            <a:endParaRPr lang="es-ES" dirty="0">
              <a:solidFill>
                <a:srgbClr val="000000"/>
              </a:solidFill>
              <a:latin typeface="Arial"/>
            </a:endParaRPr>
          </a:p>
          <a:p>
            <a:pPr marL="110638" indent="-110638" defTabSz="1001657">
              <a:lnSpc>
                <a:spcPct val="80000"/>
              </a:lnSpc>
              <a:spcBef>
                <a:spcPct val="50000"/>
              </a:spcBef>
              <a:spcAft>
                <a:spcPct val="0"/>
              </a:spcAft>
            </a:pPr>
            <a:r>
              <a:rPr lang="es-ES" dirty="0">
                <a:solidFill>
                  <a:srgbClr val="000000"/>
                </a:solidFill>
                <a:latin typeface="Arial"/>
              </a:rPr>
              <a:t>4.3.3 Rutas descubiertas estáticamente</a:t>
            </a:r>
          </a:p>
          <a:p>
            <a:pPr marL="110638" indent="-110638" defTabSz="1001657">
              <a:lnSpc>
                <a:spcPct val="80000"/>
              </a:lnSpc>
              <a:spcBef>
                <a:spcPct val="50000"/>
              </a:spcBef>
              <a:spcAft>
                <a:spcPct val="0"/>
              </a:spcAft>
            </a:pPr>
            <a:r>
              <a:rPr lang="es-ES" dirty="0">
                <a:solidFill>
                  <a:srgbClr val="000000"/>
                </a:solidFill>
                <a:latin typeface="Arial"/>
              </a:rPr>
              <a:t>4.3.3.2 Ejemplo de rutas estáticas</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1"/>
          <p:cNvSpPr>
            <a:spLocks noGrp="1" noChangeArrowheads="1"/>
          </p:cNvSpPr>
          <p:nvPr>
            <p:ph type="sldNum" sz="quarter" idx="5"/>
          </p:nvPr>
        </p:nvSpPr>
        <p:spPr>
          <a:noFill/>
        </p:spPr>
        <p:txBody>
          <a:bodyPr/>
          <a:lstStyle/>
          <a:p>
            <a:pPr defTabSz="886353"/>
            <a:fld id="{4DBE9C86-8F91-408C-8823-75B6B5CDDFFE}" type="slidenum">
              <a:rPr lang="en-US" sz="800">
                <a:solidFill>
                  <a:prstClr val="black"/>
                </a:solidFill>
                <a:latin typeface="Arial"/>
              </a:rPr>
              <a:pPr defTabSz="886353"/>
              <a:t>92</a:t>
            </a:fld>
            <a:endParaRPr lang="en-US" dirty="0" smtClean="0">
              <a:solidFill>
                <a:prstClr val="black"/>
              </a:solidFill>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marL="110638" indent="-110638" defTabSz="1001657">
              <a:lnSpc>
                <a:spcPct val="80000"/>
              </a:lnSpc>
              <a:spcBef>
                <a:spcPct val="50000"/>
              </a:spcBef>
              <a:spcAft>
                <a:spcPct val="0"/>
              </a:spcAft>
            </a:pPr>
            <a:r>
              <a:rPr lang="es-ES" dirty="0">
                <a:solidFill>
                  <a:srgbClr val="000000"/>
                </a:solidFill>
                <a:latin typeface="Arial"/>
              </a:rPr>
              <a:t>4.3 Funcionamiento del </a:t>
            </a:r>
            <a:r>
              <a:rPr lang="es-ES" dirty="0" err="1">
                <a:solidFill>
                  <a:srgbClr val="000000"/>
                </a:solidFill>
                <a:latin typeface="Arial"/>
              </a:rPr>
              <a:t>router</a:t>
            </a:r>
            <a:endParaRPr lang="es-ES" dirty="0">
              <a:solidFill>
                <a:srgbClr val="000000"/>
              </a:solidFill>
              <a:latin typeface="Arial"/>
            </a:endParaRPr>
          </a:p>
          <a:p>
            <a:pPr marL="110638" indent="-110638" defTabSz="1001657">
              <a:lnSpc>
                <a:spcPct val="80000"/>
              </a:lnSpc>
              <a:spcBef>
                <a:spcPct val="50000"/>
              </a:spcBef>
              <a:spcAft>
                <a:spcPct val="0"/>
              </a:spcAft>
            </a:pPr>
            <a:r>
              <a:rPr lang="es-ES" dirty="0">
                <a:solidFill>
                  <a:srgbClr val="000000"/>
                </a:solidFill>
                <a:latin typeface="Arial"/>
              </a:rPr>
              <a:t>4.3.3 Rutas descubiertas estáticamente</a:t>
            </a:r>
          </a:p>
          <a:p>
            <a:pPr marL="110638" indent="-110638" defTabSz="1001657">
              <a:lnSpc>
                <a:spcPct val="80000"/>
              </a:lnSpc>
              <a:spcBef>
                <a:spcPct val="50000"/>
              </a:spcBef>
              <a:spcAft>
                <a:spcPct val="0"/>
              </a:spcAft>
            </a:pPr>
            <a:r>
              <a:rPr lang="es-ES" dirty="0">
                <a:solidFill>
                  <a:srgbClr val="000000"/>
                </a:solidFill>
                <a:latin typeface="Arial"/>
              </a:rPr>
              <a:t>4.3.3.3 Ejemplo de rutas estáticas IPv6</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1"/>
          <p:cNvSpPr>
            <a:spLocks noGrp="1" noChangeArrowheads="1"/>
          </p:cNvSpPr>
          <p:nvPr>
            <p:ph type="sldNum" sz="quarter" idx="5"/>
          </p:nvPr>
        </p:nvSpPr>
        <p:spPr>
          <a:noFill/>
        </p:spPr>
        <p:txBody>
          <a:bodyPr/>
          <a:lstStyle/>
          <a:p>
            <a:pPr defTabSz="886353"/>
            <a:fld id="{4DBE9C86-8F91-408C-8823-75B6B5CDDFFE}" type="slidenum">
              <a:rPr lang="en-US" sz="800">
                <a:solidFill>
                  <a:prstClr val="black"/>
                </a:solidFill>
                <a:latin typeface="Arial"/>
              </a:rPr>
              <a:pPr defTabSz="886353"/>
              <a:t>93</a:t>
            </a:fld>
            <a:endParaRPr lang="en-US" dirty="0" smtClean="0">
              <a:solidFill>
                <a:prstClr val="black"/>
              </a:solidFill>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marL="110638" indent="-110638" defTabSz="1001657">
              <a:lnSpc>
                <a:spcPct val="80000"/>
              </a:lnSpc>
              <a:spcBef>
                <a:spcPct val="50000"/>
              </a:spcBef>
              <a:spcAft>
                <a:spcPct val="0"/>
              </a:spcAft>
            </a:pPr>
            <a:r>
              <a:rPr lang="es-ES" dirty="0">
                <a:solidFill>
                  <a:srgbClr val="000000"/>
                </a:solidFill>
                <a:latin typeface="Arial"/>
              </a:rPr>
              <a:t>4.3 Funcionamiento del </a:t>
            </a:r>
            <a:r>
              <a:rPr lang="es-ES" dirty="0" err="1">
                <a:solidFill>
                  <a:srgbClr val="000000"/>
                </a:solidFill>
                <a:latin typeface="Arial"/>
              </a:rPr>
              <a:t>router</a:t>
            </a:r>
            <a:endParaRPr lang="es-ES" dirty="0">
              <a:solidFill>
                <a:srgbClr val="000000"/>
              </a:solidFill>
              <a:latin typeface="Arial"/>
            </a:endParaRPr>
          </a:p>
          <a:p>
            <a:pPr marL="110638" indent="-110638" defTabSz="1001657">
              <a:lnSpc>
                <a:spcPct val="80000"/>
              </a:lnSpc>
              <a:spcBef>
                <a:spcPct val="50000"/>
              </a:spcBef>
              <a:spcAft>
                <a:spcPct val="0"/>
              </a:spcAft>
            </a:pPr>
            <a:r>
              <a:rPr lang="es-ES" dirty="0">
                <a:solidFill>
                  <a:srgbClr val="000000"/>
                </a:solidFill>
                <a:latin typeface="Arial"/>
              </a:rPr>
              <a:t>4.3.4 Protocolos de </a:t>
            </a:r>
            <a:r>
              <a:rPr lang="es-ES" dirty="0" err="1">
                <a:solidFill>
                  <a:srgbClr val="000000"/>
                </a:solidFill>
                <a:latin typeface="Arial"/>
              </a:rPr>
              <a:t>routing</a:t>
            </a:r>
            <a:r>
              <a:rPr lang="es-ES" dirty="0">
                <a:solidFill>
                  <a:srgbClr val="000000"/>
                </a:solidFill>
                <a:latin typeface="Arial"/>
              </a:rPr>
              <a:t> dinámico</a:t>
            </a:r>
          </a:p>
          <a:p>
            <a:pPr marL="110638" indent="-110638" defTabSz="1001657">
              <a:lnSpc>
                <a:spcPct val="80000"/>
              </a:lnSpc>
              <a:spcBef>
                <a:spcPct val="50000"/>
              </a:spcBef>
              <a:spcAft>
                <a:spcPct val="0"/>
              </a:spcAft>
            </a:pPr>
            <a:r>
              <a:rPr lang="es-ES" dirty="0">
                <a:solidFill>
                  <a:srgbClr val="000000"/>
                </a:solidFill>
                <a:latin typeface="Arial"/>
              </a:rPr>
              <a:t>4.3.4.1 </a:t>
            </a:r>
            <a:r>
              <a:rPr lang="es-ES" dirty="0" err="1">
                <a:solidFill>
                  <a:srgbClr val="000000"/>
                </a:solidFill>
                <a:latin typeface="Arial"/>
              </a:rPr>
              <a:t>Routing</a:t>
            </a:r>
            <a:r>
              <a:rPr lang="es-ES" dirty="0">
                <a:solidFill>
                  <a:srgbClr val="000000"/>
                </a:solidFill>
                <a:latin typeface="Arial"/>
              </a:rPr>
              <a:t> dinámico</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1"/>
          <p:cNvSpPr>
            <a:spLocks noGrp="1" noChangeArrowheads="1"/>
          </p:cNvSpPr>
          <p:nvPr>
            <p:ph type="sldNum" sz="quarter" idx="5"/>
          </p:nvPr>
        </p:nvSpPr>
        <p:spPr>
          <a:noFill/>
        </p:spPr>
        <p:txBody>
          <a:bodyPr/>
          <a:lstStyle/>
          <a:p>
            <a:pPr defTabSz="886353"/>
            <a:fld id="{4DBE9C86-8F91-408C-8823-75B6B5CDDFFE}" type="slidenum">
              <a:rPr lang="en-US" sz="800">
                <a:solidFill>
                  <a:prstClr val="black"/>
                </a:solidFill>
                <a:latin typeface="Arial"/>
              </a:rPr>
              <a:pPr defTabSz="886353"/>
              <a:t>94</a:t>
            </a:fld>
            <a:endParaRPr lang="en-US" dirty="0" smtClean="0">
              <a:solidFill>
                <a:prstClr val="black"/>
              </a:solidFill>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marL="110638" indent="-110638" defTabSz="1001657">
              <a:lnSpc>
                <a:spcPct val="80000"/>
              </a:lnSpc>
              <a:spcBef>
                <a:spcPct val="50000"/>
              </a:spcBef>
              <a:spcAft>
                <a:spcPct val="0"/>
              </a:spcAft>
            </a:pPr>
            <a:r>
              <a:rPr lang="es-ES" dirty="0">
                <a:solidFill>
                  <a:srgbClr val="000000"/>
                </a:solidFill>
                <a:latin typeface="Arial"/>
              </a:rPr>
              <a:t>4.3 Funcionamiento del </a:t>
            </a:r>
            <a:r>
              <a:rPr lang="es-ES" dirty="0" err="1">
                <a:solidFill>
                  <a:srgbClr val="000000"/>
                </a:solidFill>
                <a:latin typeface="Arial"/>
              </a:rPr>
              <a:t>router</a:t>
            </a:r>
            <a:endParaRPr lang="es-ES" dirty="0">
              <a:solidFill>
                <a:srgbClr val="000000"/>
              </a:solidFill>
              <a:latin typeface="Arial"/>
            </a:endParaRPr>
          </a:p>
          <a:p>
            <a:pPr marL="110638" indent="-110638" defTabSz="1001657">
              <a:lnSpc>
                <a:spcPct val="80000"/>
              </a:lnSpc>
              <a:spcBef>
                <a:spcPct val="50000"/>
              </a:spcBef>
              <a:spcAft>
                <a:spcPct val="0"/>
              </a:spcAft>
            </a:pPr>
            <a:r>
              <a:rPr lang="es-ES" dirty="0">
                <a:solidFill>
                  <a:srgbClr val="000000"/>
                </a:solidFill>
                <a:latin typeface="Arial"/>
              </a:rPr>
              <a:t>4.3.4 Protocolos de </a:t>
            </a:r>
            <a:r>
              <a:rPr lang="es-ES" dirty="0" err="1">
                <a:solidFill>
                  <a:srgbClr val="000000"/>
                </a:solidFill>
                <a:latin typeface="Arial"/>
              </a:rPr>
              <a:t>routing</a:t>
            </a:r>
            <a:r>
              <a:rPr lang="es-ES" dirty="0">
                <a:solidFill>
                  <a:srgbClr val="000000"/>
                </a:solidFill>
                <a:latin typeface="Arial"/>
              </a:rPr>
              <a:t> dinámico</a:t>
            </a:r>
          </a:p>
          <a:p>
            <a:pPr marL="110638" indent="-110638" defTabSz="1001657">
              <a:lnSpc>
                <a:spcPct val="80000"/>
              </a:lnSpc>
              <a:spcBef>
                <a:spcPct val="50000"/>
              </a:spcBef>
              <a:spcAft>
                <a:spcPct val="0"/>
              </a:spcAft>
            </a:pPr>
            <a:r>
              <a:rPr lang="es-ES" dirty="0">
                <a:solidFill>
                  <a:srgbClr val="000000"/>
                </a:solidFill>
                <a:latin typeface="Arial"/>
              </a:rPr>
              <a:t>4.3.4.2 Protocolos de </a:t>
            </a:r>
            <a:r>
              <a:rPr lang="es-ES" dirty="0" err="1">
                <a:solidFill>
                  <a:srgbClr val="000000"/>
                </a:solidFill>
                <a:latin typeface="Arial"/>
              </a:rPr>
              <a:t>routing</a:t>
            </a:r>
            <a:r>
              <a:rPr lang="es-ES" dirty="0">
                <a:solidFill>
                  <a:srgbClr val="000000"/>
                </a:solidFill>
                <a:latin typeface="Arial"/>
              </a:rPr>
              <a:t> IPv4</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1"/>
          <p:cNvSpPr>
            <a:spLocks noGrp="1" noChangeArrowheads="1"/>
          </p:cNvSpPr>
          <p:nvPr>
            <p:ph type="sldNum" sz="quarter" idx="5"/>
          </p:nvPr>
        </p:nvSpPr>
        <p:spPr>
          <a:noFill/>
        </p:spPr>
        <p:txBody>
          <a:bodyPr/>
          <a:lstStyle/>
          <a:p>
            <a:pPr defTabSz="886353"/>
            <a:fld id="{4DBE9C86-8F91-408C-8823-75B6B5CDDFFE}" type="slidenum">
              <a:rPr lang="en-US" sz="800">
                <a:solidFill>
                  <a:prstClr val="black"/>
                </a:solidFill>
                <a:latin typeface="Arial"/>
              </a:rPr>
              <a:pPr defTabSz="886353"/>
              <a:t>95</a:t>
            </a:fld>
            <a:endParaRPr lang="en-US" dirty="0" smtClean="0">
              <a:solidFill>
                <a:prstClr val="black"/>
              </a:solidFill>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marL="110638" indent="-110638" defTabSz="1001657">
              <a:lnSpc>
                <a:spcPct val="80000"/>
              </a:lnSpc>
              <a:spcBef>
                <a:spcPct val="50000"/>
              </a:spcBef>
              <a:spcAft>
                <a:spcPct val="0"/>
              </a:spcAft>
            </a:pPr>
            <a:r>
              <a:rPr lang="es-ES" dirty="0">
                <a:solidFill>
                  <a:srgbClr val="000000"/>
                </a:solidFill>
                <a:latin typeface="Arial"/>
              </a:rPr>
              <a:t>4.3 Funcionamiento del </a:t>
            </a:r>
            <a:r>
              <a:rPr lang="es-ES" dirty="0" err="1">
                <a:solidFill>
                  <a:srgbClr val="000000"/>
                </a:solidFill>
                <a:latin typeface="Arial"/>
              </a:rPr>
              <a:t>router</a:t>
            </a:r>
            <a:endParaRPr lang="es-ES" dirty="0">
              <a:solidFill>
                <a:srgbClr val="000000"/>
              </a:solidFill>
              <a:latin typeface="Arial"/>
            </a:endParaRPr>
          </a:p>
          <a:p>
            <a:pPr marL="110638" indent="-110638" defTabSz="1001657">
              <a:lnSpc>
                <a:spcPct val="80000"/>
              </a:lnSpc>
              <a:spcBef>
                <a:spcPct val="50000"/>
              </a:spcBef>
              <a:spcAft>
                <a:spcPct val="0"/>
              </a:spcAft>
            </a:pPr>
            <a:r>
              <a:rPr lang="es-ES" dirty="0">
                <a:solidFill>
                  <a:srgbClr val="000000"/>
                </a:solidFill>
                <a:latin typeface="Arial"/>
              </a:rPr>
              <a:t>4.3.4 Protocolos de </a:t>
            </a:r>
            <a:r>
              <a:rPr lang="es-ES" dirty="0" err="1">
                <a:solidFill>
                  <a:srgbClr val="000000"/>
                </a:solidFill>
                <a:latin typeface="Arial"/>
              </a:rPr>
              <a:t>routing</a:t>
            </a:r>
            <a:r>
              <a:rPr lang="es-ES" dirty="0">
                <a:solidFill>
                  <a:srgbClr val="000000"/>
                </a:solidFill>
                <a:latin typeface="Arial"/>
              </a:rPr>
              <a:t> dinámico</a:t>
            </a:r>
          </a:p>
          <a:p>
            <a:pPr marL="110638" indent="-110638" defTabSz="1001657">
              <a:lnSpc>
                <a:spcPct val="80000"/>
              </a:lnSpc>
              <a:spcBef>
                <a:spcPct val="50000"/>
              </a:spcBef>
              <a:spcAft>
                <a:spcPct val="0"/>
              </a:spcAft>
            </a:pPr>
            <a:r>
              <a:rPr lang="es-ES" dirty="0">
                <a:solidFill>
                  <a:srgbClr val="000000"/>
                </a:solidFill>
                <a:latin typeface="Arial"/>
              </a:rPr>
              <a:t>4.3.4.3 Ejemplo de protocolos de </a:t>
            </a:r>
            <a:r>
              <a:rPr lang="es-ES" dirty="0" err="1">
                <a:solidFill>
                  <a:srgbClr val="000000"/>
                </a:solidFill>
                <a:latin typeface="Arial"/>
              </a:rPr>
              <a:t>routing</a:t>
            </a:r>
            <a:r>
              <a:rPr lang="es-ES" dirty="0">
                <a:solidFill>
                  <a:srgbClr val="000000"/>
                </a:solidFill>
                <a:latin typeface="Arial"/>
              </a:rPr>
              <a:t> IPv4</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1"/>
          <p:cNvSpPr>
            <a:spLocks noGrp="1" noChangeArrowheads="1"/>
          </p:cNvSpPr>
          <p:nvPr>
            <p:ph type="sldNum" sz="quarter" idx="5"/>
          </p:nvPr>
        </p:nvSpPr>
        <p:spPr>
          <a:noFill/>
        </p:spPr>
        <p:txBody>
          <a:bodyPr/>
          <a:lstStyle/>
          <a:p>
            <a:pPr defTabSz="886353"/>
            <a:fld id="{4DBE9C86-8F91-408C-8823-75B6B5CDDFFE}" type="slidenum">
              <a:rPr lang="en-US" sz="800">
                <a:solidFill>
                  <a:prstClr val="black"/>
                </a:solidFill>
                <a:latin typeface="Arial"/>
              </a:rPr>
              <a:pPr defTabSz="886353"/>
              <a:t>96</a:t>
            </a:fld>
            <a:endParaRPr lang="en-US" dirty="0" smtClean="0">
              <a:solidFill>
                <a:prstClr val="black"/>
              </a:solidFill>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marL="110638" indent="-110638" defTabSz="1001657">
              <a:lnSpc>
                <a:spcPct val="80000"/>
              </a:lnSpc>
              <a:spcBef>
                <a:spcPct val="50000"/>
              </a:spcBef>
              <a:spcAft>
                <a:spcPct val="0"/>
              </a:spcAft>
            </a:pPr>
            <a:r>
              <a:rPr lang="es-ES" dirty="0">
                <a:solidFill>
                  <a:srgbClr val="000000"/>
                </a:solidFill>
                <a:latin typeface="Arial"/>
              </a:rPr>
              <a:t>4.3 Funcionamiento del </a:t>
            </a:r>
            <a:r>
              <a:rPr lang="es-ES" dirty="0" err="1">
                <a:solidFill>
                  <a:srgbClr val="000000"/>
                </a:solidFill>
                <a:latin typeface="Arial"/>
              </a:rPr>
              <a:t>router</a:t>
            </a:r>
            <a:endParaRPr lang="es-ES" dirty="0">
              <a:solidFill>
                <a:srgbClr val="000000"/>
              </a:solidFill>
              <a:latin typeface="Arial"/>
            </a:endParaRPr>
          </a:p>
          <a:p>
            <a:pPr marL="110638" indent="-110638" defTabSz="1001657">
              <a:lnSpc>
                <a:spcPct val="80000"/>
              </a:lnSpc>
              <a:spcBef>
                <a:spcPct val="50000"/>
              </a:spcBef>
              <a:spcAft>
                <a:spcPct val="0"/>
              </a:spcAft>
            </a:pPr>
            <a:r>
              <a:rPr lang="es-ES" dirty="0">
                <a:solidFill>
                  <a:srgbClr val="000000"/>
                </a:solidFill>
                <a:latin typeface="Arial"/>
              </a:rPr>
              <a:t>4.3.4 Protocolos de </a:t>
            </a:r>
            <a:r>
              <a:rPr lang="es-ES" dirty="0" err="1">
                <a:solidFill>
                  <a:srgbClr val="000000"/>
                </a:solidFill>
                <a:latin typeface="Arial"/>
              </a:rPr>
              <a:t>routing</a:t>
            </a:r>
            <a:r>
              <a:rPr lang="es-ES" dirty="0">
                <a:solidFill>
                  <a:srgbClr val="000000"/>
                </a:solidFill>
                <a:latin typeface="Arial"/>
              </a:rPr>
              <a:t> dinámico</a:t>
            </a:r>
          </a:p>
          <a:p>
            <a:pPr marL="110638" indent="-110638" defTabSz="1001657">
              <a:lnSpc>
                <a:spcPct val="80000"/>
              </a:lnSpc>
              <a:spcBef>
                <a:spcPct val="50000"/>
              </a:spcBef>
              <a:spcAft>
                <a:spcPct val="0"/>
              </a:spcAft>
            </a:pPr>
            <a:r>
              <a:rPr lang="es-ES" dirty="0">
                <a:solidFill>
                  <a:srgbClr val="000000"/>
                </a:solidFill>
                <a:latin typeface="Arial"/>
              </a:rPr>
              <a:t>4.3.4.4 Protocolos de </a:t>
            </a:r>
            <a:r>
              <a:rPr lang="es-ES" dirty="0" err="1">
                <a:solidFill>
                  <a:srgbClr val="000000"/>
                </a:solidFill>
                <a:latin typeface="Arial"/>
              </a:rPr>
              <a:t>routing</a:t>
            </a:r>
            <a:r>
              <a:rPr lang="es-ES" dirty="0">
                <a:solidFill>
                  <a:srgbClr val="000000"/>
                </a:solidFill>
                <a:latin typeface="Arial"/>
              </a:rPr>
              <a:t> IPv6</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1"/>
          <p:cNvSpPr>
            <a:spLocks noGrp="1" noChangeArrowheads="1"/>
          </p:cNvSpPr>
          <p:nvPr>
            <p:ph type="sldNum" sz="quarter" idx="5"/>
          </p:nvPr>
        </p:nvSpPr>
        <p:spPr>
          <a:noFill/>
        </p:spPr>
        <p:txBody>
          <a:bodyPr/>
          <a:lstStyle/>
          <a:p>
            <a:pPr defTabSz="886353"/>
            <a:fld id="{4DBE9C86-8F91-408C-8823-75B6B5CDDFFE}" type="slidenum">
              <a:rPr lang="en-US" sz="800">
                <a:solidFill>
                  <a:prstClr val="black"/>
                </a:solidFill>
                <a:latin typeface="Arial"/>
              </a:rPr>
              <a:pPr defTabSz="886353"/>
              <a:t>97</a:t>
            </a:fld>
            <a:endParaRPr lang="en-US" dirty="0" smtClean="0">
              <a:solidFill>
                <a:prstClr val="black"/>
              </a:solidFill>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marL="110638" indent="-110638" defTabSz="1001657">
              <a:lnSpc>
                <a:spcPct val="80000"/>
              </a:lnSpc>
              <a:spcBef>
                <a:spcPct val="50000"/>
              </a:spcBef>
              <a:spcAft>
                <a:spcPct val="0"/>
              </a:spcAft>
            </a:pPr>
            <a:r>
              <a:rPr lang="es-ES" dirty="0">
                <a:solidFill>
                  <a:srgbClr val="000000"/>
                </a:solidFill>
                <a:latin typeface="Arial"/>
              </a:rPr>
              <a:t>4.3 Funcionamiento del </a:t>
            </a:r>
            <a:r>
              <a:rPr lang="es-ES" dirty="0" err="1">
                <a:solidFill>
                  <a:srgbClr val="000000"/>
                </a:solidFill>
                <a:latin typeface="Arial"/>
              </a:rPr>
              <a:t>router</a:t>
            </a:r>
            <a:endParaRPr lang="es-ES" dirty="0">
              <a:solidFill>
                <a:srgbClr val="000000"/>
              </a:solidFill>
              <a:latin typeface="Arial"/>
            </a:endParaRPr>
          </a:p>
          <a:p>
            <a:pPr marL="110638" indent="-110638" defTabSz="1001657">
              <a:lnSpc>
                <a:spcPct val="80000"/>
              </a:lnSpc>
              <a:spcBef>
                <a:spcPct val="50000"/>
              </a:spcBef>
              <a:spcAft>
                <a:spcPct val="0"/>
              </a:spcAft>
            </a:pPr>
            <a:r>
              <a:rPr lang="es-ES" dirty="0">
                <a:solidFill>
                  <a:srgbClr val="000000"/>
                </a:solidFill>
                <a:latin typeface="Arial"/>
              </a:rPr>
              <a:t>4.3.4 Protocolos de </a:t>
            </a:r>
            <a:r>
              <a:rPr lang="es-ES" dirty="0" err="1">
                <a:solidFill>
                  <a:srgbClr val="000000"/>
                </a:solidFill>
                <a:latin typeface="Arial"/>
              </a:rPr>
              <a:t>routing</a:t>
            </a:r>
            <a:r>
              <a:rPr lang="es-ES" dirty="0">
                <a:solidFill>
                  <a:srgbClr val="000000"/>
                </a:solidFill>
                <a:latin typeface="Arial"/>
              </a:rPr>
              <a:t> dinámico</a:t>
            </a:r>
          </a:p>
          <a:p>
            <a:pPr marL="110638" indent="-110638" defTabSz="1001657">
              <a:lnSpc>
                <a:spcPct val="80000"/>
              </a:lnSpc>
              <a:spcBef>
                <a:spcPct val="50000"/>
              </a:spcBef>
              <a:spcAft>
                <a:spcPct val="0"/>
              </a:spcAft>
            </a:pPr>
            <a:r>
              <a:rPr lang="es-ES" dirty="0">
                <a:solidFill>
                  <a:srgbClr val="000000"/>
                </a:solidFill>
                <a:latin typeface="Arial"/>
              </a:rPr>
              <a:t>4.3.4.5 Ejemplo de protocolos de </a:t>
            </a:r>
            <a:r>
              <a:rPr lang="es-ES" dirty="0" err="1">
                <a:solidFill>
                  <a:srgbClr val="000000"/>
                </a:solidFill>
                <a:latin typeface="Arial"/>
              </a:rPr>
              <a:t>routing</a:t>
            </a:r>
            <a:r>
              <a:rPr lang="es-ES" dirty="0">
                <a:solidFill>
                  <a:srgbClr val="000000"/>
                </a:solidFill>
                <a:latin typeface="Arial"/>
              </a:rPr>
              <a:t> IPv6</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11"/>
          <p:cNvSpPr>
            <a:spLocks noGrp="1" noChangeArrowheads="1"/>
          </p:cNvSpPr>
          <p:nvPr>
            <p:ph type="sldNum" sz="quarter" idx="5"/>
          </p:nvPr>
        </p:nvSpPr>
        <p:spPr>
          <a:noFill/>
        </p:spPr>
        <p:txBody>
          <a:bodyPr/>
          <a:lstStyle/>
          <a:p>
            <a:pPr defTabSz="886353"/>
            <a:fld id="{3D5F77EF-9F5D-4805-BD17-79024BE7C85C}" type="slidenum">
              <a:rPr lang="en-US" sz="800">
                <a:solidFill>
                  <a:prstClr val="black"/>
                </a:solidFill>
                <a:latin typeface="Arial"/>
              </a:rPr>
              <a:pPr defTabSz="886353"/>
              <a:t>98</a:t>
            </a:fld>
            <a:endParaRPr lang="en-US" dirty="0" smtClean="0">
              <a:solidFill>
                <a:prstClr val="black"/>
              </a:solidFill>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marL="110638" indent="-110638" defTabSz="1001657"/>
            <a:r>
              <a:rPr lang="es-ES" b="1" dirty="0">
                <a:solidFill>
                  <a:srgbClr val="000000"/>
                </a:solidFill>
                <a:latin typeface="Arial"/>
              </a:rPr>
              <a:t>Capítulo 4: Resumen</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1"/>
          <p:cNvSpPr>
            <a:spLocks noGrp="1" noChangeArrowheads="1"/>
          </p:cNvSpPr>
          <p:nvPr>
            <p:ph type="sldNum" sz="quarter" idx="5"/>
          </p:nvPr>
        </p:nvSpPr>
        <p:spPr>
          <a:noFill/>
        </p:spPr>
        <p:txBody>
          <a:bodyPr/>
          <a:lstStyle/>
          <a:p>
            <a:pPr defTabSz="886353"/>
            <a:fld id="{F9034988-36DD-4D34-B1CE-37AB851117A5}" type="slidenum">
              <a:rPr lang="en-US" sz="800">
                <a:solidFill>
                  <a:prstClr val="black"/>
                </a:solidFill>
                <a:latin typeface="Arial"/>
              </a:rPr>
              <a:pPr defTabSz="886353"/>
              <a:t>100</a:t>
            </a:fld>
            <a:endParaRPr lang="en-US" dirty="0" smtClean="0">
              <a:solidFill>
                <a:prstClr val="black"/>
              </a:solidFill>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xfrm>
            <a:off x="396013" y="4306550"/>
            <a:ext cx="5988326" cy="4183193"/>
          </a:xfrm>
          <a:noFill/>
          <a:ln/>
        </p:spPr>
        <p:txBody>
          <a:bodyPr/>
          <a:lstStyle/>
          <a:p>
            <a:pPr marL="110638" indent="-110638" defTabSz="1001657"/>
            <a:r>
              <a:rPr lang="es-ES" b="1" dirty="0">
                <a:solidFill>
                  <a:srgbClr val="000000"/>
                </a:solidFill>
                <a:latin typeface="Arial"/>
              </a:rPr>
              <a:t>Programa de Cisco </a:t>
            </a:r>
            <a:r>
              <a:rPr lang="es-ES" b="1" dirty="0" err="1">
                <a:solidFill>
                  <a:srgbClr val="000000"/>
                </a:solidFill>
                <a:latin typeface="Arial"/>
              </a:rPr>
              <a:t>Networking</a:t>
            </a:r>
            <a:r>
              <a:rPr lang="es-ES" b="1" dirty="0">
                <a:solidFill>
                  <a:srgbClr val="000000"/>
                </a:solidFill>
                <a:latin typeface="Arial"/>
              </a:rPr>
              <a:t> </a:t>
            </a:r>
            <a:r>
              <a:rPr lang="es-ES" b="1" dirty="0" err="1">
                <a:solidFill>
                  <a:srgbClr val="000000"/>
                </a:solidFill>
                <a:latin typeface="Arial"/>
              </a:rPr>
              <a:t>Academy</a:t>
            </a:r>
            <a:endParaRPr lang="es-ES" b="1" dirty="0">
              <a:solidFill>
                <a:srgbClr val="000000"/>
              </a:solidFill>
              <a:latin typeface="Arial"/>
            </a:endParaRPr>
          </a:p>
          <a:p>
            <a:pPr marL="110638" indent="-110638" defTabSz="1001657"/>
            <a:r>
              <a:rPr lang="es-ES" b="1" dirty="0" err="1">
                <a:solidFill>
                  <a:srgbClr val="000000"/>
                </a:solidFill>
                <a:latin typeface="Arial"/>
              </a:rPr>
              <a:t>Routing</a:t>
            </a:r>
            <a:r>
              <a:rPr lang="es-ES" b="1" dirty="0">
                <a:solidFill>
                  <a:srgbClr val="000000"/>
                </a:solidFill>
                <a:latin typeface="Arial"/>
              </a:rPr>
              <a:t> y </a:t>
            </a:r>
            <a:r>
              <a:rPr lang="es-ES" b="1" dirty="0" err="1">
                <a:solidFill>
                  <a:srgbClr val="000000"/>
                </a:solidFill>
                <a:latin typeface="Arial"/>
              </a:rPr>
              <a:t>switching</a:t>
            </a:r>
            <a:endParaRPr lang="es-ES" b="1" dirty="0">
              <a:solidFill>
                <a:srgbClr val="000000"/>
              </a:solidFill>
              <a:latin typeface="Arial"/>
            </a:endParaRPr>
          </a:p>
          <a:p>
            <a:pPr marL="110638" indent="-110638" defTabSz="1001657"/>
            <a:r>
              <a:rPr lang="es-ES" sz="1300" b="1" dirty="0">
                <a:solidFill>
                  <a:srgbClr val="000000"/>
                </a:solidFill>
                <a:latin typeface="Arial"/>
              </a:rPr>
              <a:t>Capítulo 5:</a:t>
            </a:r>
            <a:r>
              <a:rPr lang="es-ES" sz="1400" dirty="0">
                <a:solidFill>
                  <a:srgbClr val="000000"/>
                </a:solidFill>
                <a:latin typeface="Arial"/>
              </a:rPr>
              <a:t> </a:t>
            </a:r>
            <a:r>
              <a:rPr lang="es-ES" sz="1400" b="1" dirty="0" err="1">
                <a:solidFill>
                  <a:srgbClr val="000000"/>
                </a:solidFill>
                <a:latin typeface="Arial"/>
              </a:rPr>
              <a:t>Routing</a:t>
            </a:r>
            <a:r>
              <a:rPr lang="es-ES" sz="1400" b="1" dirty="0">
                <a:solidFill>
                  <a:srgbClr val="000000"/>
                </a:solidFill>
                <a:latin typeface="Arial"/>
              </a:rPr>
              <a:t> entre VLAN</a:t>
            </a:r>
            <a:endParaRPr lang="es-ES" b="1" noProof="0" dirty="0"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PPt_4face_021208.jpg"/>
          <p:cNvPicPr>
            <a:picLocks noChangeAspect="1"/>
          </p:cNvPicPr>
          <p:nvPr/>
        </p:nvPicPr>
        <p:blipFill>
          <a:blip r:embed="rId2" cstate="print"/>
          <a:srcRect/>
          <a:stretch>
            <a:fillRect/>
          </a:stretch>
        </p:blipFill>
        <p:spPr bwMode="auto">
          <a:xfrm>
            <a:off x="0" y="1911350"/>
            <a:ext cx="9144000" cy="2432050"/>
          </a:xfrm>
          <a:prstGeom prst="rect">
            <a:avLst/>
          </a:prstGeom>
          <a:noFill/>
          <a:ln w="9525">
            <a:noFill/>
            <a:miter lim="800000"/>
            <a:headEnd/>
            <a:tailEnd/>
          </a:ln>
        </p:spPr>
      </p:pic>
      <p:sp>
        <p:nvSpPr>
          <p:cNvPr id="7" name="Rectangle 280"/>
          <p:cNvSpPr>
            <a:spLocks noChangeArrowheads="1"/>
          </p:cNvSpPr>
          <p:nvPr/>
        </p:nvSpPr>
        <p:spPr bwMode="auto">
          <a:xfrm>
            <a:off x="193675" y="6672263"/>
            <a:ext cx="962025" cy="188912"/>
          </a:xfrm>
          <a:prstGeom prst="rect">
            <a:avLst/>
          </a:prstGeom>
          <a:noFill/>
          <a:ln w="9525">
            <a:noFill/>
            <a:miter lim="800000"/>
            <a:headEnd/>
            <a:tailEnd/>
          </a:ln>
        </p:spPr>
        <p:txBody>
          <a:bodyPr lIns="82124" tIns="41061" rIns="82124" bIns="41061" anchor="b">
            <a:spAutoFit/>
          </a:bodyPr>
          <a:lstStyle/>
          <a:p>
            <a:pPr defTabSz="814365" eaLnBrk="0" fontAlgn="base" hangingPunct="0">
              <a:spcBef>
                <a:spcPct val="0"/>
              </a:spcBef>
              <a:spcAft>
                <a:spcPct val="0"/>
              </a:spcAft>
            </a:pPr>
            <a:r>
              <a:rPr lang="en-US" sz="700">
                <a:solidFill>
                  <a:srgbClr val="D3D3D3"/>
                </a:solidFill>
              </a:rPr>
              <a:t>Presentation_ID</a:t>
            </a:r>
          </a:p>
        </p:txBody>
      </p:sp>
      <p:sp>
        <p:nvSpPr>
          <p:cNvPr id="8" name="Rectangle 281"/>
          <p:cNvSpPr>
            <a:spLocks noChangeArrowheads="1"/>
          </p:cNvSpPr>
          <p:nvPr/>
        </p:nvSpPr>
        <p:spPr bwMode="auto">
          <a:xfrm>
            <a:off x="8596313" y="6626225"/>
            <a:ext cx="320675" cy="234950"/>
          </a:xfrm>
          <a:prstGeom prst="rect">
            <a:avLst/>
          </a:prstGeom>
          <a:noFill/>
          <a:ln w="9525" algn="ctr">
            <a:noFill/>
            <a:miter lim="800000"/>
            <a:headEnd/>
            <a:tailEnd/>
          </a:ln>
        </p:spPr>
        <p:txBody>
          <a:bodyPr wrap="none" lIns="82124" tIns="41061" rIns="82124" bIns="41061" anchor="b">
            <a:spAutoFit/>
          </a:bodyPr>
          <a:lstStyle/>
          <a:p>
            <a:pPr algn="r" defTabSz="814365" eaLnBrk="0" fontAlgn="base" hangingPunct="0">
              <a:spcBef>
                <a:spcPct val="0"/>
              </a:spcBef>
              <a:spcAft>
                <a:spcPct val="0"/>
              </a:spcAft>
            </a:pPr>
            <a:fld id="{ACFA795C-7F0A-48D8-9FC3-F2BA5F8EB736}" type="slidenum">
              <a:rPr lang="en-US" sz="1000">
                <a:solidFill>
                  <a:srgbClr val="D3D3D3"/>
                </a:solidFill>
              </a:rPr>
              <a:pPr algn="r" defTabSz="814365" eaLnBrk="0" fontAlgn="base" hangingPunct="0">
                <a:spcBef>
                  <a:spcPct val="0"/>
                </a:spcBef>
                <a:spcAft>
                  <a:spcPct val="0"/>
                </a:spcAft>
              </a:pPr>
              <a:t>‹Nº›</a:t>
            </a:fld>
            <a:endParaRPr lang="en-US" sz="1000" dirty="0">
              <a:solidFill>
                <a:srgbClr val="D3D3D3"/>
              </a:solidFill>
            </a:endParaRPr>
          </a:p>
        </p:txBody>
      </p:sp>
      <p:pic>
        <p:nvPicPr>
          <p:cNvPr id="9" name="Picture 331" descr="Cisco_NewLogo"/>
          <p:cNvPicPr>
            <a:picLocks noChangeAspect="1" noChangeArrowheads="1"/>
          </p:cNvPicPr>
          <p:nvPr/>
        </p:nvPicPr>
        <p:blipFill>
          <a:blip r:embed="rId3" cstate="print"/>
          <a:srcRect/>
          <a:stretch>
            <a:fillRect/>
          </a:stretch>
        </p:blipFill>
        <p:spPr bwMode="auto">
          <a:xfrm>
            <a:off x="5483225" y="5940425"/>
            <a:ext cx="3354388" cy="474663"/>
          </a:xfrm>
          <a:prstGeom prst="rect">
            <a:avLst/>
          </a:prstGeom>
          <a:noFill/>
          <a:ln w="9525">
            <a:noFill/>
            <a:miter lim="800000"/>
            <a:headEnd/>
            <a:tailEnd/>
          </a:ln>
        </p:spPr>
      </p:pic>
      <p:pic>
        <p:nvPicPr>
          <p:cNvPr id="10" name="Picture 333" descr="Cisco"/>
          <p:cNvPicPr>
            <a:picLocks noChangeAspect="1" noChangeArrowheads="1"/>
          </p:cNvPicPr>
          <p:nvPr/>
        </p:nvPicPr>
        <p:blipFill>
          <a:blip r:embed="rId4" cstate="print"/>
          <a:srcRect/>
          <a:stretch>
            <a:fillRect/>
          </a:stretch>
        </p:blipFill>
        <p:spPr bwMode="auto">
          <a:xfrm>
            <a:off x="246063" y="119063"/>
            <a:ext cx="1171575" cy="904875"/>
          </a:xfrm>
          <a:prstGeom prst="rect">
            <a:avLst/>
          </a:prstGeom>
          <a:noFill/>
          <a:ln w="9525">
            <a:noFill/>
            <a:miter lim="800000"/>
            <a:headEnd/>
            <a:tailEnd/>
          </a:ln>
        </p:spPr>
      </p:pic>
      <p:sp>
        <p:nvSpPr>
          <p:cNvPr id="369873" name="Rectangle 209"/>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smtClean="0"/>
              <a:t>Click to edit Master title style</a:t>
            </a:r>
            <a:endParaRPr lang="en-US"/>
          </a:p>
        </p:txBody>
      </p:sp>
      <p:sp>
        <p:nvSpPr>
          <p:cNvPr id="369874" name="Rectangle 210"/>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smtClean="0"/>
              <a:t>Click to edit Master subtitle style</a:t>
            </a:r>
            <a:endParaRPr lang="en-US"/>
          </a:p>
        </p:txBody>
      </p:sp>
      <p:sp>
        <p:nvSpPr>
          <p:cNvPr id="11" name="Rectangle 6312"/>
          <p:cNvSpPr>
            <a:spLocks noChangeArrowheads="1"/>
          </p:cNvSpPr>
          <p:nvPr userDrawn="1"/>
        </p:nvSpPr>
        <p:spPr bwMode="auto">
          <a:xfrm>
            <a:off x="3832387" y="6672263"/>
            <a:ext cx="2575166" cy="190646"/>
          </a:xfrm>
          <a:prstGeom prst="rect">
            <a:avLst/>
          </a:prstGeom>
          <a:noFill/>
          <a:ln w="9525">
            <a:noFill/>
            <a:miter lim="800000"/>
            <a:headEnd/>
            <a:tailEnd/>
          </a:ln>
        </p:spPr>
        <p:txBody>
          <a:bodyPr wrap="none" lIns="82124" tIns="41061" rIns="82124" bIns="41061" anchor="b" anchorCtr="1">
            <a:spAutoFit/>
          </a:bodyPr>
          <a:lstStyle/>
          <a:p>
            <a:pPr defTabSz="814365" eaLnBrk="0" fontAlgn="base" hangingPunct="0">
              <a:spcBef>
                <a:spcPct val="0"/>
              </a:spcBef>
              <a:spcAft>
                <a:spcPct val="0"/>
              </a:spcAft>
            </a:pPr>
            <a:r>
              <a:rPr lang="es-ES" sz="700">
                <a:solidFill>
                  <a:srgbClr val="D3D3D3"/>
                </a:solidFill>
              </a:rPr>
              <a:t>© 2014 Cisco Systems, Inc. Todos los derechos reservados.</a:t>
            </a:r>
          </a:p>
        </p:txBody>
      </p:sp>
      <p:sp>
        <p:nvSpPr>
          <p:cNvPr id="12" name="Rectangle 6313"/>
          <p:cNvSpPr>
            <a:spLocks noChangeArrowheads="1"/>
          </p:cNvSpPr>
          <p:nvPr userDrawn="1"/>
        </p:nvSpPr>
        <p:spPr bwMode="auto">
          <a:xfrm>
            <a:off x="6268026" y="6672263"/>
            <a:ext cx="1505962" cy="190646"/>
          </a:xfrm>
          <a:prstGeom prst="rect">
            <a:avLst/>
          </a:prstGeom>
          <a:noFill/>
          <a:ln w="9525">
            <a:noFill/>
            <a:miter lim="800000"/>
            <a:headEnd/>
            <a:tailEnd/>
          </a:ln>
        </p:spPr>
        <p:txBody>
          <a:bodyPr wrap="none" lIns="82124" tIns="41061" rIns="82124" bIns="41061" anchor="b">
            <a:spAutoFit/>
          </a:bodyPr>
          <a:lstStyle/>
          <a:p>
            <a:pPr algn="r" defTabSz="814365" eaLnBrk="0" fontAlgn="base" hangingPunct="0">
              <a:spcBef>
                <a:spcPct val="0"/>
              </a:spcBef>
              <a:spcAft>
                <a:spcPct val="0"/>
              </a:spcAft>
            </a:pPr>
            <a:r>
              <a:rPr lang="es-ES" sz="700">
                <a:solidFill>
                  <a:srgbClr val="D3D3D3"/>
                </a:solidFill>
              </a:rPr>
              <a:t>Información confidencial de Cisco</a:t>
            </a:r>
          </a:p>
        </p:txBody>
      </p:sp>
    </p:spTree>
    <p:extLst>
      <p:ext uri="{BB962C8B-B14F-4D97-AF65-F5344CB8AC3E}">
        <p14:creationId xmlns:p14="http://schemas.microsoft.com/office/powerpoint/2010/main" val="1181516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50673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77760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PPt_4face_021208.jpg"/>
          <p:cNvPicPr>
            <a:picLocks noChangeAspect="1"/>
          </p:cNvPicPr>
          <p:nvPr/>
        </p:nvPicPr>
        <p:blipFill>
          <a:blip r:embed="rId2" cstate="print"/>
          <a:srcRect/>
          <a:stretch>
            <a:fillRect/>
          </a:stretch>
        </p:blipFill>
        <p:spPr bwMode="auto">
          <a:xfrm>
            <a:off x="0" y="1911350"/>
            <a:ext cx="9144000" cy="2432050"/>
          </a:xfrm>
          <a:prstGeom prst="rect">
            <a:avLst/>
          </a:prstGeom>
          <a:noFill/>
          <a:ln w="9525">
            <a:noFill/>
            <a:miter lim="800000"/>
            <a:headEnd/>
            <a:tailEnd/>
          </a:ln>
        </p:spPr>
      </p:pic>
      <p:sp>
        <p:nvSpPr>
          <p:cNvPr id="5" name="Rectangle 278"/>
          <p:cNvSpPr>
            <a:spLocks noChangeArrowheads="1"/>
          </p:cNvSpPr>
          <p:nvPr/>
        </p:nvSpPr>
        <p:spPr bwMode="auto">
          <a:xfrm>
            <a:off x="3762375" y="6672263"/>
            <a:ext cx="2575166" cy="190646"/>
          </a:xfrm>
          <a:prstGeom prst="rect">
            <a:avLst/>
          </a:prstGeom>
          <a:noFill/>
          <a:ln w="9525">
            <a:noFill/>
            <a:miter lim="800000"/>
            <a:headEnd/>
            <a:tailEnd/>
          </a:ln>
        </p:spPr>
        <p:txBody>
          <a:bodyPr wrap="none" lIns="82124" tIns="41061" rIns="82124" bIns="41061" anchor="b" anchorCtr="1">
            <a:spAutoFit/>
          </a:bodyPr>
          <a:lstStyle/>
          <a:p>
            <a:pPr defTabSz="814365" eaLnBrk="0" fontAlgn="base" hangingPunct="0">
              <a:spcBef>
                <a:spcPct val="0"/>
              </a:spcBef>
              <a:spcAft>
                <a:spcPct val="0"/>
              </a:spcAft>
            </a:pPr>
            <a:r>
              <a:rPr lang="es-ES" sz="700">
                <a:solidFill>
                  <a:srgbClr val="D3D3D3"/>
                </a:solidFill>
              </a:rPr>
              <a:t>© 2014 Cisco Systems, Inc. Todos los derechos reservados.</a:t>
            </a:r>
          </a:p>
        </p:txBody>
      </p:sp>
      <p:sp>
        <p:nvSpPr>
          <p:cNvPr id="6" name="Rectangle 279"/>
          <p:cNvSpPr>
            <a:spLocks noChangeArrowheads="1"/>
          </p:cNvSpPr>
          <p:nvPr/>
        </p:nvSpPr>
        <p:spPr bwMode="auto">
          <a:xfrm>
            <a:off x="6268026" y="6672263"/>
            <a:ext cx="1505962" cy="190646"/>
          </a:xfrm>
          <a:prstGeom prst="rect">
            <a:avLst/>
          </a:prstGeom>
          <a:noFill/>
          <a:ln w="9525">
            <a:noFill/>
            <a:miter lim="800000"/>
            <a:headEnd/>
            <a:tailEnd/>
          </a:ln>
        </p:spPr>
        <p:txBody>
          <a:bodyPr wrap="none" lIns="82124" tIns="41061" rIns="82124" bIns="41061" anchor="b">
            <a:spAutoFit/>
          </a:bodyPr>
          <a:lstStyle/>
          <a:p>
            <a:pPr algn="r" defTabSz="814365" eaLnBrk="0" fontAlgn="base" hangingPunct="0">
              <a:spcBef>
                <a:spcPct val="0"/>
              </a:spcBef>
              <a:spcAft>
                <a:spcPct val="0"/>
              </a:spcAft>
            </a:pPr>
            <a:r>
              <a:rPr lang="es-ES" sz="700">
                <a:solidFill>
                  <a:srgbClr val="D3D3D3"/>
                </a:solidFill>
              </a:rPr>
              <a:t>Información confidencial de Cisco</a:t>
            </a:r>
          </a:p>
        </p:txBody>
      </p:sp>
      <p:sp>
        <p:nvSpPr>
          <p:cNvPr id="7" name="Rectangle 280"/>
          <p:cNvSpPr>
            <a:spLocks noChangeArrowheads="1"/>
          </p:cNvSpPr>
          <p:nvPr/>
        </p:nvSpPr>
        <p:spPr bwMode="auto">
          <a:xfrm>
            <a:off x="193675" y="6672263"/>
            <a:ext cx="962025" cy="188912"/>
          </a:xfrm>
          <a:prstGeom prst="rect">
            <a:avLst/>
          </a:prstGeom>
          <a:noFill/>
          <a:ln w="9525">
            <a:noFill/>
            <a:miter lim="800000"/>
            <a:headEnd/>
            <a:tailEnd/>
          </a:ln>
        </p:spPr>
        <p:txBody>
          <a:bodyPr lIns="82124" tIns="41061" rIns="82124" bIns="41061" anchor="b">
            <a:spAutoFit/>
          </a:bodyPr>
          <a:lstStyle/>
          <a:p>
            <a:pPr defTabSz="814365" eaLnBrk="0" fontAlgn="base" hangingPunct="0">
              <a:spcBef>
                <a:spcPct val="0"/>
              </a:spcBef>
              <a:spcAft>
                <a:spcPct val="0"/>
              </a:spcAft>
            </a:pPr>
            <a:r>
              <a:rPr lang="en-US" sz="700">
                <a:solidFill>
                  <a:srgbClr val="D3D3D3"/>
                </a:solidFill>
              </a:rPr>
              <a:t>Presentation_ID</a:t>
            </a:r>
          </a:p>
        </p:txBody>
      </p:sp>
      <p:sp>
        <p:nvSpPr>
          <p:cNvPr id="8" name="Rectangle 281"/>
          <p:cNvSpPr>
            <a:spLocks noChangeArrowheads="1"/>
          </p:cNvSpPr>
          <p:nvPr/>
        </p:nvSpPr>
        <p:spPr bwMode="auto">
          <a:xfrm>
            <a:off x="8596313" y="6626225"/>
            <a:ext cx="320675" cy="234950"/>
          </a:xfrm>
          <a:prstGeom prst="rect">
            <a:avLst/>
          </a:prstGeom>
          <a:noFill/>
          <a:ln w="9525" algn="ctr">
            <a:noFill/>
            <a:miter lim="800000"/>
            <a:headEnd/>
            <a:tailEnd/>
          </a:ln>
        </p:spPr>
        <p:txBody>
          <a:bodyPr wrap="none" lIns="82124" tIns="41061" rIns="82124" bIns="41061" anchor="b">
            <a:spAutoFit/>
          </a:bodyPr>
          <a:lstStyle/>
          <a:p>
            <a:pPr algn="r" defTabSz="814365" eaLnBrk="0" fontAlgn="base" hangingPunct="0">
              <a:spcBef>
                <a:spcPct val="0"/>
              </a:spcBef>
              <a:spcAft>
                <a:spcPct val="0"/>
              </a:spcAft>
            </a:pPr>
            <a:fld id="{ACFA795C-7F0A-48D8-9FC3-F2BA5F8EB736}" type="slidenum">
              <a:rPr lang="en-US" sz="1000">
                <a:solidFill>
                  <a:srgbClr val="D3D3D3"/>
                </a:solidFill>
              </a:rPr>
              <a:pPr algn="r" defTabSz="814365" eaLnBrk="0" fontAlgn="base" hangingPunct="0">
                <a:spcBef>
                  <a:spcPct val="0"/>
                </a:spcBef>
                <a:spcAft>
                  <a:spcPct val="0"/>
                </a:spcAft>
              </a:pPr>
              <a:t>‹Nº›</a:t>
            </a:fld>
            <a:endParaRPr lang="en-US" sz="1000" dirty="0">
              <a:solidFill>
                <a:srgbClr val="D3D3D3"/>
              </a:solidFill>
            </a:endParaRPr>
          </a:p>
        </p:txBody>
      </p:sp>
      <p:pic>
        <p:nvPicPr>
          <p:cNvPr id="9" name="Picture 331" descr="Cisco_NewLogo"/>
          <p:cNvPicPr>
            <a:picLocks noChangeAspect="1" noChangeArrowheads="1"/>
          </p:cNvPicPr>
          <p:nvPr/>
        </p:nvPicPr>
        <p:blipFill>
          <a:blip r:embed="rId3" cstate="print"/>
          <a:srcRect/>
          <a:stretch>
            <a:fillRect/>
          </a:stretch>
        </p:blipFill>
        <p:spPr bwMode="auto">
          <a:xfrm>
            <a:off x="5483225" y="5940425"/>
            <a:ext cx="3354388" cy="474663"/>
          </a:xfrm>
          <a:prstGeom prst="rect">
            <a:avLst/>
          </a:prstGeom>
          <a:noFill/>
          <a:ln w="9525">
            <a:noFill/>
            <a:miter lim="800000"/>
            <a:headEnd/>
            <a:tailEnd/>
          </a:ln>
        </p:spPr>
      </p:pic>
      <p:pic>
        <p:nvPicPr>
          <p:cNvPr id="10" name="Picture 333" descr="Cisco"/>
          <p:cNvPicPr>
            <a:picLocks noChangeAspect="1" noChangeArrowheads="1"/>
          </p:cNvPicPr>
          <p:nvPr/>
        </p:nvPicPr>
        <p:blipFill>
          <a:blip r:embed="rId4" cstate="print"/>
          <a:srcRect/>
          <a:stretch>
            <a:fillRect/>
          </a:stretch>
        </p:blipFill>
        <p:spPr bwMode="auto">
          <a:xfrm>
            <a:off x="246063" y="119063"/>
            <a:ext cx="1171575" cy="904875"/>
          </a:xfrm>
          <a:prstGeom prst="rect">
            <a:avLst/>
          </a:prstGeom>
          <a:noFill/>
          <a:ln w="9525">
            <a:noFill/>
            <a:miter lim="800000"/>
            <a:headEnd/>
            <a:tailEnd/>
          </a:ln>
        </p:spPr>
      </p:pic>
      <p:sp>
        <p:nvSpPr>
          <p:cNvPr id="369873" name="Rectangle 209"/>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smtClean="0"/>
              <a:t>Click to edit Master title style</a:t>
            </a:r>
            <a:endParaRPr lang="en-US"/>
          </a:p>
        </p:txBody>
      </p:sp>
      <p:sp>
        <p:nvSpPr>
          <p:cNvPr id="369874" name="Rectangle 210"/>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smtClean="0"/>
              <a:t>Click to edit Master subtitle style</a:t>
            </a:r>
            <a:endParaRPr lang="en-US"/>
          </a:p>
        </p:txBody>
      </p:sp>
    </p:spTree>
    <p:extLst>
      <p:ext uri="{BB962C8B-B14F-4D97-AF65-F5344CB8AC3E}">
        <p14:creationId xmlns:p14="http://schemas.microsoft.com/office/powerpoint/2010/main" val="42282724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298489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542647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449942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378449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704814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63479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654276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582633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1034076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95191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97165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560679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372645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38355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294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2830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261270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647469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6146"/>
          <p:cNvSpPr>
            <a:spLocks noGrp="1" noChangeArrowheads="1"/>
          </p:cNvSpPr>
          <p:nvPr>
            <p:ph type="title"/>
          </p:nvPr>
        </p:nvSpPr>
        <p:spPr bwMode="auto">
          <a:xfrm>
            <a:off x="655638" y="798513"/>
            <a:ext cx="8145462" cy="838200"/>
          </a:xfrm>
          <a:prstGeom prst="rect">
            <a:avLst/>
          </a:prstGeom>
          <a:noFill/>
          <a:ln w="9525" algn="ctr">
            <a:noFill/>
            <a:miter lim="800000"/>
            <a:headEnd/>
            <a:tailEnd/>
          </a:ln>
        </p:spPr>
        <p:txBody>
          <a:bodyPr vert="horz" wrap="square" lIns="82124" tIns="41061" rIns="82124" bIns="41061" numCol="1" anchor="b" anchorCtr="0" compatLnSpc="1">
            <a:prstTxWarp prst="textNoShape">
              <a:avLst/>
            </a:prstTxWarp>
          </a:bodyPr>
          <a:lstStyle/>
          <a:p>
            <a:pPr lvl="0"/>
            <a:r>
              <a:rPr lang="en-US" smtClean="0"/>
              <a:t>Slide Title</a:t>
            </a:r>
          </a:p>
        </p:txBody>
      </p:sp>
      <p:sp>
        <p:nvSpPr>
          <p:cNvPr id="2051" name="Rectangle 6281"/>
          <p:cNvSpPr>
            <a:spLocks noChangeArrowheads="1"/>
          </p:cNvSpPr>
          <p:nvPr/>
        </p:nvSpPr>
        <p:spPr bwMode="auto">
          <a:xfrm>
            <a:off x="193675" y="6672263"/>
            <a:ext cx="962025" cy="188912"/>
          </a:xfrm>
          <a:prstGeom prst="rect">
            <a:avLst/>
          </a:prstGeom>
          <a:noFill/>
          <a:ln w="9525">
            <a:noFill/>
            <a:miter lim="800000"/>
            <a:headEnd/>
            <a:tailEnd/>
          </a:ln>
        </p:spPr>
        <p:txBody>
          <a:bodyPr lIns="82124" tIns="41061" rIns="82124" bIns="41061" anchor="b">
            <a:spAutoFit/>
          </a:bodyPr>
          <a:lstStyle/>
          <a:p>
            <a:pPr defTabSz="814365" eaLnBrk="0" fontAlgn="base" hangingPunct="0">
              <a:spcBef>
                <a:spcPct val="0"/>
              </a:spcBef>
              <a:spcAft>
                <a:spcPct val="0"/>
              </a:spcAft>
            </a:pPr>
            <a:r>
              <a:rPr lang="en-US" sz="700">
                <a:solidFill>
                  <a:srgbClr val="D3D3D3"/>
                </a:solidFill>
              </a:rPr>
              <a:t>Presentation_ID</a:t>
            </a:r>
          </a:p>
        </p:txBody>
      </p:sp>
      <p:sp>
        <p:nvSpPr>
          <p:cNvPr id="2052" name="Rectangle 6282"/>
          <p:cNvSpPr>
            <a:spLocks noChangeArrowheads="1"/>
          </p:cNvSpPr>
          <p:nvPr/>
        </p:nvSpPr>
        <p:spPr bwMode="auto">
          <a:xfrm>
            <a:off x="8596313" y="6626225"/>
            <a:ext cx="320675" cy="234950"/>
          </a:xfrm>
          <a:prstGeom prst="rect">
            <a:avLst/>
          </a:prstGeom>
          <a:noFill/>
          <a:ln w="9525" algn="ctr">
            <a:noFill/>
            <a:miter lim="800000"/>
            <a:headEnd/>
            <a:tailEnd/>
          </a:ln>
        </p:spPr>
        <p:txBody>
          <a:bodyPr wrap="none" lIns="82124" tIns="41061" rIns="82124" bIns="41061" anchor="b">
            <a:spAutoFit/>
          </a:bodyPr>
          <a:lstStyle/>
          <a:p>
            <a:pPr algn="r" defTabSz="814365" eaLnBrk="0" fontAlgn="base" hangingPunct="0">
              <a:spcBef>
                <a:spcPct val="0"/>
              </a:spcBef>
              <a:spcAft>
                <a:spcPct val="0"/>
              </a:spcAft>
            </a:pPr>
            <a:fld id="{85C5E045-6C48-46C0-92AE-30A8710B0BBD}" type="slidenum">
              <a:rPr lang="en-US" sz="1000">
                <a:solidFill>
                  <a:srgbClr val="D3D3D3"/>
                </a:solidFill>
              </a:rPr>
              <a:pPr algn="r" defTabSz="814365" eaLnBrk="0" fontAlgn="base" hangingPunct="0">
                <a:spcBef>
                  <a:spcPct val="0"/>
                </a:spcBef>
                <a:spcAft>
                  <a:spcPct val="0"/>
                </a:spcAft>
              </a:pPr>
              <a:t>‹Nº›</a:t>
            </a:fld>
            <a:endParaRPr lang="en-US" sz="1000" dirty="0">
              <a:solidFill>
                <a:srgbClr val="D3D3D3"/>
              </a:solidFill>
            </a:endParaRPr>
          </a:p>
        </p:txBody>
      </p:sp>
      <p:sp>
        <p:nvSpPr>
          <p:cNvPr id="2053" name="Rectangle 6284"/>
          <p:cNvSpPr>
            <a:spLocks noGrp="1" noChangeArrowheads="1"/>
          </p:cNvSpPr>
          <p:nvPr>
            <p:ph type="body" idx="1"/>
          </p:nvPr>
        </p:nvSpPr>
        <p:spPr bwMode="auto">
          <a:xfrm>
            <a:off x="655638" y="2014538"/>
            <a:ext cx="7940675" cy="3571875"/>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lvl="0"/>
            <a:r>
              <a:rPr lang="en-US" smtClean="0"/>
              <a:t>Body Text</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054" name="Rectangle 6312"/>
          <p:cNvSpPr>
            <a:spLocks noChangeArrowheads="1"/>
          </p:cNvSpPr>
          <p:nvPr/>
        </p:nvSpPr>
        <p:spPr bwMode="auto">
          <a:xfrm>
            <a:off x="3832387" y="6672263"/>
            <a:ext cx="2575166" cy="190646"/>
          </a:xfrm>
          <a:prstGeom prst="rect">
            <a:avLst/>
          </a:prstGeom>
          <a:noFill/>
          <a:ln w="9525">
            <a:noFill/>
            <a:miter lim="800000"/>
            <a:headEnd/>
            <a:tailEnd/>
          </a:ln>
        </p:spPr>
        <p:txBody>
          <a:bodyPr wrap="none" lIns="82124" tIns="41061" rIns="82124" bIns="41061" anchor="b" anchorCtr="1">
            <a:spAutoFit/>
          </a:bodyPr>
          <a:lstStyle/>
          <a:p>
            <a:pPr defTabSz="814365" eaLnBrk="0" fontAlgn="base" hangingPunct="0">
              <a:spcBef>
                <a:spcPct val="0"/>
              </a:spcBef>
              <a:spcAft>
                <a:spcPct val="0"/>
              </a:spcAft>
            </a:pPr>
            <a:r>
              <a:rPr lang="es-ES" sz="700">
                <a:solidFill>
                  <a:srgbClr val="D3D3D3"/>
                </a:solidFill>
              </a:rPr>
              <a:t>© 2014 Cisco Systems, Inc. Todos los derechos reservados.</a:t>
            </a:r>
          </a:p>
        </p:txBody>
      </p:sp>
      <p:sp>
        <p:nvSpPr>
          <p:cNvPr id="2055" name="Rectangle 6313"/>
          <p:cNvSpPr>
            <a:spLocks noChangeArrowheads="1"/>
          </p:cNvSpPr>
          <p:nvPr/>
        </p:nvSpPr>
        <p:spPr bwMode="auto">
          <a:xfrm>
            <a:off x="6268026" y="6672263"/>
            <a:ext cx="1505962" cy="190646"/>
          </a:xfrm>
          <a:prstGeom prst="rect">
            <a:avLst/>
          </a:prstGeom>
          <a:noFill/>
          <a:ln w="9525">
            <a:noFill/>
            <a:miter lim="800000"/>
            <a:headEnd/>
            <a:tailEnd/>
          </a:ln>
        </p:spPr>
        <p:txBody>
          <a:bodyPr wrap="none" lIns="82124" tIns="41061" rIns="82124" bIns="41061" anchor="b">
            <a:spAutoFit/>
          </a:bodyPr>
          <a:lstStyle/>
          <a:p>
            <a:pPr algn="r" defTabSz="814365" eaLnBrk="0" fontAlgn="base" hangingPunct="0">
              <a:spcBef>
                <a:spcPct val="0"/>
              </a:spcBef>
              <a:spcAft>
                <a:spcPct val="0"/>
              </a:spcAft>
            </a:pPr>
            <a:r>
              <a:rPr lang="es-ES" sz="700">
                <a:solidFill>
                  <a:srgbClr val="D3D3D3"/>
                </a:solidFill>
              </a:rPr>
              <a:t>Información confidencial de Cisco</a:t>
            </a:r>
          </a:p>
        </p:txBody>
      </p:sp>
      <p:pic>
        <p:nvPicPr>
          <p:cNvPr id="2056" name="Picture 8" descr="Rev08_Cisco_BrandBar10_060408.png"/>
          <p:cNvPicPr>
            <a:picLocks noChangeAspect="1"/>
          </p:cNvPicPr>
          <p:nvPr/>
        </p:nvPicPr>
        <p:blipFill>
          <a:blip r:embed="rId13" cstate="print"/>
          <a:srcRect/>
          <a:stretch>
            <a:fillRect/>
          </a:stretch>
        </p:blipFill>
        <p:spPr bwMode="auto">
          <a:xfrm>
            <a:off x="0" y="0"/>
            <a:ext cx="9144000" cy="341313"/>
          </a:xfrm>
          <a:prstGeom prst="rect">
            <a:avLst/>
          </a:prstGeom>
          <a:noFill/>
          <a:ln w="9525">
            <a:noFill/>
            <a:miter lim="800000"/>
            <a:headEnd/>
            <a:tailEnd/>
          </a:ln>
        </p:spPr>
      </p:pic>
    </p:spTree>
    <p:extLst>
      <p:ext uri="{BB962C8B-B14F-4D97-AF65-F5344CB8AC3E}">
        <p14:creationId xmlns:p14="http://schemas.microsoft.com/office/powerpoint/2010/main" val="27351704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814388" rtl="0" eaLnBrk="0" fontAlgn="base" hangingPunct="0">
        <a:lnSpc>
          <a:spcPct val="90000"/>
        </a:lnSpc>
        <a:spcBef>
          <a:spcPct val="0"/>
        </a:spcBef>
        <a:spcAft>
          <a:spcPct val="0"/>
        </a:spcAft>
        <a:defRPr sz="3200" b="1">
          <a:solidFill>
            <a:srgbClr val="708CA1"/>
          </a:solidFill>
          <a:latin typeface="+mj-lt"/>
          <a:ea typeface="+mj-ea"/>
          <a:cs typeface="+mj-cs"/>
        </a:defRPr>
      </a:lvl1pPr>
      <a:lvl2pPr algn="l" defTabSz="814388" rtl="0" eaLnBrk="0" fontAlgn="base" hangingPunct="0">
        <a:lnSpc>
          <a:spcPct val="90000"/>
        </a:lnSpc>
        <a:spcBef>
          <a:spcPct val="0"/>
        </a:spcBef>
        <a:spcAft>
          <a:spcPct val="0"/>
        </a:spcAft>
        <a:defRPr sz="3200" b="1">
          <a:solidFill>
            <a:srgbClr val="708CA1"/>
          </a:solidFill>
          <a:latin typeface="Arial" charset="0"/>
        </a:defRPr>
      </a:lvl2pPr>
      <a:lvl3pPr algn="l" defTabSz="814388" rtl="0" eaLnBrk="0" fontAlgn="base" hangingPunct="0">
        <a:lnSpc>
          <a:spcPct val="90000"/>
        </a:lnSpc>
        <a:spcBef>
          <a:spcPct val="0"/>
        </a:spcBef>
        <a:spcAft>
          <a:spcPct val="0"/>
        </a:spcAft>
        <a:defRPr sz="3200" b="1">
          <a:solidFill>
            <a:srgbClr val="708CA1"/>
          </a:solidFill>
          <a:latin typeface="Arial" charset="0"/>
        </a:defRPr>
      </a:lvl3pPr>
      <a:lvl4pPr algn="l" defTabSz="814388" rtl="0" eaLnBrk="0" fontAlgn="base" hangingPunct="0">
        <a:lnSpc>
          <a:spcPct val="90000"/>
        </a:lnSpc>
        <a:spcBef>
          <a:spcPct val="0"/>
        </a:spcBef>
        <a:spcAft>
          <a:spcPct val="0"/>
        </a:spcAft>
        <a:defRPr sz="3200" b="1">
          <a:solidFill>
            <a:srgbClr val="708CA1"/>
          </a:solidFill>
          <a:latin typeface="Arial" charset="0"/>
        </a:defRPr>
      </a:lvl4pPr>
      <a:lvl5pPr algn="l" defTabSz="814388" rtl="0" eaLnBrk="0" fontAlgn="base" hangingPunct="0">
        <a:lnSpc>
          <a:spcPct val="90000"/>
        </a:lnSpc>
        <a:spcBef>
          <a:spcPct val="0"/>
        </a:spcBef>
        <a:spcAft>
          <a:spcPct val="0"/>
        </a:spcAft>
        <a:defRPr sz="3200" b="1">
          <a:solidFill>
            <a:srgbClr val="708CA1"/>
          </a:solidFill>
          <a:latin typeface="Arial"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pitchFamily="2" charset="2"/>
        <a:buChar char="§"/>
        <a:defRPr sz="2400">
          <a:solidFill>
            <a:schemeClr val="tx1"/>
          </a:solidFill>
          <a:latin typeface="+mn-lt"/>
          <a:ea typeface="+mn-ea"/>
          <a:cs typeface="+mn-cs"/>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6146"/>
          <p:cNvSpPr>
            <a:spLocks noGrp="1" noChangeArrowheads="1"/>
          </p:cNvSpPr>
          <p:nvPr>
            <p:ph type="title"/>
          </p:nvPr>
        </p:nvSpPr>
        <p:spPr bwMode="auto">
          <a:xfrm>
            <a:off x="655638" y="798513"/>
            <a:ext cx="8145462" cy="838200"/>
          </a:xfrm>
          <a:prstGeom prst="rect">
            <a:avLst/>
          </a:prstGeom>
          <a:noFill/>
          <a:ln w="9525" algn="ctr">
            <a:noFill/>
            <a:miter lim="800000"/>
            <a:headEnd/>
            <a:tailEnd/>
          </a:ln>
        </p:spPr>
        <p:txBody>
          <a:bodyPr vert="horz" wrap="square" lIns="82124" tIns="41061" rIns="82124" bIns="41061" numCol="1" anchor="b" anchorCtr="0" compatLnSpc="1">
            <a:prstTxWarp prst="textNoShape">
              <a:avLst/>
            </a:prstTxWarp>
          </a:bodyPr>
          <a:lstStyle/>
          <a:p>
            <a:pPr lvl="0"/>
            <a:r>
              <a:rPr lang="en-US" smtClean="0"/>
              <a:t>Slide Title</a:t>
            </a:r>
          </a:p>
        </p:txBody>
      </p:sp>
      <p:sp>
        <p:nvSpPr>
          <p:cNvPr id="2051" name="Rectangle 6281"/>
          <p:cNvSpPr>
            <a:spLocks noChangeArrowheads="1"/>
          </p:cNvSpPr>
          <p:nvPr/>
        </p:nvSpPr>
        <p:spPr bwMode="auto">
          <a:xfrm>
            <a:off x="193675" y="6672263"/>
            <a:ext cx="962025" cy="188912"/>
          </a:xfrm>
          <a:prstGeom prst="rect">
            <a:avLst/>
          </a:prstGeom>
          <a:noFill/>
          <a:ln w="9525">
            <a:noFill/>
            <a:miter lim="800000"/>
            <a:headEnd/>
            <a:tailEnd/>
          </a:ln>
        </p:spPr>
        <p:txBody>
          <a:bodyPr lIns="82124" tIns="41061" rIns="82124" bIns="41061" anchor="b">
            <a:spAutoFit/>
          </a:bodyPr>
          <a:lstStyle/>
          <a:p>
            <a:pPr defTabSz="814365" eaLnBrk="0" fontAlgn="base" hangingPunct="0">
              <a:spcBef>
                <a:spcPct val="0"/>
              </a:spcBef>
              <a:spcAft>
                <a:spcPct val="0"/>
              </a:spcAft>
            </a:pPr>
            <a:r>
              <a:rPr lang="en-US" sz="700">
                <a:solidFill>
                  <a:srgbClr val="D3D3D3"/>
                </a:solidFill>
              </a:rPr>
              <a:t>Presentation_ID</a:t>
            </a:r>
          </a:p>
        </p:txBody>
      </p:sp>
      <p:sp>
        <p:nvSpPr>
          <p:cNvPr id="2052" name="Rectangle 6282"/>
          <p:cNvSpPr>
            <a:spLocks noChangeArrowheads="1"/>
          </p:cNvSpPr>
          <p:nvPr/>
        </p:nvSpPr>
        <p:spPr bwMode="auto">
          <a:xfrm>
            <a:off x="8596313" y="6626225"/>
            <a:ext cx="320675" cy="234950"/>
          </a:xfrm>
          <a:prstGeom prst="rect">
            <a:avLst/>
          </a:prstGeom>
          <a:noFill/>
          <a:ln w="9525" algn="ctr">
            <a:noFill/>
            <a:miter lim="800000"/>
            <a:headEnd/>
            <a:tailEnd/>
          </a:ln>
        </p:spPr>
        <p:txBody>
          <a:bodyPr wrap="none" lIns="82124" tIns="41061" rIns="82124" bIns="41061" anchor="b">
            <a:spAutoFit/>
          </a:bodyPr>
          <a:lstStyle/>
          <a:p>
            <a:pPr algn="r" defTabSz="814365" eaLnBrk="0" fontAlgn="base" hangingPunct="0">
              <a:spcBef>
                <a:spcPct val="0"/>
              </a:spcBef>
              <a:spcAft>
                <a:spcPct val="0"/>
              </a:spcAft>
            </a:pPr>
            <a:fld id="{85C5E045-6C48-46C0-92AE-30A8710B0BBD}" type="slidenum">
              <a:rPr lang="en-US" sz="1000">
                <a:solidFill>
                  <a:srgbClr val="D3D3D3"/>
                </a:solidFill>
              </a:rPr>
              <a:pPr algn="r" defTabSz="814365" eaLnBrk="0" fontAlgn="base" hangingPunct="0">
                <a:spcBef>
                  <a:spcPct val="0"/>
                </a:spcBef>
                <a:spcAft>
                  <a:spcPct val="0"/>
                </a:spcAft>
              </a:pPr>
              <a:t>‹Nº›</a:t>
            </a:fld>
            <a:endParaRPr lang="en-US" sz="1000" dirty="0">
              <a:solidFill>
                <a:srgbClr val="D3D3D3"/>
              </a:solidFill>
            </a:endParaRPr>
          </a:p>
        </p:txBody>
      </p:sp>
      <p:sp>
        <p:nvSpPr>
          <p:cNvPr id="2053" name="Rectangle 6284"/>
          <p:cNvSpPr>
            <a:spLocks noGrp="1" noChangeArrowheads="1"/>
          </p:cNvSpPr>
          <p:nvPr>
            <p:ph type="body" idx="1"/>
          </p:nvPr>
        </p:nvSpPr>
        <p:spPr bwMode="auto">
          <a:xfrm>
            <a:off x="655638" y="2014538"/>
            <a:ext cx="7940675" cy="3571875"/>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lvl="0"/>
            <a:r>
              <a:rPr lang="en-US" smtClean="0"/>
              <a:t>Body Text</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056" name="Picture 8" descr="Rev08_Cisco_BrandBar10_060408.png"/>
          <p:cNvPicPr>
            <a:picLocks noChangeAspect="1"/>
          </p:cNvPicPr>
          <p:nvPr/>
        </p:nvPicPr>
        <p:blipFill>
          <a:blip r:embed="rId13" cstate="print"/>
          <a:srcRect/>
          <a:stretch>
            <a:fillRect/>
          </a:stretch>
        </p:blipFill>
        <p:spPr bwMode="auto">
          <a:xfrm>
            <a:off x="0" y="0"/>
            <a:ext cx="9144000" cy="341313"/>
          </a:xfrm>
          <a:prstGeom prst="rect">
            <a:avLst/>
          </a:prstGeom>
          <a:noFill/>
          <a:ln w="9525">
            <a:noFill/>
            <a:miter lim="800000"/>
            <a:headEnd/>
            <a:tailEnd/>
          </a:ln>
        </p:spPr>
      </p:pic>
      <p:sp>
        <p:nvSpPr>
          <p:cNvPr id="9" name="Rectangle 278"/>
          <p:cNvSpPr>
            <a:spLocks noChangeArrowheads="1"/>
          </p:cNvSpPr>
          <p:nvPr userDrawn="1"/>
        </p:nvSpPr>
        <p:spPr bwMode="auto">
          <a:xfrm>
            <a:off x="3762375" y="6672263"/>
            <a:ext cx="2575166" cy="190646"/>
          </a:xfrm>
          <a:prstGeom prst="rect">
            <a:avLst/>
          </a:prstGeom>
          <a:noFill/>
          <a:ln w="9525">
            <a:noFill/>
            <a:miter lim="800000"/>
            <a:headEnd/>
            <a:tailEnd/>
          </a:ln>
        </p:spPr>
        <p:txBody>
          <a:bodyPr wrap="none" lIns="82124" tIns="41061" rIns="82124" bIns="41061" anchor="b" anchorCtr="1">
            <a:spAutoFit/>
          </a:bodyPr>
          <a:lstStyle/>
          <a:p>
            <a:pPr defTabSz="814365" eaLnBrk="0" fontAlgn="base" hangingPunct="0">
              <a:spcBef>
                <a:spcPct val="0"/>
              </a:spcBef>
              <a:spcAft>
                <a:spcPct val="0"/>
              </a:spcAft>
            </a:pPr>
            <a:r>
              <a:rPr lang="es-ES" sz="700">
                <a:solidFill>
                  <a:srgbClr val="D3D3D3"/>
                </a:solidFill>
              </a:rPr>
              <a:t>© 2014 Cisco Systems, Inc. Todos los derechos reservados.</a:t>
            </a:r>
          </a:p>
        </p:txBody>
      </p:sp>
      <p:sp>
        <p:nvSpPr>
          <p:cNvPr id="10" name="Rectangle 279"/>
          <p:cNvSpPr>
            <a:spLocks noChangeArrowheads="1"/>
          </p:cNvSpPr>
          <p:nvPr userDrawn="1"/>
        </p:nvSpPr>
        <p:spPr bwMode="auto">
          <a:xfrm>
            <a:off x="6268026" y="6672263"/>
            <a:ext cx="1505962" cy="190646"/>
          </a:xfrm>
          <a:prstGeom prst="rect">
            <a:avLst/>
          </a:prstGeom>
          <a:noFill/>
          <a:ln w="9525">
            <a:noFill/>
            <a:miter lim="800000"/>
            <a:headEnd/>
            <a:tailEnd/>
          </a:ln>
        </p:spPr>
        <p:txBody>
          <a:bodyPr wrap="none" lIns="82124" tIns="41061" rIns="82124" bIns="41061" anchor="b">
            <a:spAutoFit/>
          </a:bodyPr>
          <a:lstStyle/>
          <a:p>
            <a:pPr algn="r" defTabSz="814365" eaLnBrk="0" fontAlgn="base" hangingPunct="0">
              <a:spcBef>
                <a:spcPct val="0"/>
              </a:spcBef>
              <a:spcAft>
                <a:spcPct val="0"/>
              </a:spcAft>
            </a:pPr>
            <a:r>
              <a:rPr lang="es-ES" sz="700">
                <a:solidFill>
                  <a:srgbClr val="D3D3D3"/>
                </a:solidFill>
              </a:rPr>
              <a:t>Información confidencial de Cisco</a:t>
            </a:r>
          </a:p>
        </p:txBody>
      </p:sp>
    </p:spTree>
    <p:extLst>
      <p:ext uri="{BB962C8B-B14F-4D97-AF65-F5344CB8AC3E}">
        <p14:creationId xmlns:p14="http://schemas.microsoft.com/office/powerpoint/2010/main" val="211957705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txStyles>
    <p:titleStyle>
      <a:lvl1pPr algn="l" defTabSz="814388" rtl="0" eaLnBrk="0" fontAlgn="base" hangingPunct="0">
        <a:lnSpc>
          <a:spcPct val="90000"/>
        </a:lnSpc>
        <a:spcBef>
          <a:spcPct val="0"/>
        </a:spcBef>
        <a:spcAft>
          <a:spcPct val="0"/>
        </a:spcAft>
        <a:defRPr sz="3200" b="1">
          <a:solidFill>
            <a:srgbClr val="708CA1"/>
          </a:solidFill>
          <a:latin typeface="+mj-lt"/>
          <a:ea typeface="+mj-ea"/>
          <a:cs typeface="+mj-cs"/>
        </a:defRPr>
      </a:lvl1pPr>
      <a:lvl2pPr algn="l" defTabSz="814388" rtl="0" eaLnBrk="0" fontAlgn="base" hangingPunct="0">
        <a:lnSpc>
          <a:spcPct val="90000"/>
        </a:lnSpc>
        <a:spcBef>
          <a:spcPct val="0"/>
        </a:spcBef>
        <a:spcAft>
          <a:spcPct val="0"/>
        </a:spcAft>
        <a:defRPr sz="3200" b="1">
          <a:solidFill>
            <a:srgbClr val="708CA1"/>
          </a:solidFill>
          <a:latin typeface="Arial" charset="0"/>
        </a:defRPr>
      </a:lvl2pPr>
      <a:lvl3pPr algn="l" defTabSz="814388" rtl="0" eaLnBrk="0" fontAlgn="base" hangingPunct="0">
        <a:lnSpc>
          <a:spcPct val="90000"/>
        </a:lnSpc>
        <a:spcBef>
          <a:spcPct val="0"/>
        </a:spcBef>
        <a:spcAft>
          <a:spcPct val="0"/>
        </a:spcAft>
        <a:defRPr sz="3200" b="1">
          <a:solidFill>
            <a:srgbClr val="708CA1"/>
          </a:solidFill>
          <a:latin typeface="Arial" charset="0"/>
        </a:defRPr>
      </a:lvl3pPr>
      <a:lvl4pPr algn="l" defTabSz="814388" rtl="0" eaLnBrk="0" fontAlgn="base" hangingPunct="0">
        <a:lnSpc>
          <a:spcPct val="90000"/>
        </a:lnSpc>
        <a:spcBef>
          <a:spcPct val="0"/>
        </a:spcBef>
        <a:spcAft>
          <a:spcPct val="0"/>
        </a:spcAft>
        <a:defRPr sz="3200" b="1">
          <a:solidFill>
            <a:srgbClr val="708CA1"/>
          </a:solidFill>
          <a:latin typeface="Arial" charset="0"/>
        </a:defRPr>
      </a:lvl4pPr>
      <a:lvl5pPr algn="l" defTabSz="814388" rtl="0" eaLnBrk="0" fontAlgn="base" hangingPunct="0">
        <a:lnSpc>
          <a:spcPct val="90000"/>
        </a:lnSpc>
        <a:spcBef>
          <a:spcPct val="0"/>
        </a:spcBef>
        <a:spcAft>
          <a:spcPct val="0"/>
        </a:spcAft>
        <a:defRPr sz="3200" b="1">
          <a:solidFill>
            <a:srgbClr val="708CA1"/>
          </a:solidFill>
          <a:latin typeface="Arial"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pitchFamily="2" charset="2"/>
        <a:buChar char="§"/>
        <a:defRPr sz="2400">
          <a:solidFill>
            <a:schemeClr val="tx1"/>
          </a:solidFill>
          <a:latin typeface="+mn-lt"/>
          <a:ea typeface="+mn-ea"/>
          <a:cs typeface="+mn-cs"/>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2.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7.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9.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11.xml"/><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2.xml"/><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3.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4.xml"/><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5.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0.xml"/><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algn="l" defTabSz="814365">
              <a:spcBef>
                <a:spcPct val="0"/>
              </a:spcBef>
              <a:buNone/>
            </a:pPr>
            <a:r>
              <a:rPr lang="es-ES" sz="2800" b="0" i="0" dirty="0" smtClean="0">
                <a:solidFill>
                  <a:srgbClr val="FFFFFF"/>
                </a:solidFill>
                <a:latin typeface="Arial"/>
              </a:rPr>
              <a:t>Capítulo 3: Implementación de seguridad de VLAN</a:t>
            </a:r>
            <a:endParaRPr lang="es-ES" sz="2800" dirty="0" smtClean="0">
              <a:solidFill>
                <a:schemeClr val="folHlink"/>
              </a:solidFill>
            </a:endParaRPr>
          </a:p>
        </p:txBody>
      </p:sp>
      <p:sp>
        <p:nvSpPr>
          <p:cNvPr id="5123" name="Rectangle 3"/>
          <p:cNvSpPr>
            <a:spLocks noGrp="1" noChangeArrowheads="1"/>
          </p:cNvSpPr>
          <p:nvPr>
            <p:ph type="subTitle" idx="1"/>
          </p:nvPr>
        </p:nvSpPr>
        <p:spPr>
          <a:xfrm>
            <a:off x="311150" y="4672013"/>
            <a:ext cx="6788150" cy="658812"/>
          </a:xfrm>
        </p:spPr>
        <p:txBody>
          <a:bodyPr/>
          <a:lstStyle/>
          <a:p>
            <a:pPr marL="0" indent="0">
              <a:buNone/>
            </a:pPr>
            <a:r>
              <a:rPr lang="es-ES" sz="2400" b="1" i="0" dirty="0" err="1" smtClean="0">
                <a:solidFill>
                  <a:srgbClr val="000000"/>
                </a:solidFill>
              </a:rPr>
              <a:t>Routing</a:t>
            </a:r>
            <a:r>
              <a:rPr lang="es-ES" sz="2400" b="1" i="0" dirty="0" smtClean="0">
                <a:solidFill>
                  <a:srgbClr val="000000"/>
                </a:solidFill>
              </a:rPr>
              <a:t> y </a:t>
            </a:r>
            <a:r>
              <a:rPr lang="es-ES" sz="2400" b="1" i="0" dirty="0" err="1" smtClean="0">
                <a:solidFill>
                  <a:srgbClr val="000000"/>
                </a:solidFill>
              </a:rPr>
              <a:t>switching</a:t>
            </a:r>
            <a:endParaRPr lang="es-ES" sz="2400" b="1" i="0" dirty="0">
              <a:solidFill>
                <a:srgbClr val="000000"/>
              </a:solidFill>
            </a:endParaRPr>
          </a:p>
        </p:txBody>
      </p:sp>
    </p:spTree>
    <p:extLst>
      <p:ext uri="{BB962C8B-B14F-4D97-AF65-F5344CB8AC3E}">
        <p14:creationId xmlns:p14="http://schemas.microsoft.com/office/powerpoint/2010/main" val="1247131092"/>
      </p:ext>
    </p:extLst>
  </p:cSld>
  <p:clrMapOvr>
    <a:masterClrMapping/>
  </p:clrMapOvr>
  <p:transition>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cisco.com/en/US/i/000001-100000/70001-75000/74001-75000/74710.jpg"/>
          <p:cNvPicPr>
            <a:picLocks noChangeAspect="1" noChangeArrowheads="1"/>
          </p:cNvPicPr>
          <p:nvPr/>
        </p:nvPicPr>
        <p:blipFill>
          <a:blip r:embed="rId3"/>
          <a:stretch>
            <a:fillRect/>
          </a:stretch>
        </p:blipFill>
        <p:spPr bwMode="auto">
          <a:xfrm>
            <a:off x="2119323" y="3655416"/>
            <a:ext cx="4923114" cy="2941245"/>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a:xfrm>
            <a:off x="289152" y="522741"/>
            <a:ext cx="8145462" cy="838200"/>
          </a:xfrm>
        </p:spPr>
        <p:txBody>
          <a:bodyPr/>
          <a:lstStyle/>
          <a:p>
            <a:pPr algn="l" defTabSz="814365">
              <a:spcBef>
                <a:spcPct val="0"/>
              </a:spcBef>
              <a:spcAft>
                <a:spcPct val="0"/>
              </a:spcAft>
              <a:buNone/>
            </a:pPr>
            <a:r>
              <a:rPr lang="es-ES" sz="1800" b="1" i="0" smtClean="0">
                <a:solidFill>
                  <a:srgbClr val="708CA1"/>
                </a:solidFill>
                <a:latin typeface="Arial"/>
                <a:ea typeface="ＭＳ Ｐゴシック"/>
              </a:rPr>
              <a:t>Descripción general de las VLAN</a:t>
            </a:r>
            <a:br>
              <a:rPr lang="es-ES" sz="1800" b="1" i="0" smtClean="0">
                <a:solidFill>
                  <a:srgbClr val="708CA1"/>
                </a:solidFill>
                <a:latin typeface="Arial"/>
                <a:ea typeface="ＭＳ Ｐゴシック"/>
              </a:rPr>
            </a:br>
            <a:r>
              <a:rPr lang="es-ES" sz="3200" b="1" i="0" smtClean="0">
                <a:solidFill>
                  <a:srgbClr val="708CA1"/>
                </a:solidFill>
                <a:latin typeface="Arial"/>
                <a:ea typeface="ＭＳ Ｐゴシック"/>
              </a:rPr>
              <a:t>VLAN de voz</a:t>
            </a:r>
            <a:endParaRPr lang="es-ES" smtClean="0">
              <a:ea typeface="ＭＳ Ｐゴシック" pitchFamily="34" charset="-128"/>
            </a:endParaRPr>
          </a:p>
        </p:txBody>
      </p:sp>
      <p:sp>
        <p:nvSpPr>
          <p:cNvPr id="2" name="Content Placeholder 1"/>
          <p:cNvSpPr>
            <a:spLocks noGrp="1"/>
          </p:cNvSpPr>
          <p:nvPr>
            <p:ph idx="1"/>
          </p:nvPr>
        </p:nvSpPr>
        <p:spPr>
          <a:xfrm>
            <a:off x="603023" y="1344160"/>
            <a:ext cx="7940675" cy="4850719"/>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400" b="0" i="0" dirty="0" smtClean="0">
                <a:solidFill>
                  <a:srgbClr val="000000"/>
                </a:solidFill>
                <a:latin typeface="Arial"/>
              </a:rPr>
              <a:t>El teléfono IP 7960 de Cisco tiene un </a:t>
            </a:r>
            <a:r>
              <a:rPr lang="es-ES" sz="2400" b="0" i="0" dirty="0" err="1" smtClean="0">
                <a:solidFill>
                  <a:srgbClr val="000000"/>
                </a:solidFill>
                <a:latin typeface="Arial"/>
              </a:rPr>
              <a:t>switch</a:t>
            </a:r>
            <a:r>
              <a:rPr lang="es-ES" sz="2400" b="0" i="0" dirty="0" smtClean="0">
                <a:solidFill>
                  <a:srgbClr val="000000"/>
                </a:solidFill>
                <a:latin typeface="Arial"/>
              </a:rPr>
              <a:t> integrado 10/100 de tres puertos:</a:t>
            </a:r>
            <a:endParaRPr lang="es-ES" dirty="0" smtClean="0"/>
          </a:p>
          <a:p>
            <a:pPr marL="800100" lvl="1" indent="-342900" algn="l" defTabSz="814365">
              <a:spcBef>
                <a:spcPct val="35000"/>
              </a:spcBef>
              <a:spcAft>
                <a:spcPct val="0"/>
              </a:spcAft>
              <a:buClr>
                <a:srgbClr val="708CA1"/>
              </a:buClr>
              <a:buFont typeface="Arial"/>
              <a:buChar char="•"/>
            </a:pPr>
            <a:r>
              <a:rPr lang="es-ES" sz="2000" b="0" i="0" dirty="0" smtClean="0">
                <a:solidFill>
                  <a:srgbClr val="000000"/>
                </a:solidFill>
                <a:latin typeface="Arial"/>
                <a:ea typeface="+mn-ea"/>
                <a:cs typeface="+mn-cs"/>
              </a:rPr>
              <a:t>El puerto 1 se conecta al </a:t>
            </a:r>
            <a:r>
              <a:rPr lang="es-ES" sz="2000" b="0" i="0" dirty="0" err="1" smtClean="0">
                <a:solidFill>
                  <a:srgbClr val="000000"/>
                </a:solidFill>
                <a:latin typeface="Arial"/>
                <a:ea typeface="+mn-ea"/>
                <a:cs typeface="+mn-cs"/>
              </a:rPr>
              <a:t>switch</a:t>
            </a:r>
            <a:r>
              <a:rPr lang="es-ES" sz="2000" b="0" i="0" dirty="0" smtClean="0">
                <a:solidFill>
                  <a:srgbClr val="000000"/>
                </a:solidFill>
                <a:latin typeface="Arial"/>
                <a:ea typeface="+mn-ea"/>
                <a:cs typeface="+mn-cs"/>
              </a:rPr>
              <a:t>.</a:t>
            </a:r>
            <a:endParaRPr lang="es-ES" dirty="0" smtClean="0"/>
          </a:p>
          <a:p>
            <a:pPr marL="800100" lvl="1" indent="-342900" algn="l" defTabSz="814365">
              <a:spcBef>
                <a:spcPct val="35000"/>
              </a:spcBef>
              <a:spcAft>
                <a:spcPct val="0"/>
              </a:spcAft>
              <a:buClr>
                <a:srgbClr val="708CA1"/>
              </a:buClr>
              <a:buFont typeface="Arial"/>
              <a:buChar char="•"/>
            </a:pPr>
            <a:r>
              <a:rPr lang="es-ES" sz="2000" b="0" i="0" dirty="0" smtClean="0">
                <a:solidFill>
                  <a:srgbClr val="000000"/>
                </a:solidFill>
                <a:latin typeface="Arial"/>
                <a:ea typeface="+mn-ea"/>
                <a:cs typeface="+mn-cs"/>
              </a:rPr>
              <a:t>El puerto 2 es una interfaz interna 10/100 que envía el tráfico del teléfono IP.</a:t>
            </a:r>
            <a:endParaRPr lang="es-ES" dirty="0" smtClean="0"/>
          </a:p>
          <a:p>
            <a:pPr marL="800100" lvl="1" indent="-342900" algn="l" defTabSz="814365">
              <a:spcBef>
                <a:spcPct val="35000"/>
              </a:spcBef>
              <a:spcAft>
                <a:spcPct val="0"/>
              </a:spcAft>
              <a:buClr>
                <a:srgbClr val="708CA1"/>
              </a:buClr>
              <a:buFont typeface="Arial"/>
              <a:buChar char="•"/>
            </a:pPr>
            <a:r>
              <a:rPr lang="es-ES" sz="2000" b="0" i="0" dirty="0" smtClean="0">
                <a:solidFill>
                  <a:srgbClr val="000000"/>
                </a:solidFill>
                <a:latin typeface="Arial"/>
                <a:ea typeface="+mn-ea"/>
                <a:cs typeface="+mn-cs"/>
              </a:rPr>
              <a:t>El puerto 3 (puerto de acceso) se conecta a una PC u otro dispositivo.</a:t>
            </a:r>
          </a:p>
          <a:p>
            <a:pPr marL="0" indent="0" algn="l" defTabSz="814365">
              <a:spcBef>
                <a:spcPct val="50000"/>
              </a:spcBef>
              <a:spcAft>
                <a:spcPct val="0"/>
              </a:spcAft>
              <a:buNone/>
            </a:pPr>
            <a:endParaRPr lang="es-ES" dirty="0" smtClean="0"/>
          </a:p>
        </p:txBody>
      </p:sp>
    </p:spTree>
    <p:extLst>
      <p:ext uri="{BB962C8B-B14F-4D97-AF65-F5344CB8AC3E}">
        <p14:creationId xmlns:p14="http://schemas.microsoft.com/office/powerpoint/2010/main" val="305202825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algn="l" defTabSz="814365">
              <a:spcBef>
                <a:spcPct val="0"/>
              </a:spcBef>
              <a:buNone/>
            </a:pPr>
            <a:r>
              <a:rPr lang="es-ES" sz="2800" b="0" i="0" smtClean="0">
                <a:solidFill>
                  <a:srgbClr val="FFFFFF"/>
                </a:solidFill>
                <a:latin typeface="Arial"/>
              </a:rPr>
              <a:t>Capítulo 5: Routing entre VLAN</a:t>
            </a:r>
            <a:endParaRPr lang="es-ES" sz="2800" smtClean="0">
              <a:solidFill>
                <a:schemeClr val="folHlink"/>
              </a:solidFill>
            </a:endParaRPr>
          </a:p>
        </p:txBody>
      </p:sp>
      <p:sp>
        <p:nvSpPr>
          <p:cNvPr id="5123" name="Rectangle 3"/>
          <p:cNvSpPr>
            <a:spLocks noGrp="1" noChangeArrowheads="1"/>
          </p:cNvSpPr>
          <p:nvPr>
            <p:ph type="subTitle" idx="1"/>
          </p:nvPr>
        </p:nvSpPr>
        <p:spPr>
          <a:xfrm>
            <a:off x="311150" y="4672013"/>
            <a:ext cx="6788150" cy="658812"/>
          </a:xfrm>
        </p:spPr>
        <p:txBody>
          <a:bodyPr/>
          <a:lstStyle/>
          <a:p>
            <a:pPr marL="0" indent="0">
              <a:buNone/>
            </a:pPr>
            <a:r>
              <a:rPr lang="es-ES" sz="2400" b="1" i="0" smtClean="0">
                <a:solidFill>
                  <a:srgbClr val="000000"/>
                </a:solidFill>
              </a:rPr>
              <a:t>Routing y switching</a:t>
            </a:r>
            <a:endParaRPr lang="es-ES" sz="2400" b="1" i="0">
              <a:solidFill>
                <a:srgbClr val="000000"/>
              </a:solidFill>
            </a:endParaRPr>
          </a:p>
        </p:txBody>
      </p:sp>
    </p:spTree>
    <p:extLst>
      <p:ext uri="{BB962C8B-B14F-4D97-AF65-F5344CB8AC3E}">
        <p14:creationId xmlns:p14="http://schemas.microsoft.com/office/powerpoint/2010/main" val="1365602238"/>
      </p:ext>
    </p:extLst>
  </p:cSld>
  <p:clrMapOvr>
    <a:masterClrMapping/>
  </p:clrMapOvr>
  <p:transition>
    <p:wipe dir="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274638" y="493713"/>
            <a:ext cx="8145462" cy="838200"/>
          </a:xfrm>
        </p:spPr>
        <p:txBody>
          <a:bodyPr/>
          <a:lstStyle/>
          <a:p>
            <a:pPr algn="l" defTabSz="814365">
              <a:spcBef>
                <a:spcPct val="0"/>
              </a:spcBef>
              <a:spcAft>
                <a:spcPct val="0"/>
              </a:spcAft>
              <a:buNone/>
            </a:pPr>
            <a:r>
              <a:rPr lang="es-ES" sz="3200" b="1" i="0" smtClean="0">
                <a:solidFill>
                  <a:srgbClr val="708CA1"/>
                </a:solidFill>
                <a:latin typeface="Arial"/>
                <a:ea typeface="ＭＳ Ｐゴシック"/>
              </a:rPr>
              <a:t>Capítulo 5</a:t>
            </a:r>
            <a:endParaRPr lang="es-ES" smtClean="0">
              <a:ea typeface="ＭＳ Ｐゴシック" pitchFamily="34" charset="-128"/>
            </a:endParaRPr>
          </a:p>
        </p:txBody>
      </p:sp>
      <p:sp>
        <p:nvSpPr>
          <p:cNvPr id="6147" name="Rectangle 3"/>
          <p:cNvSpPr>
            <a:spLocks noGrp="1" noChangeArrowheads="1"/>
          </p:cNvSpPr>
          <p:nvPr>
            <p:ph idx="1"/>
          </p:nvPr>
        </p:nvSpPr>
        <p:spPr>
          <a:xfrm>
            <a:off x="747713" y="1601788"/>
            <a:ext cx="8131175" cy="4437062"/>
          </a:xfrm>
        </p:spPr>
        <p:txBody>
          <a:bodyPr/>
          <a:lstStyle/>
          <a:p>
            <a:pPr marL="0" indent="0" algn="l" defTabSz="814365">
              <a:spcBef>
                <a:spcPct val="50000"/>
              </a:spcBef>
              <a:spcAft>
                <a:spcPct val="0"/>
              </a:spcAft>
              <a:buNone/>
            </a:pPr>
            <a:r>
              <a:rPr lang="es-ES" sz="2400" b="0" i="0" smtClean="0">
                <a:solidFill>
                  <a:srgbClr val="000000"/>
                </a:solidFill>
                <a:latin typeface="Arial"/>
                <a:cs typeface="Arial"/>
              </a:rPr>
              <a:t>5.1 Configuración del routing entre VLAN</a:t>
            </a:r>
            <a:endParaRPr lang="es-ES" smtClean="0">
              <a:cs typeface="Arial" charset="0"/>
            </a:endParaRPr>
          </a:p>
          <a:p>
            <a:pPr marL="0" indent="0" algn="l" defTabSz="814365">
              <a:spcBef>
                <a:spcPct val="50000"/>
              </a:spcBef>
              <a:spcAft>
                <a:spcPct val="0"/>
              </a:spcAft>
              <a:buNone/>
            </a:pPr>
            <a:r>
              <a:rPr lang="es-ES" sz="2400" b="0" i="0" smtClean="0">
                <a:solidFill>
                  <a:srgbClr val="000000"/>
                </a:solidFill>
                <a:latin typeface="Arial"/>
                <a:cs typeface="Arial"/>
              </a:rPr>
              <a:t>5.2 Resolución de problemas de routing entre VLAN</a:t>
            </a:r>
            <a:endParaRPr lang="es-ES" smtClean="0">
              <a:cs typeface="Arial" charset="0"/>
            </a:endParaRPr>
          </a:p>
          <a:p>
            <a:pPr marL="0" indent="0" algn="l" defTabSz="814365">
              <a:spcBef>
                <a:spcPct val="50000"/>
              </a:spcBef>
              <a:spcAft>
                <a:spcPct val="0"/>
              </a:spcAft>
              <a:buNone/>
            </a:pPr>
            <a:r>
              <a:rPr lang="es-ES" sz="2400" b="0" i="0" smtClean="0">
                <a:solidFill>
                  <a:srgbClr val="000000"/>
                </a:solidFill>
                <a:latin typeface="Arial"/>
                <a:cs typeface="Arial"/>
              </a:rPr>
              <a:t>5.3 Switching de capa 3</a:t>
            </a:r>
          </a:p>
          <a:p>
            <a:pPr marL="0" indent="0" algn="l" defTabSz="814365">
              <a:spcBef>
                <a:spcPct val="50000"/>
              </a:spcBef>
              <a:spcAft>
                <a:spcPct val="0"/>
              </a:spcAft>
              <a:buNone/>
            </a:pPr>
            <a:r>
              <a:rPr lang="es-ES" sz="2400" b="0" i="0" smtClean="0">
                <a:solidFill>
                  <a:srgbClr val="000000"/>
                </a:solidFill>
                <a:latin typeface="Arial"/>
                <a:cs typeface="Arial"/>
              </a:rPr>
              <a:t>5.4 Resumen</a:t>
            </a:r>
            <a:endParaRPr lang="es-ES" smtClean="0">
              <a:cs typeface="Arial" charset="0"/>
            </a:endParaRPr>
          </a:p>
        </p:txBody>
      </p:sp>
    </p:spTree>
    <p:extLst>
      <p:ext uri="{BB962C8B-B14F-4D97-AF65-F5344CB8AC3E}">
        <p14:creationId xmlns:p14="http://schemas.microsoft.com/office/powerpoint/2010/main" val="76254495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74638" y="493713"/>
            <a:ext cx="8145462" cy="838200"/>
          </a:xfrm>
        </p:spPr>
        <p:txBody>
          <a:bodyPr/>
          <a:lstStyle/>
          <a:p>
            <a:pPr algn="l" defTabSz="814365">
              <a:spcBef>
                <a:spcPct val="0"/>
              </a:spcBef>
              <a:spcAft>
                <a:spcPct val="0"/>
              </a:spcAft>
              <a:buNone/>
            </a:pPr>
            <a:r>
              <a:rPr lang="es-ES" sz="3200" b="1" i="0" smtClean="0">
                <a:solidFill>
                  <a:srgbClr val="708CA1"/>
                </a:solidFill>
                <a:latin typeface="Arial"/>
                <a:ea typeface="ＭＳ Ｐゴシック"/>
                <a:cs typeface="+mj-cs"/>
              </a:rPr>
              <a:t>Capítulo 5: Objetivos</a:t>
            </a:r>
            <a:endParaRPr lang="es-ES" sz="3200" b="1" i="0">
              <a:solidFill>
                <a:srgbClr val="708CA1"/>
              </a:solidFill>
              <a:latin typeface="Arial"/>
              <a:ea typeface="ＭＳ Ｐゴシック"/>
              <a:cs typeface="+mj-cs"/>
            </a:endParaRPr>
          </a:p>
        </p:txBody>
      </p:sp>
      <p:sp>
        <p:nvSpPr>
          <p:cNvPr id="6147" name="Rectangle 3"/>
          <p:cNvSpPr>
            <a:spLocks noGrp="1" noChangeArrowheads="1"/>
          </p:cNvSpPr>
          <p:nvPr>
            <p:ph idx="1"/>
          </p:nvPr>
        </p:nvSpPr>
        <p:spPr>
          <a:xfrm>
            <a:off x="719138" y="1471613"/>
            <a:ext cx="8131175" cy="4437062"/>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000" b="0" i="0" smtClean="0">
                <a:solidFill>
                  <a:srgbClr val="000000"/>
                </a:solidFill>
                <a:latin typeface="Arial"/>
                <a:ea typeface="+mn-ea"/>
                <a:cs typeface="+mn-cs"/>
              </a:rPr>
              <a:t>Describir las tres opciones principales para habilitar el routing entre VLAN.</a:t>
            </a:r>
          </a:p>
          <a:p>
            <a:pPr marL="236555" indent="-236555" algn="l" defTabSz="814365">
              <a:lnSpc>
                <a:spcPct val="95000"/>
              </a:lnSpc>
              <a:spcBef>
                <a:spcPct val="50000"/>
              </a:spcBef>
              <a:spcAft>
                <a:spcPct val="0"/>
              </a:spcAft>
              <a:buClr>
                <a:srgbClr val="708CA1"/>
              </a:buClr>
              <a:buFont typeface="Wingdings"/>
              <a:buChar char="§"/>
            </a:pPr>
            <a:r>
              <a:rPr lang="es-ES" sz="2000" b="0" i="0" smtClean="0">
                <a:solidFill>
                  <a:srgbClr val="000000"/>
                </a:solidFill>
                <a:latin typeface="Arial"/>
                <a:ea typeface="+mn-ea"/>
                <a:cs typeface="+mn-cs"/>
              </a:rPr>
              <a:t>Configurar el routing entre VLAN antiguo.</a:t>
            </a:r>
          </a:p>
          <a:p>
            <a:pPr marL="236555" indent="-236555" algn="l" defTabSz="814365">
              <a:lnSpc>
                <a:spcPct val="95000"/>
              </a:lnSpc>
              <a:spcBef>
                <a:spcPct val="50000"/>
              </a:spcBef>
              <a:spcAft>
                <a:spcPct val="0"/>
              </a:spcAft>
              <a:buClr>
                <a:srgbClr val="708CA1"/>
              </a:buClr>
              <a:buFont typeface="Wingdings"/>
              <a:buChar char="§"/>
            </a:pPr>
            <a:r>
              <a:rPr lang="es-ES" sz="2000" b="0" i="0" smtClean="0">
                <a:solidFill>
                  <a:srgbClr val="000000"/>
                </a:solidFill>
                <a:latin typeface="Arial"/>
                <a:ea typeface="+mn-ea"/>
                <a:cs typeface="+mn-cs"/>
              </a:rPr>
              <a:t>Configurar el routing entre VLAN con router-on-a-stick.</a:t>
            </a:r>
          </a:p>
          <a:p>
            <a:pPr marL="236555" indent="-236555" algn="l" defTabSz="814365">
              <a:lnSpc>
                <a:spcPct val="95000"/>
              </a:lnSpc>
              <a:spcBef>
                <a:spcPct val="50000"/>
              </a:spcBef>
              <a:spcAft>
                <a:spcPct val="0"/>
              </a:spcAft>
              <a:buClr>
                <a:srgbClr val="708CA1"/>
              </a:buClr>
              <a:buFont typeface="Wingdings"/>
              <a:buChar char="§"/>
            </a:pPr>
            <a:r>
              <a:rPr lang="es-ES" sz="2000" b="0" i="0" smtClean="0">
                <a:solidFill>
                  <a:srgbClr val="000000"/>
                </a:solidFill>
                <a:latin typeface="Arial"/>
                <a:ea typeface="+mn-ea"/>
                <a:cs typeface="+mn-cs"/>
              </a:rPr>
              <a:t>Solucionar problemas comunes de configuración entre VLAN.</a:t>
            </a:r>
          </a:p>
          <a:p>
            <a:pPr marL="236555" indent="-236555" algn="l" defTabSz="814365">
              <a:lnSpc>
                <a:spcPct val="95000"/>
              </a:lnSpc>
              <a:spcBef>
                <a:spcPct val="50000"/>
              </a:spcBef>
              <a:spcAft>
                <a:spcPct val="0"/>
              </a:spcAft>
              <a:buClr>
                <a:srgbClr val="708CA1"/>
              </a:buClr>
              <a:buFont typeface="Wingdings"/>
              <a:buChar char="§"/>
            </a:pPr>
            <a:r>
              <a:rPr lang="es-ES" sz="2000" b="0" i="0" smtClean="0">
                <a:solidFill>
                  <a:srgbClr val="000000"/>
                </a:solidFill>
                <a:latin typeface="Arial"/>
                <a:ea typeface="+mn-ea"/>
                <a:cs typeface="+mn-cs"/>
              </a:rPr>
              <a:t>Solucionar problemas comunes de direccionamiento IP en un entorno de routing entre VLAN.</a:t>
            </a:r>
          </a:p>
          <a:p>
            <a:pPr marL="236555" indent="-236555" algn="l" defTabSz="814365">
              <a:lnSpc>
                <a:spcPct val="95000"/>
              </a:lnSpc>
              <a:spcBef>
                <a:spcPct val="50000"/>
              </a:spcBef>
              <a:spcAft>
                <a:spcPct val="0"/>
              </a:spcAft>
              <a:buClr>
                <a:srgbClr val="708CA1"/>
              </a:buClr>
              <a:buFont typeface="Wingdings"/>
              <a:buChar char="§"/>
            </a:pPr>
            <a:r>
              <a:rPr lang="es-ES" sz="2000" b="0" i="0" smtClean="0">
                <a:solidFill>
                  <a:srgbClr val="000000"/>
                </a:solidFill>
                <a:latin typeface="Arial"/>
                <a:ea typeface="+mn-ea"/>
                <a:cs typeface="+mn-cs"/>
              </a:rPr>
              <a:t>Configurar routing entre VLAN mediante switching de capa 3.</a:t>
            </a:r>
          </a:p>
          <a:p>
            <a:pPr marL="236555" indent="-236555" algn="l" defTabSz="814365">
              <a:lnSpc>
                <a:spcPct val="95000"/>
              </a:lnSpc>
              <a:spcBef>
                <a:spcPct val="50000"/>
              </a:spcBef>
              <a:spcAft>
                <a:spcPct val="0"/>
              </a:spcAft>
              <a:buClr>
                <a:srgbClr val="708CA1"/>
              </a:buClr>
              <a:buFont typeface="Wingdings"/>
              <a:buChar char="§"/>
            </a:pPr>
            <a:r>
              <a:rPr lang="es-ES" sz="2000" b="0" i="0" smtClean="0">
                <a:solidFill>
                  <a:srgbClr val="000000"/>
                </a:solidFill>
                <a:latin typeface="Arial"/>
                <a:ea typeface="+mn-ea"/>
                <a:cs typeface="+mn-cs"/>
              </a:rPr>
              <a:t>Solucionar problemas de routing entre VLAN en un entorno conmutado de capa 3.</a:t>
            </a:r>
            <a:endParaRPr lang="es-ES" sz="2000" b="0" i="0">
              <a:solidFill>
                <a:srgbClr val="000000"/>
              </a:solidFill>
              <a:latin typeface="Arial"/>
              <a:ea typeface="+mn-ea"/>
              <a:cs typeface="+mn-cs"/>
            </a:endParaRPr>
          </a:p>
        </p:txBody>
      </p:sp>
    </p:spTree>
    <p:extLst>
      <p:ext uri="{BB962C8B-B14F-4D97-AF65-F5344CB8AC3E}">
        <p14:creationId xmlns:p14="http://schemas.microsoft.com/office/powerpoint/2010/main" val="318498035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89152" y="522741"/>
            <a:ext cx="8145462" cy="838200"/>
          </a:xfrm>
        </p:spPr>
        <p:txBody>
          <a:bodyPr/>
          <a:lstStyle/>
          <a:p>
            <a:pPr algn="l" defTabSz="814365">
              <a:spcBef>
                <a:spcPct val="0"/>
              </a:spcBef>
              <a:spcAft>
                <a:spcPct val="0"/>
              </a:spcAft>
              <a:buNone/>
            </a:pPr>
            <a:r>
              <a:rPr lang="es-ES" sz="1800" b="1" i="0" smtClean="0">
                <a:solidFill>
                  <a:srgbClr val="708CA1"/>
                </a:solidFill>
                <a:latin typeface="Arial"/>
                <a:ea typeface="ＭＳ Ｐゴシック"/>
              </a:rPr>
              <a:t>Funcionamiento del routing entre VLAN</a:t>
            </a:r>
            <a:br>
              <a:rPr lang="es-ES" sz="1800" b="1" i="0" smtClean="0">
                <a:solidFill>
                  <a:srgbClr val="708CA1"/>
                </a:solidFill>
                <a:latin typeface="Arial"/>
                <a:ea typeface="ＭＳ Ｐゴシック"/>
              </a:rPr>
            </a:br>
            <a:r>
              <a:rPr lang="es-ES" sz="3200" b="1" i="0" smtClean="0">
                <a:solidFill>
                  <a:srgbClr val="708CA1"/>
                </a:solidFill>
                <a:latin typeface="Arial"/>
                <a:ea typeface="ＭＳ Ｐゴシック"/>
              </a:rPr>
              <a:t>¿Qué es el routing entre VLAN?</a:t>
            </a:r>
            <a:endParaRPr lang="es-ES" smtClean="0">
              <a:ea typeface="ＭＳ Ｐゴシック" pitchFamily="34" charset="-128"/>
            </a:endParaRPr>
          </a:p>
        </p:txBody>
      </p:sp>
      <p:sp>
        <p:nvSpPr>
          <p:cNvPr id="2" name="Content Placeholder 1"/>
          <p:cNvSpPr>
            <a:spLocks noGrp="1"/>
          </p:cNvSpPr>
          <p:nvPr>
            <p:ph idx="1"/>
          </p:nvPr>
        </p:nvSpPr>
        <p:spPr>
          <a:xfrm>
            <a:off x="452442" y="1463006"/>
            <a:ext cx="7940675" cy="3571875"/>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200" b="0" i="0" dirty="0" smtClean="0">
                <a:solidFill>
                  <a:srgbClr val="000000"/>
                </a:solidFill>
                <a:latin typeface="Arial"/>
              </a:rPr>
              <a:t>Los switches de capa 2 no pueden reenviar tráfico entre las VLAN sin la ayuda de un router.</a:t>
            </a:r>
          </a:p>
          <a:p>
            <a:pPr marL="236555" indent="-236555" algn="l" defTabSz="814365">
              <a:lnSpc>
                <a:spcPct val="95000"/>
              </a:lnSpc>
              <a:spcBef>
                <a:spcPct val="50000"/>
              </a:spcBef>
              <a:spcAft>
                <a:spcPct val="0"/>
              </a:spcAft>
              <a:buClr>
                <a:srgbClr val="708CA1"/>
              </a:buClr>
              <a:buFont typeface="Wingdings"/>
              <a:buChar char="§"/>
            </a:pPr>
            <a:r>
              <a:rPr lang="es-ES" sz="2200" b="0" i="0" dirty="0" smtClean="0">
                <a:solidFill>
                  <a:srgbClr val="000000"/>
                </a:solidFill>
                <a:latin typeface="Arial"/>
              </a:rPr>
              <a:t>El routing entre VLAN es un proceso que permite reenviar el tráfico de la red de una VLAN a otra mediante un router.</a:t>
            </a:r>
            <a:endParaRPr lang="es-ES" sz="22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8323" y="3258076"/>
            <a:ext cx="5447355" cy="3447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762909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89152" y="522741"/>
            <a:ext cx="8145462" cy="838200"/>
          </a:xfrm>
        </p:spPr>
        <p:txBody>
          <a:bodyPr/>
          <a:lstStyle/>
          <a:p>
            <a:pPr algn="l" defTabSz="814365">
              <a:spcBef>
                <a:spcPct val="0"/>
              </a:spcBef>
              <a:spcAft>
                <a:spcPct val="0"/>
              </a:spcAft>
              <a:buNone/>
            </a:pPr>
            <a:r>
              <a:rPr lang="es-ES" sz="1800" b="1" i="0" smtClean="0">
                <a:solidFill>
                  <a:srgbClr val="708CA1"/>
                </a:solidFill>
                <a:latin typeface="Arial"/>
                <a:ea typeface="ＭＳ Ｐゴシック"/>
              </a:rPr>
              <a:t>Funcionamiento del routing entre VLAN</a:t>
            </a:r>
            <a:br>
              <a:rPr lang="es-ES" sz="1800" b="1" i="0" smtClean="0">
                <a:solidFill>
                  <a:srgbClr val="708CA1"/>
                </a:solidFill>
                <a:latin typeface="Arial"/>
                <a:ea typeface="ＭＳ Ｐゴシック"/>
              </a:rPr>
            </a:br>
            <a:r>
              <a:rPr lang="es-ES" sz="3200" b="1" i="0" smtClean="0">
                <a:solidFill>
                  <a:srgbClr val="708CA1"/>
                </a:solidFill>
                <a:latin typeface="Arial"/>
                <a:ea typeface="ＭＳ Ｐゴシック"/>
              </a:rPr>
              <a:t>Routing entre VLAN antiguo</a:t>
            </a:r>
            <a:endParaRPr lang="es-ES" smtClean="0">
              <a:ea typeface="ＭＳ Ｐゴシック" pitchFamily="34" charset="-128"/>
            </a:endParaRPr>
          </a:p>
        </p:txBody>
      </p:sp>
      <p:sp>
        <p:nvSpPr>
          <p:cNvPr id="2" name="Content Placeholder 1"/>
          <p:cNvSpPr>
            <a:spLocks noGrp="1"/>
          </p:cNvSpPr>
          <p:nvPr>
            <p:ph idx="1"/>
          </p:nvPr>
        </p:nvSpPr>
        <p:spPr>
          <a:xfrm>
            <a:off x="452442" y="1463006"/>
            <a:ext cx="7940675" cy="5024880"/>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400" b="0" i="0" dirty="0" smtClean="0">
                <a:solidFill>
                  <a:srgbClr val="000000"/>
                </a:solidFill>
                <a:latin typeface="Arial"/>
              </a:rPr>
              <a:t>Anteriormente, se utilizaban </a:t>
            </a:r>
            <a:r>
              <a:rPr lang="es-ES" sz="2400" b="0" i="0" dirty="0" err="1" smtClean="0">
                <a:solidFill>
                  <a:srgbClr val="000000"/>
                </a:solidFill>
                <a:latin typeface="Arial"/>
              </a:rPr>
              <a:t>routers</a:t>
            </a:r>
            <a:r>
              <a:rPr lang="es-ES" sz="2400" b="0" i="0" dirty="0" smtClean="0">
                <a:solidFill>
                  <a:srgbClr val="000000"/>
                </a:solidFill>
                <a:latin typeface="Arial"/>
              </a:rPr>
              <a:t> para el </a:t>
            </a:r>
            <a:r>
              <a:rPr lang="es-ES" sz="2400" b="0" i="0" dirty="0" err="1" smtClean="0">
                <a:solidFill>
                  <a:srgbClr val="000000"/>
                </a:solidFill>
                <a:latin typeface="Arial"/>
              </a:rPr>
              <a:t>routing</a:t>
            </a:r>
            <a:r>
              <a:rPr lang="es-ES" sz="2400" b="0" i="0" dirty="0" smtClean="0">
                <a:solidFill>
                  <a:srgbClr val="000000"/>
                </a:solidFill>
                <a:latin typeface="Arial"/>
              </a:rPr>
              <a:t> entre VLAN.</a:t>
            </a:r>
            <a:endParaRPr lang="es-ES" dirty="0" smtClean="0"/>
          </a:p>
          <a:p>
            <a:pPr marL="236555" indent="-236555" algn="l" defTabSz="814365">
              <a:lnSpc>
                <a:spcPct val="95000"/>
              </a:lnSpc>
              <a:spcBef>
                <a:spcPct val="50000"/>
              </a:spcBef>
              <a:spcAft>
                <a:spcPct val="0"/>
              </a:spcAft>
              <a:buClr>
                <a:srgbClr val="708CA1"/>
              </a:buClr>
              <a:buFont typeface="Wingdings"/>
              <a:buChar char="§"/>
            </a:pPr>
            <a:r>
              <a:rPr lang="es-ES" sz="2400" b="0" i="0" dirty="0" smtClean="0">
                <a:solidFill>
                  <a:srgbClr val="000000"/>
                </a:solidFill>
                <a:latin typeface="Arial"/>
              </a:rPr>
              <a:t>Cada VLAN se conectaba a una interfaz física diferente del </a:t>
            </a:r>
            <a:r>
              <a:rPr lang="es-ES" sz="2400" b="0" i="0" dirty="0" err="1" smtClean="0">
                <a:solidFill>
                  <a:srgbClr val="000000"/>
                </a:solidFill>
                <a:latin typeface="Arial"/>
              </a:rPr>
              <a:t>router</a:t>
            </a:r>
            <a:r>
              <a:rPr lang="es-ES" sz="2400" b="0" i="0" dirty="0" smtClean="0">
                <a:solidFill>
                  <a:srgbClr val="000000"/>
                </a:solidFill>
                <a:latin typeface="Arial"/>
              </a:rPr>
              <a:t>.</a:t>
            </a:r>
          </a:p>
          <a:p>
            <a:pPr marL="236555" indent="-236555" algn="l" defTabSz="814365">
              <a:lnSpc>
                <a:spcPct val="95000"/>
              </a:lnSpc>
              <a:spcBef>
                <a:spcPct val="50000"/>
              </a:spcBef>
              <a:spcAft>
                <a:spcPct val="0"/>
              </a:spcAft>
              <a:buClr>
                <a:srgbClr val="708CA1"/>
              </a:buClr>
              <a:buFont typeface="Wingdings"/>
              <a:buChar char="§"/>
            </a:pPr>
            <a:r>
              <a:rPr lang="es-ES" sz="2400" b="0" i="0" dirty="0" smtClean="0">
                <a:solidFill>
                  <a:srgbClr val="000000"/>
                </a:solidFill>
                <a:latin typeface="Arial"/>
              </a:rPr>
              <a:t>Los paquetes llegaban al </a:t>
            </a:r>
            <a:r>
              <a:rPr lang="es-ES" sz="2400" b="0" i="0" dirty="0" err="1" smtClean="0">
                <a:solidFill>
                  <a:srgbClr val="000000"/>
                </a:solidFill>
                <a:latin typeface="Arial"/>
              </a:rPr>
              <a:t>router</a:t>
            </a:r>
            <a:r>
              <a:rPr lang="es-ES" sz="2400" b="0" i="0" dirty="0" smtClean="0">
                <a:solidFill>
                  <a:srgbClr val="000000"/>
                </a:solidFill>
                <a:latin typeface="Arial"/>
              </a:rPr>
              <a:t> a través de una interfaz, se </a:t>
            </a:r>
            <a:r>
              <a:rPr lang="es-ES" sz="2400" b="0" i="0" dirty="0" err="1" smtClean="0">
                <a:solidFill>
                  <a:srgbClr val="000000"/>
                </a:solidFill>
                <a:latin typeface="Arial"/>
              </a:rPr>
              <a:t>enrutaban</a:t>
            </a:r>
            <a:r>
              <a:rPr lang="es-ES" sz="2400" b="0" i="0" dirty="0" smtClean="0">
                <a:solidFill>
                  <a:srgbClr val="000000"/>
                </a:solidFill>
                <a:latin typeface="Arial"/>
              </a:rPr>
              <a:t> y salían por otra interfaz.</a:t>
            </a:r>
          </a:p>
          <a:p>
            <a:pPr marL="236555" indent="-236555" algn="l" defTabSz="814365">
              <a:lnSpc>
                <a:spcPct val="95000"/>
              </a:lnSpc>
              <a:spcBef>
                <a:spcPct val="50000"/>
              </a:spcBef>
              <a:spcAft>
                <a:spcPct val="0"/>
              </a:spcAft>
              <a:buClr>
                <a:srgbClr val="708CA1"/>
              </a:buClr>
              <a:buFont typeface="Wingdings"/>
              <a:buChar char="§"/>
            </a:pPr>
            <a:r>
              <a:rPr lang="es-ES" sz="2400" b="0" i="0" dirty="0" smtClean="0">
                <a:solidFill>
                  <a:srgbClr val="000000"/>
                </a:solidFill>
                <a:latin typeface="Arial"/>
              </a:rPr>
              <a:t>El </a:t>
            </a:r>
            <a:r>
              <a:rPr lang="es-ES" sz="2400" b="0" i="0" dirty="0" err="1" smtClean="0">
                <a:solidFill>
                  <a:srgbClr val="000000"/>
                </a:solidFill>
                <a:latin typeface="Arial"/>
              </a:rPr>
              <a:t>routing</a:t>
            </a:r>
            <a:r>
              <a:rPr lang="es-ES" sz="2400" b="0" i="0" dirty="0" smtClean="0">
                <a:solidFill>
                  <a:srgbClr val="000000"/>
                </a:solidFill>
                <a:latin typeface="Arial"/>
              </a:rPr>
              <a:t> entre VLAN se lograba, porque las interfaces del </a:t>
            </a:r>
            <a:r>
              <a:rPr lang="es-ES" sz="2400" b="0" i="0" dirty="0" err="1" smtClean="0">
                <a:solidFill>
                  <a:srgbClr val="000000"/>
                </a:solidFill>
                <a:latin typeface="Arial"/>
              </a:rPr>
              <a:t>router</a:t>
            </a:r>
            <a:r>
              <a:rPr lang="es-ES" sz="2400" b="0" i="0" dirty="0" smtClean="0">
                <a:solidFill>
                  <a:srgbClr val="000000"/>
                </a:solidFill>
                <a:latin typeface="Arial"/>
              </a:rPr>
              <a:t> se conectaban a las VLAN y tenían direcciones IP de esas VLAN específicas.</a:t>
            </a:r>
          </a:p>
          <a:p>
            <a:pPr marL="236555" indent="-236555" algn="l" defTabSz="814365">
              <a:lnSpc>
                <a:spcPct val="95000"/>
              </a:lnSpc>
              <a:spcBef>
                <a:spcPct val="50000"/>
              </a:spcBef>
              <a:spcAft>
                <a:spcPct val="0"/>
              </a:spcAft>
              <a:buClr>
                <a:srgbClr val="708CA1"/>
              </a:buClr>
              <a:buFont typeface="Wingdings"/>
              <a:buChar char="§"/>
            </a:pPr>
            <a:r>
              <a:rPr lang="es-ES" sz="2400" b="0" i="0" dirty="0" smtClean="0">
                <a:solidFill>
                  <a:srgbClr val="000000"/>
                </a:solidFill>
                <a:latin typeface="Arial"/>
              </a:rPr>
              <a:t>Una solución simple pero no escalable. Las redes grandes con una gran cantidad de VLAN necesitaban muchas interfaces de </a:t>
            </a:r>
            <a:r>
              <a:rPr lang="es-ES" sz="2400" b="0" i="0" dirty="0" err="1" smtClean="0">
                <a:solidFill>
                  <a:srgbClr val="000000"/>
                </a:solidFill>
                <a:latin typeface="Arial"/>
              </a:rPr>
              <a:t>router</a:t>
            </a:r>
            <a:r>
              <a:rPr lang="es-ES" sz="2400" b="0" i="0" dirty="0" smtClean="0">
                <a:solidFill>
                  <a:srgbClr val="000000"/>
                </a:solidFill>
                <a:latin typeface="Arial"/>
              </a:rPr>
              <a:t>.</a:t>
            </a:r>
            <a:endParaRPr lang="es-ES" dirty="0"/>
          </a:p>
        </p:txBody>
      </p:sp>
    </p:spTree>
    <p:extLst>
      <p:ext uri="{BB962C8B-B14F-4D97-AF65-F5344CB8AC3E}">
        <p14:creationId xmlns:p14="http://schemas.microsoft.com/office/powerpoint/2010/main" val="396877865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89152" y="421143"/>
            <a:ext cx="8433934" cy="838200"/>
          </a:xfrm>
        </p:spPr>
        <p:txBody>
          <a:bodyPr/>
          <a:lstStyle/>
          <a:p>
            <a:pPr algn="l" defTabSz="814365">
              <a:spcBef>
                <a:spcPct val="0"/>
              </a:spcBef>
              <a:spcAft>
                <a:spcPct val="0"/>
              </a:spcAft>
              <a:buNone/>
            </a:pPr>
            <a:r>
              <a:rPr lang="es-ES" sz="1800" b="1" i="0" dirty="0" smtClean="0">
                <a:solidFill>
                  <a:srgbClr val="708CA1"/>
                </a:solidFill>
                <a:latin typeface="Arial"/>
                <a:ea typeface="ＭＳ Ｐゴシック"/>
              </a:rPr>
              <a:t>Funcionamiento del routing entre VLAN</a:t>
            </a:r>
            <a:br>
              <a:rPr lang="es-ES" sz="1800" b="1" i="0" dirty="0" smtClean="0">
                <a:solidFill>
                  <a:srgbClr val="708CA1"/>
                </a:solidFill>
                <a:latin typeface="Arial"/>
                <a:ea typeface="ＭＳ Ｐゴシック"/>
              </a:rPr>
            </a:br>
            <a:r>
              <a:rPr lang="es-ES" sz="3200" b="1" i="0" dirty="0" smtClean="0">
                <a:solidFill>
                  <a:srgbClr val="708CA1"/>
                </a:solidFill>
                <a:latin typeface="Arial"/>
                <a:ea typeface="ＭＳ Ｐゴシック"/>
              </a:rPr>
              <a:t>Routing entre VLAN con router-on-a-stick</a:t>
            </a:r>
            <a:endParaRPr lang="es-ES" dirty="0" smtClean="0">
              <a:ea typeface="ＭＳ Ｐゴシック" pitchFamily="34" charset="-128"/>
            </a:endParaRPr>
          </a:p>
        </p:txBody>
      </p:sp>
      <p:sp>
        <p:nvSpPr>
          <p:cNvPr id="2" name="Content Placeholder 1"/>
          <p:cNvSpPr>
            <a:spLocks noGrp="1"/>
          </p:cNvSpPr>
          <p:nvPr>
            <p:ph idx="1"/>
          </p:nvPr>
        </p:nvSpPr>
        <p:spPr>
          <a:xfrm>
            <a:off x="452442" y="1463006"/>
            <a:ext cx="7940675" cy="5024880"/>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200" b="0" i="0" dirty="0" smtClean="0">
                <a:solidFill>
                  <a:srgbClr val="000000"/>
                </a:solidFill>
                <a:latin typeface="Arial"/>
              </a:rPr>
              <a:t>El enfoque denominado “router-on-a-stick” utiliza una ruta diferente para enrutar entre VLAN.</a:t>
            </a:r>
            <a:endParaRPr lang="es-ES" sz="2200" dirty="0" smtClean="0"/>
          </a:p>
          <a:p>
            <a:pPr marL="236555" indent="-236555" algn="l" defTabSz="814365">
              <a:lnSpc>
                <a:spcPct val="95000"/>
              </a:lnSpc>
              <a:spcBef>
                <a:spcPct val="50000"/>
              </a:spcBef>
              <a:spcAft>
                <a:spcPct val="0"/>
              </a:spcAft>
              <a:buClr>
                <a:srgbClr val="708CA1"/>
              </a:buClr>
              <a:buFont typeface="Wingdings"/>
              <a:buChar char="§"/>
            </a:pPr>
            <a:r>
              <a:rPr lang="es-ES" sz="2200" b="0" i="0" dirty="0" smtClean="0">
                <a:solidFill>
                  <a:srgbClr val="000000"/>
                </a:solidFill>
                <a:latin typeface="Arial"/>
              </a:rPr>
              <a:t>Una de las interfaces físicas del router se configura como un puerto de enlace troncal 802.1q. Ahora la interfaz puede comprender las etiquetas VLAN.</a:t>
            </a:r>
          </a:p>
          <a:p>
            <a:pPr marL="236555" indent="-236555" algn="l" defTabSz="814365">
              <a:lnSpc>
                <a:spcPct val="95000"/>
              </a:lnSpc>
              <a:spcBef>
                <a:spcPct val="50000"/>
              </a:spcBef>
              <a:spcAft>
                <a:spcPct val="0"/>
              </a:spcAft>
              <a:buClr>
                <a:srgbClr val="708CA1"/>
              </a:buClr>
              <a:buFont typeface="Wingdings"/>
              <a:buChar char="§"/>
            </a:pPr>
            <a:r>
              <a:rPr lang="es-ES" sz="2200" b="0" i="0" dirty="0" smtClean="0">
                <a:solidFill>
                  <a:srgbClr val="000000"/>
                </a:solidFill>
                <a:latin typeface="Arial"/>
              </a:rPr>
              <a:t>Después se crean las subinterfaces lógicas. Se crea una subinterfaz por VLAN.</a:t>
            </a:r>
            <a:endParaRPr lang="es-ES" sz="2200" dirty="0" smtClean="0"/>
          </a:p>
          <a:p>
            <a:pPr marL="236555" indent="-236555" algn="l" defTabSz="814365">
              <a:lnSpc>
                <a:spcPct val="95000"/>
              </a:lnSpc>
              <a:spcBef>
                <a:spcPct val="50000"/>
              </a:spcBef>
              <a:spcAft>
                <a:spcPct val="0"/>
              </a:spcAft>
              <a:buClr>
                <a:srgbClr val="708CA1"/>
              </a:buClr>
              <a:buFont typeface="Wingdings"/>
              <a:buChar char="§"/>
            </a:pPr>
            <a:r>
              <a:rPr lang="es-ES" sz="2200" b="0" i="0" dirty="0" smtClean="0">
                <a:solidFill>
                  <a:srgbClr val="000000"/>
                </a:solidFill>
                <a:latin typeface="Arial"/>
              </a:rPr>
              <a:t>Cada subinterfaz se configura con una dirección IP de la VLAN que representa.</a:t>
            </a:r>
          </a:p>
          <a:p>
            <a:pPr marL="236555" indent="-236555" algn="l" defTabSz="814365">
              <a:lnSpc>
                <a:spcPct val="95000"/>
              </a:lnSpc>
              <a:spcBef>
                <a:spcPct val="50000"/>
              </a:spcBef>
              <a:spcAft>
                <a:spcPct val="0"/>
              </a:spcAft>
              <a:buClr>
                <a:srgbClr val="708CA1"/>
              </a:buClr>
              <a:buFont typeface="Wingdings"/>
              <a:buChar char="§"/>
            </a:pPr>
            <a:r>
              <a:rPr lang="es-ES" sz="2200" b="0" i="0" dirty="0" smtClean="0">
                <a:solidFill>
                  <a:srgbClr val="000000"/>
                </a:solidFill>
                <a:latin typeface="Arial"/>
              </a:rPr>
              <a:t>Los miembros de las VLAN (hosts) se configuran para utilizar la dirección de subinterfaz como gateway predeterminado.</a:t>
            </a:r>
          </a:p>
          <a:p>
            <a:pPr marL="236555" indent="-236555" algn="l" defTabSz="814365">
              <a:lnSpc>
                <a:spcPct val="95000"/>
              </a:lnSpc>
              <a:spcBef>
                <a:spcPct val="50000"/>
              </a:spcBef>
              <a:spcAft>
                <a:spcPct val="0"/>
              </a:spcAft>
              <a:buClr>
                <a:srgbClr val="708CA1"/>
              </a:buClr>
              <a:buFont typeface="Wingdings"/>
              <a:buChar char="§"/>
            </a:pPr>
            <a:r>
              <a:rPr lang="es-ES" sz="2200" b="0" i="0" dirty="0" smtClean="0">
                <a:solidFill>
                  <a:srgbClr val="000000"/>
                </a:solidFill>
                <a:latin typeface="Arial"/>
              </a:rPr>
              <a:t>Se utiliza solo una de las interfaces físicas del router.</a:t>
            </a:r>
            <a:endParaRPr lang="es-ES" sz="2200" dirty="0"/>
          </a:p>
        </p:txBody>
      </p:sp>
    </p:spTree>
    <p:extLst>
      <p:ext uri="{BB962C8B-B14F-4D97-AF65-F5344CB8AC3E}">
        <p14:creationId xmlns:p14="http://schemas.microsoft.com/office/powerpoint/2010/main" val="102529672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89152" y="435657"/>
            <a:ext cx="8738734" cy="838200"/>
          </a:xfrm>
        </p:spPr>
        <p:txBody>
          <a:bodyPr/>
          <a:lstStyle/>
          <a:p>
            <a:pPr algn="l" defTabSz="814365">
              <a:spcBef>
                <a:spcPct val="0"/>
              </a:spcBef>
              <a:spcAft>
                <a:spcPct val="0"/>
              </a:spcAft>
              <a:buNone/>
            </a:pPr>
            <a:r>
              <a:rPr lang="es-ES" sz="1800" b="1" i="0" smtClean="0">
                <a:solidFill>
                  <a:srgbClr val="708CA1"/>
                </a:solidFill>
                <a:latin typeface="Arial"/>
                <a:ea typeface="ＭＳ Ｐゴシック"/>
              </a:rPr>
              <a:t>Funcionamiento del routing entre VLAN</a:t>
            </a:r>
            <a:br>
              <a:rPr lang="es-ES" sz="1800" b="1" i="0" smtClean="0">
                <a:solidFill>
                  <a:srgbClr val="708CA1"/>
                </a:solidFill>
                <a:latin typeface="Arial"/>
                <a:ea typeface="ＭＳ Ｐゴシック"/>
              </a:rPr>
            </a:br>
            <a:r>
              <a:rPr lang="es-ES" sz="3200" b="1" i="0" smtClean="0">
                <a:solidFill>
                  <a:srgbClr val="708CA1"/>
                </a:solidFill>
                <a:latin typeface="Arial"/>
                <a:ea typeface="ＭＳ Ｐゴシック"/>
              </a:rPr>
              <a:t>Routing entre VLAN con switch multicapa</a:t>
            </a:r>
            <a:endParaRPr lang="es-ES" smtClean="0">
              <a:ea typeface="ＭＳ Ｐゴシック" pitchFamily="34" charset="-128"/>
            </a:endParaRPr>
          </a:p>
        </p:txBody>
      </p:sp>
      <p:sp>
        <p:nvSpPr>
          <p:cNvPr id="2" name="Content Placeholder 1"/>
          <p:cNvSpPr>
            <a:spLocks noGrp="1"/>
          </p:cNvSpPr>
          <p:nvPr>
            <p:ph idx="1"/>
          </p:nvPr>
        </p:nvSpPr>
        <p:spPr>
          <a:xfrm>
            <a:off x="452442" y="1463006"/>
            <a:ext cx="7940675" cy="5024880"/>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Los switches multicapa pueden llevar a cabo tareas de capa 2 y capa 3. Los routers ya no se necesitan.</a:t>
            </a:r>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Cada VLAN que existe en el switch es una SVI.</a:t>
            </a:r>
            <a:endParaRPr lang="es-ES" smtClean="0"/>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Las SVI se ven como interfaces de capa 3.</a:t>
            </a:r>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El switch entiende las PDU de capa de red y, por lo tanto, puede enrutar entre sus SVI así como el router puede enrutar entre sus interfaces.</a:t>
            </a:r>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Con un switch multicapa, el tráfico se enruta internamente al dispositivo de switch. </a:t>
            </a:r>
            <a:endParaRPr lang="es-ES" smtClean="0"/>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Es una solución muy escalable.</a:t>
            </a:r>
            <a:endParaRPr lang="es-ES"/>
          </a:p>
        </p:txBody>
      </p:sp>
    </p:spTree>
    <p:extLst>
      <p:ext uri="{BB962C8B-B14F-4D97-AF65-F5344CB8AC3E}">
        <p14:creationId xmlns:p14="http://schemas.microsoft.com/office/powerpoint/2010/main" val="80140611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89152" y="522741"/>
            <a:ext cx="8145462" cy="838200"/>
          </a:xfrm>
        </p:spPr>
        <p:txBody>
          <a:bodyPr/>
          <a:lstStyle/>
          <a:p>
            <a:pPr algn="l" defTabSz="814365">
              <a:spcBef>
                <a:spcPct val="0"/>
              </a:spcBef>
              <a:spcAft>
                <a:spcPct val="0"/>
              </a:spcAft>
              <a:buNone/>
            </a:pPr>
            <a:r>
              <a:rPr lang="es-ES" sz="1800" b="1" i="0" smtClean="0">
                <a:solidFill>
                  <a:srgbClr val="708CA1"/>
                </a:solidFill>
                <a:latin typeface="Arial"/>
                <a:ea typeface="ＭＳ Ｐゴシック"/>
              </a:rPr>
              <a:t>Configuración de routing entre VLAN antiguo</a:t>
            </a:r>
            <a:br>
              <a:rPr lang="es-ES" sz="1800" b="1" i="0" smtClean="0">
                <a:solidFill>
                  <a:srgbClr val="708CA1"/>
                </a:solidFill>
                <a:latin typeface="Arial"/>
                <a:ea typeface="ＭＳ Ｐゴシック"/>
              </a:rPr>
            </a:br>
            <a:r>
              <a:rPr lang="es-ES" sz="3200" b="1" i="0" smtClean="0">
                <a:solidFill>
                  <a:srgbClr val="708CA1"/>
                </a:solidFill>
                <a:latin typeface="Arial"/>
                <a:ea typeface="ＭＳ Ｐゴシック"/>
              </a:rPr>
              <a:t>Preparación</a:t>
            </a:r>
            <a:endParaRPr lang="es-ES" smtClean="0">
              <a:ea typeface="ＭＳ Ｐゴシック" pitchFamily="34" charset="-128"/>
            </a:endParaRPr>
          </a:p>
        </p:txBody>
      </p:sp>
      <p:sp>
        <p:nvSpPr>
          <p:cNvPr id="2" name="Content Placeholder 1"/>
          <p:cNvSpPr>
            <a:spLocks noGrp="1"/>
          </p:cNvSpPr>
          <p:nvPr>
            <p:ph idx="1"/>
          </p:nvPr>
        </p:nvSpPr>
        <p:spPr>
          <a:xfrm>
            <a:off x="452442" y="1463006"/>
            <a:ext cx="7940675" cy="5024880"/>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El routing entre VLAN antiguo requiere que los routers tengan varias interfaces físicas.</a:t>
            </a:r>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Cada una de las interfaces físicas del router se conecta a una VLAN única.</a:t>
            </a:r>
            <a:endParaRPr lang="es-ES" smtClean="0"/>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Además, cada interfaz está configurada con una dirección IP para la subred asociada a esa VLAN específica.</a:t>
            </a:r>
            <a:endParaRPr lang="es-ES" smtClean="0"/>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Los dispositivos de red utilizan el router como un gateway para acceder a los dispositivos conectados a las otras VLAN.</a:t>
            </a:r>
            <a:endParaRPr lang="es-ES"/>
          </a:p>
        </p:txBody>
      </p:sp>
    </p:spTree>
    <p:extLst>
      <p:ext uri="{BB962C8B-B14F-4D97-AF65-F5344CB8AC3E}">
        <p14:creationId xmlns:p14="http://schemas.microsoft.com/office/powerpoint/2010/main" val="173526896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89152" y="522741"/>
            <a:ext cx="8145462" cy="838200"/>
          </a:xfrm>
        </p:spPr>
        <p:txBody>
          <a:bodyPr/>
          <a:lstStyle/>
          <a:p>
            <a:pPr algn="l" defTabSz="814365">
              <a:spcBef>
                <a:spcPct val="0"/>
              </a:spcBef>
              <a:spcAft>
                <a:spcPct val="0"/>
              </a:spcAft>
              <a:buNone/>
            </a:pPr>
            <a:r>
              <a:rPr lang="es-ES" sz="1800" b="1" i="0" smtClean="0">
                <a:solidFill>
                  <a:srgbClr val="708CA1"/>
                </a:solidFill>
                <a:latin typeface="Arial"/>
                <a:ea typeface="ＭＳ Ｐゴシック"/>
              </a:rPr>
              <a:t>Configuración de routing entre VLAN antiguo</a:t>
            </a:r>
            <a:br>
              <a:rPr lang="es-ES" sz="1800" b="1" i="0" smtClean="0">
                <a:solidFill>
                  <a:srgbClr val="708CA1"/>
                </a:solidFill>
                <a:latin typeface="Arial"/>
                <a:ea typeface="ＭＳ Ｐゴシック"/>
              </a:rPr>
            </a:br>
            <a:r>
              <a:rPr lang="es-ES" sz="3200" b="1" i="0" smtClean="0">
                <a:solidFill>
                  <a:srgbClr val="708CA1"/>
                </a:solidFill>
                <a:latin typeface="Arial"/>
                <a:ea typeface="ＭＳ Ｐゴシック"/>
              </a:rPr>
              <a:t>Preparación</a:t>
            </a:r>
            <a:endParaRPr lang="es-ES" smtClean="0">
              <a:ea typeface="ＭＳ Ｐゴシック" pitchFamily="34" charset="-128"/>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607" y="1425085"/>
            <a:ext cx="8506787" cy="4936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337835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89152" y="522741"/>
            <a:ext cx="8145462" cy="838200"/>
          </a:xfrm>
        </p:spPr>
        <p:txBody>
          <a:bodyPr/>
          <a:lstStyle/>
          <a:p>
            <a:pPr algn="l" defTabSz="814365">
              <a:spcBef>
                <a:spcPct val="0"/>
              </a:spcBef>
              <a:spcAft>
                <a:spcPct val="0"/>
              </a:spcAft>
              <a:buNone/>
            </a:pPr>
            <a:r>
              <a:rPr lang="es-ES" sz="1800" b="1" i="0" smtClean="0">
                <a:solidFill>
                  <a:srgbClr val="708CA1"/>
                </a:solidFill>
                <a:latin typeface="Arial"/>
                <a:ea typeface="ＭＳ Ｐゴシック"/>
              </a:rPr>
              <a:t>Configuración de routing entre VLAN antiguo</a:t>
            </a:r>
            <a:br>
              <a:rPr lang="es-ES" sz="1800" b="1" i="0" smtClean="0">
                <a:solidFill>
                  <a:srgbClr val="708CA1"/>
                </a:solidFill>
                <a:latin typeface="Arial"/>
                <a:ea typeface="ＭＳ Ｐゴシック"/>
              </a:rPr>
            </a:br>
            <a:r>
              <a:rPr lang="es-ES" sz="3200" b="1" i="0" smtClean="0">
                <a:solidFill>
                  <a:srgbClr val="708CA1"/>
                </a:solidFill>
                <a:latin typeface="Arial"/>
                <a:ea typeface="ＭＳ Ｐゴシック"/>
              </a:rPr>
              <a:t>Configuración del switch</a:t>
            </a:r>
            <a:endParaRPr lang="es-ES" smtClean="0">
              <a:ea typeface="ＭＳ Ｐゴシック" pitchFamily="34" charset="-128"/>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4" y="1619821"/>
            <a:ext cx="8671598" cy="4779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68021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89152" y="522741"/>
            <a:ext cx="8145462" cy="838200"/>
          </a:xfrm>
        </p:spPr>
        <p:txBody>
          <a:bodyPr/>
          <a:lstStyle/>
          <a:p>
            <a:pPr algn="l" defTabSz="814365">
              <a:spcBef>
                <a:spcPct val="0"/>
              </a:spcBef>
              <a:spcAft>
                <a:spcPct val="0"/>
              </a:spcAft>
              <a:buNone/>
            </a:pPr>
            <a:r>
              <a:rPr lang="es-ES" sz="1800" b="1" i="0" smtClean="0">
                <a:solidFill>
                  <a:srgbClr val="708CA1"/>
                </a:solidFill>
                <a:latin typeface="Arial"/>
                <a:ea typeface="ＭＳ Ｐゴシック"/>
              </a:rPr>
              <a:t>Redes VLAN en un entorno conmutado múltiple</a:t>
            </a:r>
            <a:br>
              <a:rPr lang="es-ES" sz="1800" b="1" i="0" smtClean="0">
                <a:solidFill>
                  <a:srgbClr val="708CA1"/>
                </a:solidFill>
                <a:latin typeface="Arial"/>
                <a:ea typeface="ＭＳ Ｐゴシック"/>
              </a:rPr>
            </a:br>
            <a:r>
              <a:rPr lang="es-ES" sz="3200" b="1" i="0" smtClean="0">
                <a:solidFill>
                  <a:srgbClr val="708CA1"/>
                </a:solidFill>
                <a:latin typeface="Arial"/>
                <a:ea typeface="ＭＳ Ｐゴシック"/>
              </a:rPr>
              <a:t>Enlaces troncales de VLAN</a:t>
            </a:r>
            <a:endParaRPr lang="es-ES" smtClean="0">
              <a:ea typeface="ＭＳ Ｐゴシック" pitchFamily="34" charset="-128"/>
            </a:endParaRPr>
          </a:p>
        </p:txBody>
      </p:sp>
      <p:sp>
        <p:nvSpPr>
          <p:cNvPr id="2" name="Content Placeholder 1"/>
          <p:cNvSpPr>
            <a:spLocks noGrp="1"/>
          </p:cNvSpPr>
          <p:nvPr>
            <p:ph idx="1"/>
          </p:nvPr>
        </p:nvSpPr>
        <p:spPr>
          <a:xfrm>
            <a:off x="641123" y="1477510"/>
            <a:ext cx="7940675" cy="4850719"/>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200" b="0" i="0" dirty="0" smtClean="0">
                <a:solidFill>
                  <a:srgbClr val="000000"/>
                </a:solidFill>
                <a:latin typeface="Arial"/>
              </a:rPr>
              <a:t>Un enlace troncal de VLAN transporta más de una VLAN.</a:t>
            </a:r>
            <a:endParaRPr lang="es-ES" sz="2200" dirty="0" smtClean="0"/>
          </a:p>
          <a:p>
            <a:pPr marL="236555" indent="-236555" algn="l" defTabSz="814365">
              <a:lnSpc>
                <a:spcPct val="95000"/>
              </a:lnSpc>
              <a:spcBef>
                <a:spcPct val="50000"/>
              </a:spcBef>
              <a:spcAft>
                <a:spcPct val="0"/>
              </a:spcAft>
              <a:buClr>
                <a:srgbClr val="708CA1"/>
              </a:buClr>
              <a:buFont typeface="Wingdings"/>
              <a:buChar char="§"/>
            </a:pPr>
            <a:r>
              <a:rPr lang="es-ES" sz="2200" b="0" i="0" dirty="0" smtClean="0">
                <a:solidFill>
                  <a:srgbClr val="000000"/>
                </a:solidFill>
                <a:latin typeface="Arial"/>
              </a:rPr>
              <a:t>Generalmente, se establece entre los </a:t>
            </a:r>
            <a:r>
              <a:rPr lang="es-ES" sz="2200" b="0" i="0" dirty="0" err="1" smtClean="0">
                <a:solidFill>
                  <a:srgbClr val="000000"/>
                </a:solidFill>
                <a:latin typeface="Arial"/>
              </a:rPr>
              <a:t>switches</a:t>
            </a:r>
            <a:r>
              <a:rPr lang="es-ES" sz="2200" b="0" i="0" dirty="0" smtClean="0">
                <a:solidFill>
                  <a:srgbClr val="000000"/>
                </a:solidFill>
                <a:latin typeface="Arial"/>
              </a:rPr>
              <a:t> para que los dispositivos de una misma VLAN se puedan comunicar incluso si están conectados físicamente a </a:t>
            </a:r>
            <a:r>
              <a:rPr lang="es-ES" sz="2200" b="0" i="0" dirty="0" err="1" smtClean="0">
                <a:solidFill>
                  <a:srgbClr val="000000"/>
                </a:solidFill>
                <a:latin typeface="Arial"/>
              </a:rPr>
              <a:t>switches</a:t>
            </a:r>
            <a:r>
              <a:rPr lang="es-ES" sz="2200" b="0" i="0" dirty="0" smtClean="0">
                <a:solidFill>
                  <a:srgbClr val="000000"/>
                </a:solidFill>
                <a:latin typeface="Arial"/>
              </a:rPr>
              <a:t> diferentes.</a:t>
            </a:r>
          </a:p>
          <a:p>
            <a:pPr marL="236555" indent="-236555" algn="l" defTabSz="814365">
              <a:lnSpc>
                <a:spcPct val="95000"/>
              </a:lnSpc>
              <a:spcBef>
                <a:spcPct val="50000"/>
              </a:spcBef>
              <a:spcAft>
                <a:spcPct val="0"/>
              </a:spcAft>
              <a:buClr>
                <a:srgbClr val="708CA1"/>
              </a:buClr>
              <a:buFont typeface="Wingdings"/>
              <a:buChar char="§"/>
            </a:pPr>
            <a:r>
              <a:rPr lang="es-ES" sz="2200" b="0" i="0" dirty="0" smtClean="0">
                <a:solidFill>
                  <a:srgbClr val="000000"/>
                </a:solidFill>
                <a:latin typeface="Arial"/>
              </a:rPr>
              <a:t>Un enlace troncal de VLAN no está relacionado con ninguna VLAN. Tampoco lo están los puertos de enlace troncal que se utilizan para establecer el enlace troncal.</a:t>
            </a:r>
          </a:p>
          <a:p>
            <a:pPr marL="236555" indent="-236555" algn="l" defTabSz="814365">
              <a:lnSpc>
                <a:spcPct val="95000"/>
              </a:lnSpc>
              <a:spcBef>
                <a:spcPct val="50000"/>
              </a:spcBef>
              <a:spcAft>
                <a:spcPct val="0"/>
              </a:spcAft>
              <a:buClr>
                <a:srgbClr val="708CA1"/>
              </a:buClr>
              <a:buFont typeface="Wingdings"/>
              <a:buChar char="§"/>
            </a:pPr>
            <a:r>
              <a:rPr lang="es-ES" sz="2200" b="0" i="0" dirty="0" smtClean="0">
                <a:solidFill>
                  <a:srgbClr val="000000"/>
                </a:solidFill>
                <a:latin typeface="Arial"/>
              </a:rPr>
              <a:t>IOS de Cisco admite IEEE802.1q, un protocolo de enlace troncal de VLAN conocido.</a:t>
            </a:r>
          </a:p>
          <a:p>
            <a:pPr marL="236555" indent="-236555" algn="l" defTabSz="814365">
              <a:lnSpc>
                <a:spcPct val="95000"/>
              </a:lnSpc>
              <a:spcBef>
                <a:spcPct val="50000"/>
              </a:spcBef>
              <a:spcAft>
                <a:spcPct val="0"/>
              </a:spcAft>
              <a:buClr>
                <a:srgbClr val="708CA1"/>
              </a:buClr>
              <a:buFont typeface="Wingdings"/>
              <a:buChar char="§"/>
            </a:pPr>
            <a:endParaRPr lang="es-ES" sz="2200" dirty="0" smtClean="0"/>
          </a:p>
          <a:p>
            <a:pPr marL="236555" indent="-236555" algn="l" defTabSz="814365">
              <a:lnSpc>
                <a:spcPct val="95000"/>
              </a:lnSpc>
              <a:spcBef>
                <a:spcPct val="50000"/>
              </a:spcBef>
              <a:spcAft>
                <a:spcPct val="0"/>
              </a:spcAft>
              <a:buClr>
                <a:srgbClr val="708CA1"/>
              </a:buClr>
              <a:buFont typeface="Wingdings"/>
              <a:buChar char="§"/>
            </a:pPr>
            <a:endParaRPr lang="es-ES" sz="2200" dirty="0" smtClean="0"/>
          </a:p>
        </p:txBody>
      </p:sp>
    </p:spTree>
    <p:extLst>
      <p:ext uri="{BB962C8B-B14F-4D97-AF65-F5344CB8AC3E}">
        <p14:creationId xmlns:p14="http://schemas.microsoft.com/office/powerpoint/2010/main" val="183720257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89152" y="522741"/>
            <a:ext cx="8145462" cy="838200"/>
          </a:xfrm>
        </p:spPr>
        <p:txBody>
          <a:bodyPr/>
          <a:lstStyle/>
          <a:p>
            <a:pPr algn="l" defTabSz="814365">
              <a:spcBef>
                <a:spcPct val="0"/>
              </a:spcBef>
              <a:spcAft>
                <a:spcPct val="0"/>
              </a:spcAft>
              <a:buNone/>
            </a:pPr>
            <a:r>
              <a:rPr lang="es-ES" sz="1800" b="1" i="0" smtClean="0">
                <a:solidFill>
                  <a:srgbClr val="708CA1"/>
                </a:solidFill>
                <a:latin typeface="Arial"/>
                <a:ea typeface="ＭＳ Ｐゴシック"/>
              </a:rPr>
              <a:t>Configuración de routing entre VLAN antiguo</a:t>
            </a:r>
            <a:br>
              <a:rPr lang="es-ES" sz="1800" b="1" i="0" smtClean="0">
                <a:solidFill>
                  <a:srgbClr val="708CA1"/>
                </a:solidFill>
                <a:latin typeface="Arial"/>
                <a:ea typeface="ＭＳ Ｐゴシック"/>
              </a:rPr>
            </a:br>
            <a:r>
              <a:rPr lang="es-ES" sz="3200" b="1" i="0" smtClean="0">
                <a:solidFill>
                  <a:srgbClr val="708CA1"/>
                </a:solidFill>
                <a:latin typeface="Arial"/>
                <a:ea typeface="ＭＳ Ｐゴシック"/>
              </a:rPr>
              <a:t>Configuración de la interfaz del router</a:t>
            </a:r>
            <a:endParaRPr lang="es-ES" smtClean="0">
              <a:ea typeface="ＭＳ Ｐゴシック" pitchFamily="34" charset="-128"/>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433" y="1550910"/>
            <a:ext cx="8227877" cy="4830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774978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89152" y="522741"/>
            <a:ext cx="8145462" cy="838200"/>
          </a:xfrm>
        </p:spPr>
        <p:txBody>
          <a:bodyPr/>
          <a:lstStyle/>
          <a:p>
            <a:pPr algn="l" defTabSz="814365">
              <a:spcBef>
                <a:spcPct val="0"/>
              </a:spcBef>
              <a:spcAft>
                <a:spcPct val="0"/>
              </a:spcAft>
              <a:buNone/>
            </a:pPr>
            <a:r>
              <a:rPr lang="es-ES" sz="1800" b="1" i="0" smtClean="0">
                <a:solidFill>
                  <a:srgbClr val="708CA1"/>
                </a:solidFill>
                <a:latin typeface="Arial"/>
                <a:ea typeface="ＭＳ Ｐゴシック"/>
              </a:rPr>
              <a:t>Configuración de router-on-a-stick</a:t>
            </a:r>
            <a:br>
              <a:rPr lang="es-ES" sz="1800" b="1" i="0" smtClean="0">
                <a:solidFill>
                  <a:srgbClr val="708CA1"/>
                </a:solidFill>
                <a:latin typeface="Arial"/>
                <a:ea typeface="ＭＳ Ｐゴシック"/>
              </a:rPr>
            </a:br>
            <a:r>
              <a:rPr lang="es-ES" sz="3200" b="1" i="0" smtClean="0">
                <a:solidFill>
                  <a:srgbClr val="708CA1"/>
                </a:solidFill>
                <a:latin typeface="Arial"/>
                <a:ea typeface="ＭＳ Ｐゴシック"/>
              </a:rPr>
              <a:t>Preparación</a:t>
            </a:r>
            <a:endParaRPr lang="es-ES" smtClean="0">
              <a:ea typeface="ＭＳ Ｐゴシック" pitchFamily="34" charset="-128"/>
            </a:endParaRPr>
          </a:p>
        </p:txBody>
      </p:sp>
      <p:sp>
        <p:nvSpPr>
          <p:cNvPr id="2" name="Content Placeholder 1"/>
          <p:cNvSpPr>
            <a:spLocks noGrp="1"/>
          </p:cNvSpPr>
          <p:nvPr>
            <p:ph idx="1"/>
          </p:nvPr>
        </p:nvSpPr>
        <p:spPr>
          <a:xfrm>
            <a:off x="452442" y="1463006"/>
            <a:ext cx="7940675" cy="5024880"/>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Una alternativa al routing entre VLAN antiguo es utilizar enlaces troncales de VLAN y subinterfaces.</a:t>
            </a:r>
            <a:endParaRPr lang="es-ES" smtClean="0"/>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Los enlaces troncales de VLAN permiten que una única interfaz física del router enrute el tráfico de varias VLAN.</a:t>
            </a:r>
            <a:endParaRPr lang="es-ES" smtClean="0"/>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La interfaz física del router se debe conectar a un enlace troncal en el switch adyacente.</a:t>
            </a:r>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En el router, se crean subinterfaces para cada VLAN única en la red.</a:t>
            </a:r>
            <a:endParaRPr lang="es-ES" smtClean="0"/>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A cada subinterfaz se le asigna una dirección IP específica para su subred/VLAN y también se configura para etiquetar las tramas para esa VLAN.</a:t>
            </a:r>
            <a:endParaRPr lang="es-ES" smtClean="0"/>
          </a:p>
          <a:p>
            <a:pPr marL="236555" indent="-236555" algn="l" defTabSz="814365">
              <a:lnSpc>
                <a:spcPct val="95000"/>
              </a:lnSpc>
              <a:spcBef>
                <a:spcPct val="50000"/>
              </a:spcBef>
              <a:spcAft>
                <a:spcPct val="0"/>
              </a:spcAft>
              <a:buClr>
                <a:srgbClr val="708CA1"/>
              </a:buClr>
              <a:buFont typeface="Wingdings"/>
              <a:buChar char="§"/>
            </a:pPr>
            <a:endParaRPr lang="es-ES"/>
          </a:p>
        </p:txBody>
      </p:sp>
    </p:spTree>
    <p:extLst>
      <p:ext uri="{BB962C8B-B14F-4D97-AF65-F5344CB8AC3E}">
        <p14:creationId xmlns:p14="http://schemas.microsoft.com/office/powerpoint/2010/main" val="70054388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srcRect b="4626"/>
          <a:stretch>
            <a:fillRect/>
          </a:stretch>
        </p:blipFill>
        <p:spPr bwMode="auto">
          <a:xfrm>
            <a:off x="1238251" y="1484982"/>
            <a:ext cx="6667499" cy="5087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70" name="Rectangle 2"/>
          <p:cNvSpPr>
            <a:spLocks noGrp="1" noChangeArrowheads="1"/>
          </p:cNvSpPr>
          <p:nvPr>
            <p:ph type="title"/>
          </p:nvPr>
        </p:nvSpPr>
        <p:spPr>
          <a:xfrm>
            <a:off x="289152" y="522741"/>
            <a:ext cx="8145462" cy="838200"/>
          </a:xfrm>
        </p:spPr>
        <p:txBody>
          <a:bodyPr/>
          <a:lstStyle/>
          <a:p>
            <a:pPr algn="l" defTabSz="814365">
              <a:spcBef>
                <a:spcPct val="0"/>
              </a:spcBef>
              <a:spcAft>
                <a:spcPct val="0"/>
              </a:spcAft>
              <a:buNone/>
            </a:pPr>
            <a:r>
              <a:rPr lang="es-ES" sz="1800" b="1" i="0" smtClean="0">
                <a:solidFill>
                  <a:srgbClr val="708CA1"/>
                </a:solidFill>
                <a:latin typeface="Arial"/>
                <a:ea typeface="ＭＳ Ｐゴシック"/>
              </a:rPr>
              <a:t>Configuración de router-on-a-stick</a:t>
            </a:r>
            <a:br>
              <a:rPr lang="es-ES" sz="1800" b="1" i="0" smtClean="0">
                <a:solidFill>
                  <a:srgbClr val="708CA1"/>
                </a:solidFill>
                <a:latin typeface="Arial"/>
                <a:ea typeface="ＭＳ Ｐゴシック"/>
              </a:rPr>
            </a:br>
            <a:r>
              <a:rPr lang="es-ES" sz="3200" b="1" i="0" smtClean="0">
                <a:solidFill>
                  <a:srgbClr val="708CA1"/>
                </a:solidFill>
                <a:latin typeface="Arial"/>
                <a:ea typeface="ＭＳ Ｐゴシック"/>
              </a:rPr>
              <a:t>Configuración del switch</a:t>
            </a:r>
            <a:endParaRPr lang="es-ES" smtClean="0">
              <a:ea typeface="ＭＳ Ｐゴシック" pitchFamily="34" charset="-128"/>
            </a:endParaRPr>
          </a:p>
        </p:txBody>
      </p:sp>
    </p:spTree>
    <p:extLst>
      <p:ext uri="{BB962C8B-B14F-4D97-AF65-F5344CB8AC3E}">
        <p14:creationId xmlns:p14="http://schemas.microsoft.com/office/powerpoint/2010/main" val="49327499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89152" y="522741"/>
            <a:ext cx="8145462" cy="838200"/>
          </a:xfrm>
        </p:spPr>
        <p:txBody>
          <a:bodyPr/>
          <a:lstStyle/>
          <a:p>
            <a:pPr algn="l" defTabSz="814365">
              <a:spcBef>
                <a:spcPct val="0"/>
              </a:spcBef>
              <a:spcAft>
                <a:spcPct val="0"/>
              </a:spcAft>
              <a:buNone/>
            </a:pPr>
            <a:r>
              <a:rPr lang="es-ES" sz="1800" b="1" i="0" smtClean="0">
                <a:solidFill>
                  <a:srgbClr val="708CA1"/>
                </a:solidFill>
                <a:latin typeface="Arial"/>
                <a:ea typeface="ＭＳ Ｐゴシック"/>
              </a:rPr>
              <a:t>Configuración de router-on-a-stick</a:t>
            </a:r>
            <a:br>
              <a:rPr lang="es-ES" sz="1800" b="1" i="0" smtClean="0">
                <a:solidFill>
                  <a:srgbClr val="708CA1"/>
                </a:solidFill>
                <a:latin typeface="Arial"/>
                <a:ea typeface="ＭＳ Ｐゴシック"/>
              </a:rPr>
            </a:br>
            <a:r>
              <a:rPr lang="es-ES" sz="3200" b="1" i="0" smtClean="0">
                <a:solidFill>
                  <a:srgbClr val="708CA1"/>
                </a:solidFill>
                <a:latin typeface="Arial"/>
                <a:ea typeface="ＭＳ Ｐゴシック"/>
              </a:rPr>
              <a:t>Configuración de la interfaz del router</a:t>
            </a:r>
            <a:endParaRPr lang="es-ES" smtClean="0">
              <a:ea typeface="ＭＳ Ｐゴシック" pitchFamily="34" charset="-128"/>
            </a:endParaRP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6813" y="1390185"/>
            <a:ext cx="6810375" cy="523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56218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89152" y="522741"/>
            <a:ext cx="8145462" cy="838200"/>
          </a:xfrm>
        </p:spPr>
        <p:txBody>
          <a:bodyPr/>
          <a:lstStyle/>
          <a:p>
            <a:pPr algn="l" defTabSz="814365">
              <a:spcBef>
                <a:spcPct val="0"/>
              </a:spcBef>
              <a:spcAft>
                <a:spcPct val="0"/>
              </a:spcAft>
              <a:buNone/>
            </a:pPr>
            <a:r>
              <a:rPr lang="es-ES" sz="1800" b="1" i="0" smtClean="0">
                <a:solidFill>
                  <a:srgbClr val="708CA1"/>
                </a:solidFill>
                <a:latin typeface="Arial"/>
                <a:ea typeface="ＭＳ Ｐゴシック"/>
              </a:rPr>
              <a:t>Configuración de router-on-a-stick</a:t>
            </a:r>
            <a:br>
              <a:rPr lang="es-ES" sz="1800" b="1" i="0" smtClean="0">
                <a:solidFill>
                  <a:srgbClr val="708CA1"/>
                </a:solidFill>
                <a:latin typeface="Arial"/>
                <a:ea typeface="ＭＳ Ｐゴシック"/>
              </a:rPr>
            </a:br>
            <a:r>
              <a:rPr lang="es-ES" sz="3200" b="1" i="0" smtClean="0">
                <a:solidFill>
                  <a:srgbClr val="708CA1"/>
                </a:solidFill>
                <a:latin typeface="Arial"/>
                <a:ea typeface="ＭＳ Ｐゴシック"/>
              </a:rPr>
              <a:t>Verificación de subinterfaces</a:t>
            </a:r>
            <a:endParaRPr lang="es-ES" smtClean="0">
              <a:ea typeface="ＭＳ Ｐゴシック" pitchFamily="34" charset="-12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992" y="1550115"/>
            <a:ext cx="6917726" cy="9127998"/>
          </a:xfrm>
          <a:prstGeom prst="rect">
            <a:avLst/>
          </a:prstGeom>
        </p:spPr>
      </p:pic>
    </p:spTree>
    <p:extLst>
      <p:ext uri="{BB962C8B-B14F-4D97-AF65-F5344CB8AC3E}">
        <p14:creationId xmlns:p14="http://schemas.microsoft.com/office/powerpoint/2010/main" val="201345094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89152" y="522741"/>
            <a:ext cx="8145462" cy="838200"/>
          </a:xfrm>
        </p:spPr>
        <p:txBody>
          <a:bodyPr/>
          <a:lstStyle/>
          <a:p>
            <a:pPr algn="l" defTabSz="814365">
              <a:spcBef>
                <a:spcPct val="0"/>
              </a:spcBef>
              <a:spcAft>
                <a:spcPct val="0"/>
              </a:spcAft>
              <a:buNone/>
            </a:pPr>
            <a:r>
              <a:rPr lang="es-ES" sz="1800" b="1" i="0" smtClean="0">
                <a:solidFill>
                  <a:srgbClr val="708CA1"/>
                </a:solidFill>
                <a:latin typeface="Arial"/>
                <a:ea typeface="ＭＳ Ｐゴシック"/>
              </a:rPr>
              <a:t>Configuración de router-on-a-stick</a:t>
            </a:r>
            <a:br>
              <a:rPr lang="es-ES" sz="1800" b="1" i="0" smtClean="0">
                <a:solidFill>
                  <a:srgbClr val="708CA1"/>
                </a:solidFill>
                <a:latin typeface="Arial"/>
                <a:ea typeface="ＭＳ Ｐゴシック"/>
              </a:rPr>
            </a:br>
            <a:r>
              <a:rPr lang="es-ES" sz="3200" b="1" i="0" smtClean="0">
                <a:solidFill>
                  <a:srgbClr val="708CA1"/>
                </a:solidFill>
                <a:latin typeface="Arial"/>
                <a:ea typeface="ＭＳ Ｐゴシック"/>
              </a:rPr>
              <a:t>Verificación de subinterfaces</a:t>
            </a:r>
            <a:endParaRPr lang="es-ES" smtClean="0">
              <a:ea typeface="ＭＳ Ｐゴシック" pitchFamily="34" charset="-12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802" y="1521123"/>
            <a:ext cx="8370449" cy="4715583"/>
          </a:xfrm>
          <a:prstGeom prst="rect">
            <a:avLst/>
          </a:prstGeom>
        </p:spPr>
      </p:pic>
    </p:spTree>
    <p:extLst>
      <p:ext uri="{BB962C8B-B14F-4D97-AF65-F5344CB8AC3E}">
        <p14:creationId xmlns:p14="http://schemas.microsoft.com/office/powerpoint/2010/main" val="412959483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89152" y="522741"/>
            <a:ext cx="8145462" cy="838200"/>
          </a:xfrm>
        </p:spPr>
        <p:txBody>
          <a:bodyPr/>
          <a:lstStyle/>
          <a:p>
            <a:pPr algn="l" defTabSz="814365">
              <a:spcBef>
                <a:spcPct val="0"/>
              </a:spcBef>
              <a:spcAft>
                <a:spcPct val="0"/>
              </a:spcAft>
              <a:buNone/>
            </a:pPr>
            <a:r>
              <a:rPr lang="es-ES" sz="1800" b="1" i="0" dirty="0" smtClean="0">
                <a:solidFill>
                  <a:srgbClr val="708CA1"/>
                </a:solidFill>
                <a:latin typeface="Arial"/>
                <a:ea typeface="ＭＳ Ｐゴシック"/>
              </a:rPr>
              <a:t>Configuración de router-on-a-stick</a:t>
            </a:r>
            <a:br>
              <a:rPr lang="es-ES" sz="1800" b="1" i="0" dirty="0" smtClean="0">
                <a:solidFill>
                  <a:srgbClr val="708CA1"/>
                </a:solidFill>
                <a:latin typeface="Arial"/>
                <a:ea typeface="ＭＳ Ｐゴシック"/>
              </a:rPr>
            </a:br>
            <a:r>
              <a:rPr lang="es-ES" sz="3200" b="1" i="0" dirty="0" smtClean="0">
                <a:solidFill>
                  <a:srgbClr val="708CA1"/>
                </a:solidFill>
                <a:latin typeface="Arial"/>
                <a:ea typeface="ＭＳ Ｐゴシック"/>
              </a:rPr>
              <a:t>Verificación de subinterfaces</a:t>
            </a:r>
            <a:endParaRPr lang="es-ES" dirty="0" smtClean="0">
              <a:ea typeface="ＭＳ Ｐゴシック" pitchFamily="34" charset="-12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1831" y="1430484"/>
            <a:ext cx="6618391" cy="5187141"/>
          </a:xfrm>
          <a:prstGeom prst="rect">
            <a:avLst/>
          </a:prstGeom>
        </p:spPr>
      </p:pic>
    </p:spTree>
    <p:extLst>
      <p:ext uri="{BB962C8B-B14F-4D97-AF65-F5344CB8AC3E}">
        <p14:creationId xmlns:p14="http://schemas.microsoft.com/office/powerpoint/2010/main" val="9629752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2442" y="1463006"/>
            <a:ext cx="7940675" cy="5024880"/>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400" b="0" i="0" dirty="0" smtClean="0">
                <a:solidFill>
                  <a:srgbClr val="000000"/>
                </a:solidFill>
                <a:latin typeface="Arial"/>
              </a:rPr>
              <a:t>El acceso a los dispositivos en las VLAN remotas puede probarse con el comando</a:t>
            </a:r>
            <a:r>
              <a:rPr lang="es-ES" sz="2400" b="1" i="0" dirty="0" smtClean="0">
                <a:solidFill>
                  <a:srgbClr val="000000"/>
                </a:solidFill>
                <a:latin typeface="Arial"/>
              </a:rPr>
              <a:t> ping</a:t>
            </a:r>
            <a:r>
              <a:rPr lang="es-ES" sz="2400" b="0" i="0" dirty="0" smtClean="0">
                <a:solidFill>
                  <a:srgbClr val="000000"/>
                </a:solidFill>
                <a:latin typeface="Arial"/>
              </a:rPr>
              <a:t>.</a:t>
            </a:r>
          </a:p>
          <a:p>
            <a:pPr marL="236555" indent="-236555" algn="l" defTabSz="814365">
              <a:lnSpc>
                <a:spcPct val="95000"/>
              </a:lnSpc>
              <a:spcBef>
                <a:spcPct val="50000"/>
              </a:spcBef>
              <a:spcAft>
                <a:spcPct val="0"/>
              </a:spcAft>
              <a:buClr>
                <a:srgbClr val="708CA1"/>
              </a:buClr>
              <a:buFont typeface="Wingdings"/>
              <a:buChar char="§"/>
            </a:pPr>
            <a:r>
              <a:rPr lang="es-ES" sz="2400" b="0" i="0" dirty="0" smtClean="0">
                <a:solidFill>
                  <a:srgbClr val="000000"/>
                </a:solidFill>
                <a:latin typeface="Arial"/>
              </a:rPr>
              <a:t>El comando</a:t>
            </a:r>
            <a:r>
              <a:rPr lang="es-ES" sz="2400" b="1" i="0" dirty="0" smtClean="0">
                <a:solidFill>
                  <a:srgbClr val="000000"/>
                </a:solidFill>
                <a:latin typeface="Arial"/>
              </a:rPr>
              <a:t> ping</a:t>
            </a:r>
            <a:r>
              <a:rPr lang="es-ES" sz="2400" b="0" i="0" dirty="0" smtClean="0">
                <a:solidFill>
                  <a:srgbClr val="000000"/>
                </a:solidFill>
                <a:latin typeface="Arial"/>
              </a:rPr>
              <a:t> envía una solicitud de eco ICMP a la dirección de destino.</a:t>
            </a:r>
          </a:p>
          <a:p>
            <a:pPr marL="236555" indent="-236555" algn="l" defTabSz="814365">
              <a:lnSpc>
                <a:spcPct val="95000"/>
              </a:lnSpc>
              <a:spcBef>
                <a:spcPct val="50000"/>
              </a:spcBef>
              <a:spcAft>
                <a:spcPct val="0"/>
              </a:spcAft>
              <a:buClr>
                <a:srgbClr val="708CA1"/>
              </a:buClr>
              <a:buFont typeface="Wingdings"/>
              <a:buChar char="§"/>
            </a:pPr>
            <a:r>
              <a:rPr lang="es-ES" sz="2400" b="0" i="0" dirty="0" smtClean="0">
                <a:solidFill>
                  <a:srgbClr val="000000"/>
                </a:solidFill>
                <a:latin typeface="Arial"/>
              </a:rPr>
              <a:t>Cuando un host recibe una solicitud de eco ICMP, responde con una respuesta de eco ICMP.</a:t>
            </a:r>
          </a:p>
          <a:p>
            <a:pPr marL="236555" indent="-236555" algn="l" defTabSz="814365">
              <a:lnSpc>
                <a:spcPct val="95000"/>
              </a:lnSpc>
              <a:spcBef>
                <a:spcPct val="50000"/>
              </a:spcBef>
              <a:spcAft>
                <a:spcPct val="0"/>
              </a:spcAft>
              <a:buClr>
                <a:srgbClr val="708CA1"/>
              </a:buClr>
              <a:buFont typeface="Wingdings"/>
              <a:buChar char="§"/>
            </a:pPr>
            <a:r>
              <a:rPr lang="es-ES" sz="2400" b="0" i="0" dirty="0" err="1" smtClean="0">
                <a:solidFill>
                  <a:srgbClr val="000000"/>
                </a:solidFill>
                <a:latin typeface="Arial"/>
              </a:rPr>
              <a:t>Tracert</a:t>
            </a:r>
            <a:r>
              <a:rPr lang="es-ES" sz="2400" b="0" i="0" dirty="0" smtClean="0">
                <a:solidFill>
                  <a:srgbClr val="000000"/>
                </a:solidFill>
                <a:latin typeface="Arial"/>
              </a:rPr>
              <a:t> es una utilidad práctica que se utiliza para confirmar la ruta </a:t>
            </a:r>
            <a:r>
              <a:rPr lang="es-ES" sz="2400" b="0" i="0" dirty="0" err="1" smtClean="0">
                <a:solidFill>
                  <a:srgbClr val="000000"/>
                </a:solidFill>
                <a:latin typeface="Arial"/>
              </a:rPr>
              <a:t>enrutada</a:t>
            </a:r>
            <a:r>
              <a:rPr lang="es-ES" sz="2400" b="0" i="0" dirty="0" smtClean="0">
                <a:solidFill>
                  <a:srgbClr val="000000"/>
                </a:solidFill>
                <a:latin typeface="Arial"/>
              </a:rPr>
              <a:t> que se toma entre dos dispositivos.</a:t>
            </a:r>
            <a:endParaRPr lang="es-ES" dirty="0"/>
          </a:p>
        </p:txBody>
      </p:sp>
      <p:sp>
        <p:nvSpPr>
          <p:cNvPr id="4" name="Rectangle 2"/>
          <p:cNvSpPr txBox="1">
            <a:spLocks noChangeArrowheads="1"/>
          </p:cNvSpPr>
          <p:nvPr/>
        </p:nvSpPr>
        <p:spPr bwMode="auto">
          <a:xfrm>
            <a:off x="296412" y="530001"/>
            <a:ext cx="8145462" cy="838200"/>
          </a:xfrm>
          <a:prstGeom prst="rect">
            <a:avLst/>
          </a:prstGeom>
          <a:noFill/>
          <a:ln w="9525" algn="ctr">
            <a:noFill/>
            <a:miter lim="800000"/>
            <a:headEnd/>
            <a:tailEnd/>
          </a:ln>
        </p:spPr>
        <p:txBody>
          <a:bodyPr vert="horz" wrap="square" lIns="82124" tIns="41061" rIns="82124" bIns="41061" numCol="1" anchor="b" anchorCtr="0" compatLnSpc="1">
            <a:prstTxWarp prst="textNoShape">
              <a:avLst/>
            </a:prstTxWarp>
          </a:bodyPr>
          <a:lstStyle>
            <a:lvl1pPr algn="l" defTabSz="814388" rtl="0" eaLnBrk="0" fontAlgn="base" hangingPunct="0">
              <a:lnSpc>
                <a:spcPct val="90000"/>
              </a:lnSpc>
              <a:spcBef>
                <a:spcPct val="0"/>
              </a:spcBef>
              <a:spcAft>
                <a:spcPct val="0"/>
              </a:spcAft>
              <a:defRPr sz="3200" b="1">
                <a:solidFill>
                  <a:srgbClr val="708CA1"/>
                </a:solidFill>
                <a:latin typeface="+mj-lt"/>
                <a:ea typeface="+mj-ea"/>
                <a:cs typeface="+mj-cs"/>
              </a:defRPr>
            </a:lvl1pPr>
            <a:lvl2pPr algn="l" defTabSz="814388" rtl="0" eaLnBrk="0" fontAlgn="base" hangingPunct="0">
              <a:lnSpc>
                <a:spcPct val="90000"/>
              </a:lnSpc>
              <a:spcBef>
                <a:spcPct val="0"/>
              </a:spcBef>
              <a:spcAft>
                <a:spcPct val="0"/>
              </a:spcAft>
              <a:defRPr sz="3200" b="1">
                <a:solidFill>
                  <a:srgbClr val="708CA1"/>
                </a:solidFill>
                <a:latin typeface="Arial" charset="0"/>
              </a:defRPr>
            </a:lvl2pPr>
            <a:lvl3pPr algn="l" defTabSz="814388" rtl="0" eaLnBrk="0" fontAlgn="base" hangingPunct="0">
              <a:lnSpc>
                <a:spcPct val="90000"/>
              </a:lnSpc>
              <a:spcBef>
                <a:spcPct val="0"/>
              </a:spcBef>
              <a:spcAft>
                <a:spcPct val="0"/>
              </a:spcAft>
              <a:defRPr sz="3200" b="1">
                <a:solidFill>
                  <a:srgbClr val="708CA1"/>
                </a:solidFill>
                <a:latin typeface="Arial" charset="0"/>
              </a:defRPr>
            </a:lvl3pPr>
            <a:lvl4pPr algn="l" defTabSz="814388" rtl="0" eaLnBrk="0" fontAlgn="base" hangingPunct="0">
              <a:lnSpc>
                <a:spcPct val="90000"/>
              </a:lnSpc>
              <a:spcBef>
                <a:spcPct val="0"/>
              </a:spcBef>
              <a:spcAft>
                <a:spcPct val="0"/>
              </a:spcAft>
              <a:defRPr sz="3200" b="1">
                <a:solidFill>
                  <a:srgbClr val="708CA1"/>
                </a:solidFill>
                <a:latin typeface="Arial" charset="0"/>
              </a:defRPr>
            </a:lvl4pPr>
            <a:lvl5pPr algn="l" defTabSz="814388" rtl="0" eaLnBrk="0" fontAlgn="base" hangingPunct="0">
              <a:lnSpc>
                <a:spcPct val="90000"/>
              </a:lnSpc>
              <a:spcBef>
                <a:spcPct val="0"/>
              </a:spcBef>
              <a:spcAft>
                <a:spcPct val="0"/>
              </a:spcAft>
              <a:defRPr sz="3200" b="1">
                <a:solidFill>
                  <a:srgbClr val="708CA1"/>
                </a:solidFill>
                <a:latin typeface="Arial"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a:lstStyle>
          <a:p>
            <a:r>
              <a:rPr lang="es-ES" sz="1800" dirty="0">
                <a:ea typeface="ＭＳ Ｐゴシック" pitchFamily="34" charset="-128"/>
              </a:rPr>
              <a:t>Configuración de router-on-a-stick</a:t>
            </a:r>
            <a:r>
              <a:rPr lang="es-ES" sz="1800" b="0" dirty="0" smtClean="0">
                <a:solidFill>
                  <a:srgbClr val="000000"/>
                </a:solidFill>
                <a:ea typeface="ＭＳ Ｐゴシック"/>
              </a:rPr>
              <a:t/>
            </a:r>
            <a:br>
              <a:rPr lang="es-ES" sz="1800" b="0" dirty="0" smtClean="0">
                <a:solidFill>
                  <a:srgbClr val="000000"/>
                </a:solidFill>
                <a:ea typeface="ＭＳ Ｐゴシック"/>
              </a:rPr>
            </a:br>
            <a:r>
              <a:rPr lang="es-ES" dirty="0">
                <a:ea typeface="ＭＳ Ｐゴシック" pitchFamily="34" charset="-128"/>
              </a:rPr>
              <a:t>Verificación de routing</a:t>
            </a:r>
          </a:p>
        </p:txBody>
      </p:sp>
    </p:spTree>
    <p:extLst>
      <p:ext uri="{BB962C8B-B14F-4D97-AF65-F5344CB8AC3E}">
        <p14:creationId xmlns:p14="http://schemas.microsoft.com/office/powerpoint/2010/main" val="89020510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2442" y="1463006"/>
            <a:ext cx="7940675" cy="5024880"/>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200" b="0" i="0" dirty="0" smtClean="0">
                <a:solidFill>
                  <a:srgbClr val="000000"/>
                </a:solidFill>
                <a:latin typeface="Arial"/>
              </a:rPr>
              <a:t>Al utilizar el modelo de routing antiguo, asegúrese de que los puertos del switch que se conectan a las interfaces del router estén configurados en las VLAN correctas.</a:t>
            </a:r>
            <a:endParaRPr lang="es-ES" sz="2200" dirty="0" smtClean="0"/>
          </a:p>
          <a:p>
            <a:pPr marL="236555" indent="-236555" algn="l" defTabSz="814365">
              <a:lnSpc>
                <a:spcPct val="95000"/>
              </a:lnSpc>
              <a:spcBef>
                <a:spcPct val="50000"/>
              </a:spcBef>
              <a:spcAft>
                <a:spcPct val="0"/>
              </a:spcAft>
              <a:buClr>
                <a:srgbClr val="708CA1"/>
              </a:buClr>
              <a:buFont typeface="Wingdings"/>
              <a:buChar char="§"/>
            </a:pPr>
            <a:r>
              <a:rPr lang="es-ES" sz="2200" b="0" i="0" dirty="0" smtClean="0">
                <a:solidFill>
                  <a:srgbClr val="000000"/>
                </a:solidFill>
                <a:latin typeface="Arial"/>
              </a:rPr>
              <a:t>Utilice el comando </a:t>
            </a:r>
            <a:r>
              <a:rPr lang="es-ES" sz="2200" b="1" i="0" dirty="0" smtClean="0">
                <a:solidFill>
                  <a:srgbClr val="000000"/>
                </a:solidFill>
                <a:latin typeface="Arial"/>
              </a:rPr>
              <a:t>switchport access</a:t>
            </a:r>
            <a:r>
              <a:rPr lang="es-ES" sz="2200" b="0" i="0" dirty="0" smtClean="0">
                <a:solidFill>
                  <a:srgbClr val="000000"/>
                </a:solidFill>
                <a:latin typeface="Arial"/>
              </a:rPr>
              <a:t> </a:t>
            </a:r>
            <a:r>
              <a:rPr lang="es-ES" sz="2200" b="1" i="0" dirty="0" smtClean="0">
                <a:solidFill>
                  <a:srgbClr val="000000"/>
                </a:solidFill>
                <a:latin typeface="Arial"/>
              </a:rPr>
              <a:t>vlan 10 </a:t>
            </a:r>
            <a:r>
              <a:rPr lang="es-ES" sz="2200" b="0" i="0" dirty="0" smtClean="0">
                <a:solidFill>
                  <a:srgbClr val="000000"/>
                </a:solidFill>
                <a:latin typeface="Arial"/>
              </a:rPr>
              <a:t>para corregir las asignaciones de puertos de VLAN incorrectas.</a:t>
            </a:r>
          </a:p>
          <a:p>
            <a:pPr marL="236555" indent="-236555" algn="l" defTabSz="814365">
              <a:lnSpc>
                <a:spcPct val="95000"/>
              </a:lnSpc>
              <a:spcBef>
                <a:spcPct val="50000"/>
              </a:spcBef>
              <a:spcAft>
                <a:spcPct val="0"/>
              </a:spcAft>
              <a:buClr>
                <a:srgbClr val="708CA1"/>
              </a:buClr>
              <a:buFont typeface="Wingdings"/>
              <a:buChar char="§"/>
            </a:pPr>
            <a:r>
              <a:rPr lang="es-ES" sz="2200" b="0" i="0" dirty="0" smtClean="0">
                <a:solidFill>
                  <a:srgbClr val="000000"/>
                </a:solidFill>
                <a:latin typeface="Arial"/>
              </a:rPr>
              <a:t>También asegúrese de que el router esté conectado al puerto de switch correcto.</a:t>
            </a:r>
          </a:p>
          <a:p>
            <a:pPr marL="236555" indent="-236555" algn="l" defTabSz="814365">
              <a:lnSpc>
                <a:spcPct val="95000"/>
              </a:lnSpc>
              <a:spcBef>
                <a:spcPct val="50000"/>
              </a:spcBef>
              <a:spcAft>
                <a:spcPct val="0"/>
              </a:spcAft>
              <a:buClr>
                <a:srgbClr val="708CA1"/>
              </a:buClr>
              <a:buFont typeface="Wingdings"/>
              <a:buChar char="§"/>
            </a:pPr>
            <a:r>
              <a:rPr lang="es-ES" sz="2200" b="0" i="0" dirty="0" smtClean="0">
                <a:solidFill>
                  <a:srgbClr val="000000"/>
                </a:solidFill>
                <a:latin typeface="Arial"/>
              </a:rPr>
              <a:t>Cuando utilice el método router-on-a-stick, asegúrese de que el puerto de switch que se conecta al router esté configurado como enlace troncal.</a:t>
            </a:r>
          </a:p>
          <a:p>
            <a:pPr marL="236555" indent="-236555" algn="l" defTabSz="814365">
              <a:lnSpc>
                <a:spcPct val="95000"/>
              </a:lnSpc>
              <a:spcBef>
                <a:spcPct val="50000"/>
              </a:spcBef>
              <a:spcAft>
                <a:spcPct val="0"/>
              </a:spcAft>
              <a:buClr>
                <a:srgbClr val="708CA1"/>
              </a:buClr>
              <a:buFont typeface="Wingdings"/>
              <a:buChar char="§"/>
            </a:pPr>
            <a:r>
              <a:rPr lang="es-ES" sz="2200" b="0" i="0" dirty="0" smtClean="0">
                <a:solidFill>
                  <a:srgbClr val="000000"/>
                </a:solidFill>
                <a:latin typeface="Arial"/>
              </a:rPr>
              <a:t>Se puede utilizar el comando </a:t>
            </a:r>
            <a:r>
              <a:rPr lang="es-ES" sz="2200" b="1" i="0" dirty="0" smtClean="0">
                <a:solidFill>
                  <a:srgbClr val="000000"/>
                </a:solidFill>
                <a:latin typeface="Arial"/>
              </a:rPr>
              <a:t>switchport mode trunk </a:t>
            </a:r>
            <a:r>
              <a:rPr lang="es-ES" sz="2200" b="0" i="0" dirty="0" smtClean="0">
                <a:solidFill>
                  <a:srgbClr val="000000"/>
                </a:solidFill>
                <a:latin typeface="Arial"/>
              </a:rPr>
              <a:t>para solucionar este problema.</a:t>
            </a:r>
          </a:p>
          <a:p>
            <a:pPr marL="236555" indent="-236555" algn="l" defTabSz="814365">
              <a:lnSpc>
                <a:spcPct val="95000"/>
              </a:lnSpc>
              <a:spcBef>
                <a:spcPct val="50000"/>
              </a:spcBef>
              <a:spcAft>
                <a:spcPct val="0"/>
              </a:spcAft>
              <a:buClr>
                <a:srgbClr val="708CA1"/>
              </a:buClr>
              <a:buFont typeface="Wingdings"/>
              <a:buChar char="§"/>
            </a:pPr>
            <a:endParaRPr lang="es-ES" sz="2200" dirty="0"/>
          </a:p>
        </p:txBody>
      </p:sp>
      <p:sp>
        <p:nvSpPr>
          <p:cNvPr id="4" name="Rectangle 2"/>
          <p:cNvSpPr txBox="1">
            <a:spLocks noChangeArrowheads="1"/>
          </p:cNvSpPr>
          <p:nvPr/>
        </p:nvSpPr>
        <p:spPr bwMode="auto">
          <a:xfrm>
            <a:off x="296412" y="530001"/>
            <a:ext cx="8145462" cy="838200"/>
          </a:xfrm>
          <a:prstGeom prst="rect">
            <a:avLst/>
          </a:prstGeom>
          <a:noFill/>
          <a:ln w="9525" algn="ctr">
            <a:noFill/>
            <a:miter lim="800000"/>
            <a:headEnd/>
            <a:tailEnd/>
          </a:ln>
        </p:spPr>
        <p:txBody>
          <a:bodyPr vert="horz" wrap="square" lIns="82124" tIns="41061" rIns="82124" bIns="41061" numCol="1" anchor="b" anchorCtr="0" compatLnSpc="1">
            <a:prstTxWarp prst="textNoShape">
              <a:avLst/>
            </a:prstTxWarp>
          </a:bodyPr>
          <a:lstStyle>
            <a:lvl1pPr algn="l" defTabSz="814388" rtl="0" eaLnBrk="0" fontAlgn="base" hangingPunct="0">
              <a:lnSpc>
                <a:spcPct val="90000"/>
              </a:lnSpc>
              <a:spcBef>
                <a:spcPct val="0"/>
              </a:spcBef>
              <a:spcAft>
                <a:spcPct val="0"/>
              </a:spcAft>
              <a:defRPr sz="3200" b="1">
                <a:solidFill>
                  <a:srgbClr val="708CA1"/>
                </a:solidFill>
                <a:latin typeface="+mj-lt"/>
                <a:ea typeface="+mj-ea"/>
                <a:cs typeface="+mj-cs"/>
              </a:defRPr>
            </a:lvl1pPr>
            <a:lvl2pPr algn="l" defTabSz="814388" rtl="0" eaLnBrk="0" fontAlgn="base" hangingPunct="0">
              <a:lnSpc>
                <a:spcPct val="90000"/>
              </a:lnSpc>
              <a:spcBef>
                <a:spcPct val="0"/>
              </a:spcBef>
              <a:spcAft>
                <a:spcPct val="0"/>
              </a:spcAft>
              <a:defRPr sz="3200" b="1">
                <a:solidFill>
                  <a:srgbClr val="708CA1"/>
                </a:solidFill>
                <a:latin typeface="Arial" charset="0"/>
              </a:defRPr>
            </a:lvl2pPr>
            <a:lvl3pPr algn="l" defTabSz="814388" rtl="0" eaLnBrk="0" fontAlgn="base" hangingPunct="0">
              <a:lnSpc>
                <a:spcPct val="90000"/>
              </a:lnSpc>
              <a:spcBef>
                <a:spcPct val="0"/>
              </a:spcBef>
              <a:spcAft>
                <a:spcPct val="0"/>
              </a:spcAft>
              <a:defRPr sz="3200" b="1">
                <a:solidFill>
                  <a:srgbClr val="708CA1"/>
                </a:solidFill>
                <a:latin typeface="Arial" charset="0"/>
              </a:defRPr>
            </a:lvl3pPr>
            <a:lvl4pPr algn="l" defTabSz="814388" rtl="0" eaLnBrk="0" fontAlgn="base" hangingPunct="0">
              <a:lnSpc>
                <a:spcPct val="90000"/>
              </a:lnSpc>
              <a:spcBef>
                <a:spcPct val="0"/>
              </a:spcBef>
              <a:spcAft>
                <a:spcPct val="0"/>
              </a:spcAft>
              <a:defRPr sz="3200" b="1">
                <a:solidFill>
                  <a:srgbClr val="708CA1"/>
                </a:solidFill>
                <a:latin typeface="Arial" charset="0"/>
              </a:defRPr>
            </a:lvl4pPr>
            <a:lvl5pPr algn="l" defTabSz="814388" rtl="0" eaLnBrk="0" fontAlgn="base" hangingPunct="0">
              <a:lnSpc>
                <a:spcPct val="90000"/>
              </a:lnSpc>
              <a:spcBef>
                <a:spcPct val="0"/>
              </a:spcBef>
              <a:spcAft>
                <a:spcPct val="0"/>
              </a:spcAft>
              <a:defRPr sz="3200" b="1">
                <a:solidFill>
                  <a:srgbClr val="708CA1"/>
                </a:solidFill>
                <a:latin typeface="Arial"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a:lstStyle>
          <a:p>
            <a:r>
              <a:rPr lang="es-ES" sz="1800" dirty="0">
                <a:ea typeface="ＭＳ Ｐゴシック" pitchFamily="34" charset="-128"/>
              </a:rPr>
              <a:t>Problemas de configuración entre VLAN</a:t>
            </a:r>
            <a:br>
              <a:rPr lang="es-ES" sz="1800" dirty="0">
                <a:ea typeface="ＭＳ Ｐゴシック" pitchFamily="34" charset="-128"/>
              </a:rPr>
            </a:br>
            <a:r>
              <a:rPr lang="es-ES" dirty="0">
                <a:ea typeface="ＭＳ Ｐゴシック" pitchFamily="34" charset="-128"/>
              </a:rPr>
              <a:t>Problemas en los puertos de switch</a:t>
            </a:r>
          </a:p>
        </p:txBody>
      </p:sp>
    </p:spTree>
    <p:extLst>
      <p:ext uri="{BB962C8B-B14F-4D97-AF65-F5344CB8AC3E}">
        <p14:creationId xmlns:p14="http://schemas.microsoft.com/office/powerpoint/2010/main" val="323062739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296412" y="530001"/>
            <a:ext cx="8745988" cy="838200"/>
          </a:xfrm>
          <a:prstGeom prst="rect">
            <a:avLst/>
          </a:prstGeom>
          <a:noFill/>
          <a:ln w="9525" algn="ctr">
            <a:noFill/>
            <a:miter lim="800000"/>
            <a:headEnd/>
            <a:tailEnd/>
          </a:ln>
        </p:spPr>
        <p:txBody>
          <a:bodyPr vert="horz" wrap="square" lIns="82124" tIns="41061" rIns="82124" bIns="41061" numCol="1" anchor="b" anchorCtr="0" compatLnSpc="1">
            <a:prstTxWarp prst="textNoShape">
              <a:avLst/>
            </a:prstTxWarp>
          </a:bodyPr>
          <a:lstStyle>
            <a:lvl1pPr algn="l" defTabSz="814388" rtl="0" eaLnBrk="0" fontAlgn="base" hangingPunct="0">
              <a:lnSpc>
                <a:spcPct val="90000"/>
              </a:lnSpc>
              <a:spcBef>
                <a:spcPct val="0"/>
              </a:spcBef>
              <a:spcAft>
                <a:spcPct val="0"/>
              </a:spcAft>
              <a:defRPr sz="3200" b="1">
                <a:solidFill>
                  <a:srgbClr val="708CA1"/>
                </a:solidFill>
                <a:latin typeface="+mj-lt"/>
                <a:ea typeface="+mj-ea"/>
                <a:cs typeface="+mj-cs"/>
              </a:defRPr>
            </a:lvl1pPr>
            <a:lvl2pPr algn="l" defTabSz="814388" rtl="0" eaLnBrk="0" fontAlgn="base" hangingPunct="0">
              <a:lnSpc>
                <a:spcPct val="90000"/>
              </a:lnSpc>
              <a:spcBef>
                <a:spcPct val="0"/>
              </a:spcBef>
              <a:spcAft>
                <a:spcPct val="0"/>
              </a:spcAft>
              <a:defRPr sz="3200" b="1">
                <a:solidFill>
                  <a:srgbClr val="708CA1"/>
                </a:solidFill>
                <a:latin typeface="Arial" charset="0"/>
              </a:defRPr>
            </a:lvl2pPr>
            <a:lvl3pPr algn="l" defTabSz="814388" rtl="0" eaLnBrk="0" fontAlgn="base" hangingPunct="0">
              <a:lnSpc>
                <a:spcPct val="90000"/>
              </a:lnSpc>
              <a:spcBef>
                <a:spcPct val="0"/>
              </a:spcBef>
              <a:spcAft>
                <a:spcPct val="0"/>
              </a:spcAft>
              <a:defRPr sz="3200" b="1">
                <a:solidFill>
                  <a:srgbClr val="708CA1"/>
                </a:solidFill>
                <a:latin typeface="Arial" charset="0"/>
              </a:defRPr>
            </a:lvl3pPr>
            <a:lvl4pPr algn="l" defTabSz="814388" rtl="0" eaLnBrk="0" fontAlgn="base" hangingPunct="0">
              <a:lnSpc>
                <a:spcPct val="90000"/>
              </a:lnSpc>
              <a:spcBef>
                <a:spcPct val="0"/>
              </a:spcBef>
              <a:spcAft>
                <a:spcPct val="0"/>
              </a:spcAft>
              <a:defRPr sz="3200" b="1">
                <a:solidFill>
                  <a:srgbClr val="708CA1"/>
                </a:solidFill>
                <a:latin typeface="Arial" charset="0"/>
              </a:defRPr>
            </a:lvl4pPr>
            <a:lvl5pPr algn="l" defTabSz="814388" rtl="0" eaLnBrk="0" fontAlgn="base" hangingPunct="0">
              <a:lnSpc>
                <a:spcPct val="90000"/>
              </a:lnSpc>
              <a:spcBef>
                <a:spcPct val="0"/>
              </a:spcBef>
              <a:spcAft>
                <a:spcPct val="0"/>
              </a:spcAft>
              <a:defRPr sz="3200" b="1">
                <a:solidFill>
                  <a:srgbClr val="708CA1"/>
                </a:solidFill>
                <a:latin typeface="Arial"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a:lstStyle>
          <a:p>
            <a:r>
              <a:rPr lang="es-ES" sz="1800" dirty="0">
                <a:ea typeface="ＭＳ Ｐゴシック" pitchFamily="34" charset="-128"/>
              </a:rPr>
              <a:t>Problemas de configuración entre VLAN</a:t>
            </a:r>
            <a:br>
              <a:rPr lang="es-ES" sz="1800" dirty="0">
                <a:ea typeface="ＭＳ Ｐゴシック" pitchFamily="34" charset="-128"/>
              </a:rPr>
            </a:br>
            <a:r>
              <a:rPr lang="es-ES" dirty="0">
                <a:ea typeface="ＭＳ Ｐゴシック" pitchFamily="34" charset="-128"/>
              </a:rPr>
              <a:t>Verificación de la configuración del switch</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607" y="2058188"/>
            <a:ext cx="8506787" cy="4018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5764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89152" y="522741"/>
            <a:ext cx="8145462" cy="838200"/>
          </a:xfrm>
        </p:spPr>
        <p:txBody>
          <a:bodyPr/>
          <a:lstStyle/>
          <a:p>
            <a:pPr algn="l" defTabSz="814365">
              <a:spcBef>
                <a:spcPct val="0"/>
              </a:spcBef>
              <a:spcAft>
                <a:spcPct val="0"/>
              </a:spcAft>
              <a:buNone/>
            </a:pPr>
            <a:r>
              <a:rPr lang="es-ES" sz="1800" b="1" i="0" smtClean="0">
                <a:solidFill>
                  <a:srgbClr val="708CA1"/>
                </a:solidFill>
                <a:latin typeface="Arial"/>
                <a:ea typeface="ＭＳ Ｐゴシック"/>
              </a:rPr>
              <a:t>Redes VLAN en un entorno conmutado múltiple</a:t>
            </a:r>
            <a:br>
              <a:rPr lang="es-ES" sz="1800" b="1" i="0" smtClean="0">
                <a:solidFill>
                  <a:srgbClr val="708CA1"/>
                </a:solidFill>
                <a:latin typeface="Arial"/>
                <a:ea typeface="ＭＳ Ｐゴシック"/>
              </a:rPr>
            </a:br>
            <a:r>
              <a:rPr lang="es-ES" sz="3200" b="1" i="0" smtClean="0">
                <a:solidFill>
                  <a:srgbClr val="708CA1"/>
                </a:solidFill>
                <a:latin typeface="Arial"/>
                <a:ea typeface="ＭＳ Ｐゴシック"/>
              </a:rPr>
              <a:t>Enlaces troncales de VLAN</a:t>
            </a:r>
            <a:endParaRPr lang="es-ES" smtClean="0">
              <a:ea typeface="ＭＳ Ｐゴシック" pitchFamily="34" charset="-128"/>
            </a:endParaRPr>
          </a:p>
        </p:txBody>
      </p:sp>
      <p:pic>
        <p:nvPicPr>
          <p:cNvPr id="3" name="Content Placeholder 2"/>
          <p:cNvPicPr>
            <a:picLocks noGrp="1" noChangeAspect="1"/>
          </p:cNvPicPr>
          <p:nvPr>
            <p:ph idx="1"/>
          </p:nvPr>
        </p:nvPicPr>
        <p:blipFill>
          <a:blip r:embed="rId3"/>
          <a:stretch>
            <a:fillRect/>
          </a:stretch>
        </p:blipFill>
        <p:spPr>
          <a:xfrm>
            <a:off x="1007074" y="1466510"/>
            <a:ext cx="7209226" cy="4872718"/>
          </a:xfrm>
        </p:spPr>
      </p:pic>
    </p:spTree>
    <p:extLst>
      <p:ext uri="{BB962C8B-B14F-4D97-AF65-F5344CB8AC3E}">
        <p14:creationId xmlns:p14="http://schemas.microsoft.com/office/powerpoint/2010/main" val="368005127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2442" y="1463006"/>
            <a:ext cx="7940675" cy="5024880"/>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400" b="0" i="0" dirty="0" smtClean="0">
                <a:solidFill>
                  <a:srgbClr val="000000"/>
                </a:solidFill>
                <a:latin typeface="Arial"/>
              </a:rPr>
              <a:t>Con configuraciones de router-on-a-stick, un problema común es asignar una ID de VLAN incorrecta a la subinterfaz.</a:t>
            </a:r>
            <a:endParaRPr lang="es-ES" dirty="0" smtClean="0"/>
          </a:p>
          <a:p>
            <a:pPr marL="236555" indent="-236555" algn="l" defTabSz="814365">
              <a:lnSpc>
                <a:spcPct val="95000"/>
              </a:lnSpc>
              <a:spcBef>
                <a:spcPct val="50000"/>
              </a:spcBef>
              <a:spcAft>
                <a:spcPct val="0"/>
              </a:spcAft>
              <a:buClr>
                <a:srgbClr val="708CA1"/>
              </a:buClr>
              <a:buFont typeface="Wingdings"/>
              <a:buChar char="§"/>
            </a:pPr>
            <a:r>
              <a:rPr lang="es-ES" sz="2400" b="0" i="0" dirty="0" smtClean="0">
                <a:solidFill>
                  <a:srgbClr val="000000"/>
                </a:solidFill>
                <a:latin typeface="Arial"/>
              </a:rPr>
              <a:t>El comando </a:t>
            </a:r>
            <a:r>
              <a:rPr lang="es-ES" sz="2400" b="1" i="0" dirty="0" smtClean="0">
                <a:solidFill>
                  <a:srgbClr val="000000"/>
                </a:solidFill>
                <a:latin typeface="Arial"/>
              </a:rPr>
              <a:t>show interface </a:t>
            </a:r>
            <a:r>
              <a:rPr lang="es-ES" sz="2400" b="0" i="0" dirty="0" smtClean="0">
                <a:solidFill>
                  <a:srgbClr val="000000"/>
                </a:solidFill>
                <a:latin typeface="Arial"/>
              </a:rPr>
              <a:t>puede ayudar a detectar el problema.</a:t>
            </a:r>
          </a:p>
          <a:p>
            <a:pPr marL="236555" indent="-236555" algn="l" defTabSz="814365">
              <a:lnSpc>
                <a:spcPct val="95000"/>
              </a:lnSpc>
              <a:spcBef>
                <a:spcPct val="50000"/>
              </a:spcBef>
              <a:spcAft>
                <a:spcPct val="0"/>
              </a:spcAft>
              <a:buClr>
                <a:srgbClr val="708CA1"/>
              </a:buClr>
              <a:buFont typeface="Wingdings"/>
              <a:buChar char="§"/>
            </a:pPr>
            <a:r>
              <a:rPr lang="es-ES" sz="2400" b="0" i="0" dirty="0" smtClean="0">
                <a:solidFill>
                  <a:srgbClr val="000000"/>
                </a:solidFill>
                <a:latin typeface="Arial"/>
              </a:rPr>
              <a:t>Si este es el caso, utilice el comando de interfaz </a:t>
            </a:r>
            <a:r>
              <a:rPr lang="es-ES" sz="2400" b="1" i="0" dirty="0" smtClean="0">
                <a:solidFill>
                  <a:srgbClr val="000000"/>
                </a:solidFill>
                <a:latin typeface="Arial"/>
              </a:rPr>
              <a:t>encapsulation dot1q &lt;vlan id&gt; </a:t>
            </a:r>
            <a:r>
              <a:rPr lang="es-ES" sz="2400" b="0" i="0" dirty="0" smtClean="0">
                <a:solidFill>
                  <a:srgbClr val="000000"/>
                </a:solidFill>
                <a:latin typeface="Arial"/>
              </a:rPr>
              <a:t>para solucionar el problema.</a:t>
            </a:r>
            <a:endParaRPr lang="es-ES" b="1" dirty="0"/>
          </a:p>
        </p:txBody>
      </p:sp>
      <p:sp>
        <p:nvSpPr>
          <p:cNvPr id="4" name="Rectangle 2"/>
          <p:cNvSpPr txBox="1">
            <a:spLocks noChangeArrowheads="1"/>
          </p:cNvSpPr>
          <p:nvPr/>
        </p:nvSpPr>
        <p:spPr bwMode="auto">
          <a:xfrm>
            <a:off x="296411" y="530001"/>
            <a:ext cx="8571817" cy="838200"/>
          </a:xfrm>
          <a:prstGeom prst="rect">
            <a:avLst/>
          </a:prstGeom>
          <a:noFill/>
          <a:ln w="9525" algn="ctr">
            <a:noFill/>
            <a:miter lim="800000"/>
            <a:headEnd/>
            <a:tailEnd/>
          </a:ln>
        </p:spPr>
        <p:txBody>
          <a:bodyPr vert="horz" wrap="square" lIns="82124" tIns="41061" rIns="82124" bIns="41061" numCol="1" anchor="b" anchorCtr="0" compatLnSpc="1">
            <a:prstTxWarp prst="textNoShape">
              <a:avLst/>
            </a:prstTxWarp>
          </a:bodyPr>
          <a:lstStyle>
            <a:lvl1pPr algn="l" defTabSz="814388" rtl="0" eaLnBrk="0" fontAlgn="base" hangingPunct="0">
              <a:lnSpc>
                <a:spcPct val="90000"/>
              </a:lnSpc>
              <a:spcBef>
                <a:spcPct val="0"/>
              </a:spcBef>
              <a:spcAft>
                <a:spcPct val="0"/>
              </a:spcAft>
              <a:defRPr sz="3200" b="1">
                <a:solidFill>
                  <a:srgbClr val="708CA1"/>
                </a:solidFill>
                <a:latin typeface="+mj-lt"/>
                <a:ea typeface="+mj-ea"/>
                <a:cs typeface="+mj-cs"/>
              </a:defRPr>
            </a:lvl1pPr>
            <a:lvl2pPr algn="l" defTabSz="814388" rtl="0" eaLnBrk="0" fontAlgn="base" hangingPunct="0">
              <a:lnSpc>
                <a:spcPct val="90000"/>
              </a:lnSpc>
              <a:spcBef>
                <a:spcPct val="0"/>
              </a:spcBef>
              <a:spcAft>
                <a:spcPct val="0"/>
              </a:spcAft>
              <a:defRPr sz="3200" b="1">
                <a:solidFill>
                  <a:srgbClr val="708CA1"/>
                </a:solidFill>
                <a:latin typeface="Arial" charset="0"/>
              </a:defRPr>
            </a:lvl2pPr>
            <a:lvl3pPr algn="l" defTabSz="814388" rtl="0" eaLnBrk="0" fontAlgn="base" hangingPunct="0">
              <a:lnSpc>
                <a:spcPct val="90000"/>
              </a:lnSpc>
              <a:spcBef>
                <a:spcPct val="0"/>
              </a:spcBef>
              <a:spcAft>
                <a:spcPct val="0"/>
              </a:spcAft>
              <a:defRPr sz="3200" b="1">
                <a:solidFill>
                  <a:srgbClr val="708CA1"/>
                </a:solidFill>
                <a:latin typeface="Arial" charset="0"/>
              </a:defRPr>
            </a:lvl3pPr>
            <a:lvl4pPr algn="l" defTabSz="814388" rtl="0" eaLnBrk="0" fontAlgn="base" hangingPunct="0">
              <a:lnSpc>
                <a:spcPct val="90000"/>
              </a:lnSpc>
              <a:spcBef>
                <a:spcPct val="0"/>
              </a:spcBef>
              <a:spcAft>
                <a:spcPct val="0"/>
              </a:spcAft>
              <a:defRPr sz="3200" b="1">
                <a:solidFill>
                  <a:srgbClr val="708CA1"/>
                </a:solidFill>
                <a:latin typeface="Arial" charset="0"/>
              </a:defRPr>
            </a:lvl4pPr>
            <a:lvl5pPr algn="l" defTabSz="814388" rtl="0" eaLnBrk="0" fontAlgn="base" hangingPunct="0">
              <a:lnSpc>
                <a:spcPct val="90000"/>
              </a:lnSpc>
              <a:spcBef>
                <a:spcPct val="0"/>
              </a:spcBef>
              <a:spcAft>
                <a:spcPct val="0"/>
              </a:spcAft>
              <a:defRPr sz="3200" b="1">
                <a:solidFill>
                  <a:srgbClr val="708CA1"/>
                </a:solidFill>
                <a:latin typeface="Arial"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a:lstStyle>
          <a:p>
            <a:r>
              <a:rPr lang="es-ES" sz="1800" dirty="0">
                <a:ea typeface="ＭＳ Ｐゴシック" pitchFamily="34" charset="-128"/>
              </a:rPr>
              <a:t>Problemas de configuración entre VLAN</a:t>
            </a:r>
            <a:br>
              <a:rPr lang="es-ES" sz="1800" dirty="0">
                <a:ea typeface="ＭＳ Ｐゴシック" pitchFamily="34" charset="-128"/>
              </a:rPr>
            </a:br>
            <a:r>
              <a:rPr lang="es-ES" dirty="0">
                <a:ea typeface="ＭＳ Ｐゴシック" pitchFamily="34" charset="-128"/>
              </a:rPr>
              <a:t>Verificación de la configuración del router</a:t>
            </a:r>
          </a:p>
        </p:txBody>
      </p:sp>
    </p:spTree>
    <p:extLst>
      <p:ext uri="{BB962C8B-B14F-4D97-AF65-F5344CB8AC3E}">
        <p14:creationId xmlns:p14="http://schemas.microsoft.com/office/powerpoint/2010/main" val="242458633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296411" y="370347"/>
            <a:ext cx="8673417" cy="838200"/>
          </a:xfrm>
          <a:prstGeom prst="rect">
            <a:avLst/>
          </a:prstGeom>
          <a:noFill/>
          <a:ln w="9525" algn="ctr">
            <a:noFill/>
            <a:miter lim="800000"/>
            <a:headEnd/>
            <a:tailEnd/>
          </a:ln>
        </p:spPr>
        <p:txBody>
          <a:bodyPr vert="horz" wrap="square" lIns="82124" tIns="41061" rIns="82124" bIns="41061" numCol="1" anchor="b" anchorCtr="0" compatLnSpc="1">
            <a:prstTxWarp prst="textNoShape">
              <a:avLst/>
            </a:prstTxWarp>
          </a:bodyPr>
          <a:lstStyle>
            <a:lvl1pPr algn="l" defTabSz="814388" rtl="0" eaLnBrk="0" fontAlgn="base" hangingPunct="0">
              <a:lnSpc>
                <a:spcPct val="90000"/>
              </a:lnSpc>
              <a:spcBef>
                <a:spcPct val="0"/>
              </a:spcBef>
              <a:spcAft>
                <a:spcPct val="0"/>
              </a:spcAft>
              <a:defRPr sz="3200" b="1">
                <a:solidFill>
                  <a:srgbClr val="708CA1"/>
                </a:solidFill>
                <a:latin typeface="+mj-lt"/>
                <a:ea typeface="+mj-ea"/>
                <a:cs typeface="+mj-cs"/>
              </a:defRPr>
            </a:lvl1pPr>
            <a:lvl2pPr algn="l" defTabSz="814388" rtl="0" eaLnBrk="0" fontAlgn="base" hangingPunct="0">
              <a:lnSpc>
                <a:spcPct val="90000"/>
              </a:lnSpc>
              <a:spcBef>
                <a:spcPct val="0"/>
              </a:spcBef>
              <a:spcAft>
                <a:spcPct val="0"/>
              </a:spcAft>
              <a:defRPr sz="3200" b="1">
                <a:solidFill>
                  <a:srgbClr val="708CA1"/>
                </a:solidFill>
                <a:latin typeface="Arial" charset="0"/>
              </a:defRPr>
            </a:lvl2pPr>
            <a:lvl3pPr algn="l" defTabSz="814388" rtl="0" eaLnBrk="0" fontAlgn="base" hangingPunct="0">
              <a:lnSpc>
                <a:spcPct val="90000"/>
              </a:lnSpc>
              <a:spcBef>
                <a:spcPct val="0"/>
              </a:spcBef>
              <a:spcAft>
                <a:spcPct val="0"/>
              </a:spcAft>
              <a:defRPr sz="3200" b="1">
                <a:solidFill>
                  <a:srgbClr val="708CA1"/>
                </a:solidFill>
                <a:latin typeface="Arial" charset="0"/>
              </a:defRPr>
            </a:lvl3pPr>
            <a:lvl4pPr algn="l" defTabSz="814388" rtl="0" eaLnBrk="0" fontAlgn="base" hangingPunct="0">
              <a:lnSpc>
                <a:spcPct val="90000"/>
              </a:lnSpc>
              <a:spcBef>
                <a:spcPct val="0"/>
              </a:spcBef>
              <a:spcAft>
                <a:spcPct val="0"/>
              </a:spcAft>
              <a:defRPr sz="3200" b="1">
                <a:solidFill>
                  <a:srgbClr val="708CA1"/>
                </a:solidFill>
                <a:latin typeface="Arial" charset="0"/>
              </a:defRPr>
            </a:lvl4pPr>
            <a:lvl5pPr algn="l" defTabSz="814388" rtl="0" eaLnBrk="0" fontAlgn="base" hangingPunct="0">
              <a:lnSpc>
                <a:spcPct val="90000"/>
              </a:lnSpc>
              <a:spcBef>
                <a:spcPct val="0"/>
              </a:spcBef>
              <a:spcAft>
                <a:spcPct val="0"/>
              </a:spcAft>
              <a:defRPr sz="3200" b="1">
                <a:solidFill>
                  <a:srgbClr val="708CA1"/>
                </a:solidFill>
                <a:latin typeface="Arial"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a:lstStyle>
          <a:p>
            <a:r>
              <a:rPr lang="es-ES" sz="1800" dirty="0">
                <a:ea typeface="ＭＳ Ｐゴシック" pitchFamily="34" charset="-128"/>
              </a:rPr>
              <a:t>Problemas de configuración entre VLAN</a:t>
            </a:r>
            <a:br>
              <a:rPr lang="es-ES" sz="1800" dirty="0">
                <a:ea typeface="ＭＳ Ｐゴシック" pitchFamily="34" charset="-128"/>
              </a:rPr>
            </a:br>
            <a:r>
              <a:rPr lang="es-ES" dirty="0">
                <a:ea typeface="ＭＳ Ｐゴシック" pitchFamily="34" charset="-128"/>
              </a:rPr>
              <a:t>Verificación de la configuración del router</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754" y="1329295"/>
            <a:ext cx="6988493" cy="5186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054536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2442" y="1463006"/>
            <a:ext cx="7940675" cy="5024880"/>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400" b="0" i="0" dirty="0" smtClean="0">
                <a:solidFill>
                  <a:srgbClr val="000000"/>
                </a:solidFill>
                <a:latin typeface="Arial"/>
              </a:rPr>
              <a:t>Al utilizar routing entre VLAN antiguo, asegúrese de que el router tenga la dirección IP y la máscara correctas en las interfaces que se conectan al switch.</a:t>
            </a:r>
          </a:p>
          <a:p>
            <a:pPr marL="236555" indent="-236555" algn="l" defTabSz="814365">
              <a:lnSpc>
                <a:spcPct val="95000"/>
              </a:lnSpc>
              <a:spcBef>
                <a:spcPct val="50000"/>
              </a:spcBef>
              <a:spcAft>
                <a:spcPct val="0"/>
              </a:spcAft>
              <a:buClr>
                <a:srgbClr val="708CA1"/>
              </a:buClr>
              <a:buFont typeface="Wingdings"/>
              <a:buChar char="§"/>
            </a:pPr>
            <a:r>
              <a:rPr lang="es-ES" sz="2400" b="0" i="0" dirty="0" smtClean="0">
                <a:solidFill>
                  <a:srgbClr val="000000"/>
                </a:solidFill>
                <a:latin typeface="Arial"/>
              </a:rPr>
              <a:t>Asegúrese también de que los dispositivos de red estén configurados con la dirección IP y la máscara correctas.</a:t>
            </a:r>
          </a:p>
          <a:p>
            <a:pPr marL="236555" indent="-236555" algn="l" defTabSz="814365">
              <a:lnSpc>
                <a:spcPct val="95000"/>
              </a:lnSpc>
              <a:spcBef>
                <a:spcPct val="50000"/>
              </a:spcBef>
              <a:spcAft>
                <a:spcPct val="0"/>
              </a:spcAft>
              <a:buClr>
                <a:srgbClr val="708CA1"/>
              </a:buClr>
              <a:buFont typeface="Wingdings"/>
              <a:buChar char="§"/>
            </a:pPr>
            <a:r>
              <a:rPr lang="es-ES" sz="2400" b="0" i="0" dirty="0" smtClean="0">
                <a:solidFill>
                  <a:srgbClr val="000000"/>
                </a:solidFill>
                <a:latin typeface="Arial"/>
              </a:rPr>
              <a:t>En el router, se puede utilizar el comando </a:t>
            </a:r>
            <a:r>
              <a:rPr lang="es-ES" sz="2400" b="1" i="0" dirty="0" smtClean="0">
                <a:solidFill>
                  <a:srgbClr val="000000"/>
                </a:solidFill>
                <a:latin typeface="Arial"/>
              </a:rPr>
              <a:t>ip address</a:t>
            </a:r>
            <a:r>
              <a:rPr lang="es-ES" sz="2400" b="0" i="0" dirty="0" smtClean="0">
                <a:solidFill>
                  <a:srgbClr val="000000"/>
                </a:solidFill>
                <a:latin typeface="Arial"/>
              </a:rPr>
              <a:t> para corregir cualquier asignación IP incorrecta.</a:t>
            </a:r>
            <a:endParaRPr lang="es-ES" dirty="0" smtClean="0"/>
          </a:p>
          <a:p>
            <a:pPr marL="236555" indent="-236555" algn="l" defTabSz="814365">
              <a:lnSpc>
                <a:spcPct val="95000"/>
              </a:lnSpc>
              <a:spcBef>
                <a:spcPct val="50000"/>
              </a:spcBef>
              <a:spcAft>
                <a:spcPct val="0"/>
              </a:spcAft>
              <a:buClr>
                <a:srgbClr val="708CA1"/>
              </a:buClr>
              <a:buFont typeface="Wingdings"/>
              <a:buChar char="§"/>
            </a:pPr>
            <a:r>
              <a:rPr lang="es-ES" sz="2400" b="0" i="0" dirty="0" smtClean="0">
                <a:solidFill>
                  <a:srgbClr val="000000"/>
                </a:solidFill>
                <a:latin typeface="Arial"/>
              </a:rPr>
              <a:t>En las computadoras, consulte el documento del sistema operativo instalado para modificar correctamente la información de IP.</a:t>
            </a:r>
            <a:endParaRPr lang="es-ES" dirty="0"/>
          </a:p>
        </p:txBody>
      </p:sp>
      <p:sp>
        <p:nvSpPr>
          <p:cNvPr id="4" name="Rectangle 2"/>
          <p:cNvSpPr txBox="1">
            <a:spLocks noChangeArrowheads="1"/>
          </p:cNvSpPr>
          <p:nvPr/>
        </p:nvSpPr>
        <p:spPr bwMode="auto">
          <a:xfrm>
            <a:off x="296411" y="588057"/>
            <a:ext cx="8745989" cy="838200"/>
          </a:xfrm>
          <a:prstGeom prst="rect">
            <a:avLst/>
          </a:prstGeom>
          <a:noFill/>
          <a:ln w="9525" algn="ctr">
            <a:noFill/>
            <a:miter lim="800000"/>
            <a:headEnd/>
            <a:tailEnd/>
          </a:ln>
        </p:spPr>
        <p:txBody>
          <a:bodyPr vert="horz" wrap="square" lIns="82124" tIns="41061" rIns="82124" bIns="41061" numCol="1" anchor="b" anchorCtr="0" compatLnSpc="1">
            <a:prstTxWarp prst="textNoShape">
              <a:avLst/>
            </a:prstTxWarp>
          </a:bodyPr>
          <a:lstStyle>
            <a:lvl1pPr algn="l" defTabSz="814388" rtl="0" eaLnBrk="0" fontAlgn="base" hangingPunct="0">
              <a:lnSpc>
                <a:spcPct val="90000"/>
              </a:lnSpc>
              <a:spcBef>
                <a:spcPct val="0"/>
              </a:spcBef>
              <a:spcAft>
                <a:spcPct val="0"/>
              </a:spcAft>
              <a:defRPr sz="3200" b="1">
                <a:solidFill>
                  <a:srgbClr val="708CA1"/>
                </a:solidFill>
                <a:latin typeface="+mj-lt"/>
                <a:ea typeface="+mj-ea"/>
                <a:cs typeface="+mj-cs"/>
              </a:defRPr>
            </a:lvl1pPr>
            <a:lvl2pPr algn="l" defTabSz="814388" rtl="0" eaLnBrk="0" fontAlgn="base" hangingPunct="0">
              <a:lnSpc>
                <a:spcPct val="90000"/>
              </a:lnSpc>
              <a:spcBef>
                <a:spcPct val="0"/>
              </a:spcBef>
              <a:spcAft>
                <a:spcPct val="0"/>
              </a:spcAft>
              <a:defRPr sz="3200" b="1">
                <a:solidFill>
                  <a:srgbClr val="708CA1"/>
                </a:solidFill>
                <a:latin typeface="Arial" charset="0"/>
              </a:defRPr>
            </a:lvl2pPr>
            <a:lvl3pPr algn="l" defTabSz="814388" rtl="0" eaLnBrk="0" fontAlgn="base" hangingPunct="0">
              <a:lnSpc>
                <a:spcPct val="90000"/>
              </a:lnSpc>
              <a:spcBef>
                <a:spcPct val="0"/>
              </a:spcBef>
              <a:spcAft>
                <a:spcPct val="0"/>
              </a:spcAft>
              <a:defRPr sz="3200" b="1">
                <a:solidFill>
                  <a:srgbClr val="708CA1"/>
                </a:solidFill>
                <a:latin typeface="Arial" charset="0"/>
              </a:defRPr>
            </a:lvl3pPr>
            <a:lvl4pPr algn="l" defTabSz="814388" rtl="0" eaLnBrk="0" fontAlgn="base" hangingPunct="0">
              <a:lnSpc>
                <a:spcPct val="90000"/>
              </a:lnSpc>
              <a:spcBef>
                <a:spcPct val="0"/>
              </a:spcBef>
              <a:spcAft>
                <a:spcPct val="0"/>
              </a:spcAft>
              <a:defRPr sz="3200" b="1">
                <a:solidFill>
                  <a:srgbClr val="708CA1"/>
                </a:solidFill>
                <a:latin typeface="Arial" charset="0"/>
              </a:defRPr>
            </a:lvl4pPr>
            <a:lvl5pPr algn="l" defTabSz="814388" rtl="0" eaLnBrk="0" fontAlgn="base" hangingPunct="0">
              <a:lnSpc>
                <a:spcPct val="90000"/>
              </a:lnSpc>
              <a:spcBef>
                <a:spcPct val="0"/>
              </a:spcBef>
              <a:spcAft>
                <a:spcPct val="0"/>
              </a:spcAft>
              <a:defRPr sz="3200" b="1">
                <a:solidFill>
                  <a:srgbClr val="708CA1"/>
                </a:solidFill>
                <a:latin typeface="Arial"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a:lstStyle>
          <a:p>
            <a:r>
              <a:rPr lang="es-ES" sz="1400" dirty="0">
                <a:ea typeface="ＭＳ Ｐゴシック" pitchFamily="34" charset="-128"/>
              </a:rPr>
              <a:t>Problemas de direccionamiento IP</a:t>
            </a:r>
            <a:r>
              <a:rPr lang="es-ES" sz="1800" dirty="0">
                <a:ea typeface="ＭＳ Ｐゴシック" pitchFamily="34" charset="-128"/>
              </a:rPr>
              <a:t/>
            </a:r>
            <a:br>
              <a:rPr lang="es-ES" sz="1800" dirty="0">
                <a:ea typeface="ＭＳ Ｐゴシック" pitchFamily="34" charset="-128"/>
              </a:rPr>
            </a:br>
            <a:r>
              <a:rPr lang="es-ES" sz="2800" dirty="0" smtClean="0">
                <a:ea typeface="ＭＳ Ｐゴシック" pitchFamily="34" charset="-128"/>
              </a:rPr>
              <a:t>Errores relacionados con direcciones IP y máscaras de subred</a:t>
            </a:r>
            <a:endParaRPr lang="es-ES" sz="2800" dirty="0">
              <a:ea typeface="ＭＳ Ｐゴシック" pitchFamily="34" charset="-128"/>
            </a:endParaRPr>
          </a:p>
        </p:txBody>
      </p:sp>
    </p:spTree>
    <p:extLst>
      <p:ext uri="{BB962C8B-B14F-4D97-AF65-F5344CB8AC3E}">
        <p14:creationId xmlns:p14="http://schemas.microsoft.com/office/powerpoint/2010/main" val="103487172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2442" y="1463006"/>
            <a:ext cx="7940675" cy="5024880"/>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400" b="0" i="0" dirty="0" smtClean="0">
                <a:solidFill>
                  <a:srgbClr val="000000"/>
                </a:solidFill>
                <a:latin typeface="Arial"/>
              </a:rPr>
              <a:t>Para verificar si se configuró la dirección IP correcta en el router, utilice el comando </a:t>
            </a:r>
            <a:r>
              <a:rPr lang="es-ES" sz="2400" b="1" i="0" dirty="0" smtClean="0">
                <a:solidFill>
                  <a:srgbClr val="000000"/>
                </a:solidFill>
                <a:latin typeface="Arial"/>
              </a:rPr>
              <a:t>show ip interface</a:t>
            </a:r>
            <a:r>
              <a:rPr lang="es-ES" sz="2400" b="0" i="0" dirty="0" smtClean="0">
                <a:solidFill>
                  <a:srgbClr val="000000"/>
                </a:solidFill>
                <a:latin typeface="Arial"/>
              </a:rPr>
              <a:t>.</a:t>
            </a:r>
          </a:p>
          <a:p>
            <a:pPr marL="236555" indent="-236555" algn="l" defTabSz="814365">
              <a:lnSpc>
                <a:spcPct val="95000"/>
              </a:lnSpc>
              <a:spcBef>
                <a:spcPct val="50000"/>
              </a:spcBef>
              <a:spcAft>
                <a:spcPct val="0"/>
              </a:spcAft>
              <a:buClr>
                <a:srgbClr val="708CA1"/>
              </a:buClr>
              <a:buFont typeface="Wingdings"/>
              <a:buChar char="§"/>
            </a:pPr>
            <a:r>
              <a:rPr lang="es-ES" sz="2400" b="0" i="0" dirty="0" smtClean="0">
                <a:solidFill>
                  <a:srgbClr val="000000"/>
                </a:solidFill>
                <a:latin typeface="Arial"/>
              </a:rPr>
              <a:t>Para resolver problemas relacionados con el router, también puede ser útil el comando</a:t>
            </a:r>
            <a:r>
              <a:rPr lang="es-ES" sz="2400" b="1" i="0" dirty="0" smtClean="0">
                <a:solidFill>
                  <a:srgbClr val="000000"/>
                </a:solidFill>
                <a:latin typeface="Arial"/>
              </a:rPr>
              <a:t> show running-config</a:t>
            </a:r>
            <a:r>
              <a:rPr lang="es-ES" sz="2400" b="0" i="0" dirty="0" smtClean="0">
                <a:solidFill>
                  <a:srgbClr val="000000"/>
                </a:solidFill>
                <a:latin typeface="Arial"/>
              </a:rPr>
              <a:t>.</a:t>
            </a:r>
          </a:p>
          <a:p>
            <a:pPr marL="236555" indent="-236555" algn="l" defTabSz="814365">
              <a:lnSpc>
                <a:spcPct val="95000"/>
              </a:lnSpc>
              <a:spcBef>
                <a:spcPct val="50000"/>
              </a:spcBef>
              <a:spcAft>
                <a:spcPct val="0"/>
              </a:spcAft>
              <a:buClr>
                <a:srgbClr val="708CA1"/>
              </a:buClr>
              <a:buFont typeface="Wingdings"/>
              <a:buChar char="§"/>
            </a:pPr>
            <a:r>
              <a:rPr lang="es-ES" sz="2400" b="0" i="0" dirty="0" smtClean="0">
                <a:solidFill>
                  <a:srgbClr val="000000"/>
                </a:solidFill>
                <a:latin typeface="Arial"/>
              </a:rPr>
              <a:t>Si bien la configuración de las ID de subinterfaz de manera que coincidan con el número de VLAN facilita la administración de la configuración entre VLAN, no es un requisito. Al trabajar en la resolución de problemas de direccionamiento, asegúrese de que la subinterfaz esté configurada con la dirección correcta para esa VLAN.</a:t>
            </a:r>
            <a:endParaRPr lang="es-ES" dirty="0"/>
          </a:p>
        </p:txBody>
      </p:sp>
      <p:sp>
        <p:nvSpPr>
          <p:cNvPr id="4" name="Rectangle 2"/>
          <p:cNvSpPr txBox="1">
            <a:spLocks noChangeArrowheads="1"/>
          </p:cNvSpPr>
          <p:nvPr/>
        </p:nvSpPr>
        <p:spPr bwMode="auto">
          <a:xfrm>
            <a:off x="296412" y="530001"/>
            <a:ext cx="8145462" cy="838200"/>
          </a:xfrm>
          <a:prstGeom prst="rect">
            <a:avLst/>
          </a:prstGeom>
          <a:noFill/>
          <a:ln w="9525" algn="ctr">
            <a:noFill/>
            <a:miter lim="800000"/>
            <a:headEnd/>
            <a:tailEnd/>
          </a:ln>
        </p:spPr>
        <p:txBody>
          <a:bodyPr vert="horz" wrap="square" lIns="82124" tIns="41061" rIns="82124" bIns="41061" numCol="1" anchor="b" anchorCtr="0" compatLnSpc="1">
            <a:prstTxWarp prst="textNoShape">
              <a:avLst/>
            </a:prstTxWarp>
          </a:bodyPr>
          <a:lstStyle>
            <a:lvl1pPr algn="l" defTabSz="814388" rtl="0" eaLnBrk="0" fontAlgn="base" hangingPunct="0">
              <a:lnSpc>
                <a:spcPct val="90000"/>
              </a:lnSpc>
              <a:spcBef>
                <a:spcPct val="0"/>
              </a:spcBef>
              <a:spcAft>
                <a:spcPct val="0"/>
              </a:spcAft>
              <a:defRPr sz="3200" b="1">
                <a:solidFill>
                  <a:srgbClr val="708CA1"/>
                </a:solidFill>
                <a:latin typeface="+mj-lt"/>
                <a:ea typeface="+mj-ea"/>
                <a:cs typeface="+mj-cs"/>
              </a:defRPr>
            </a:lvl1pPr>
            <a:lvl2pPr algn="l" defTabSz="814388" rtl="0" eaLnBrk="0" fontAlgn="base" hangingPunct="0">
              <a:lnSpc>
                <a:spcPct val="90000"/>
              </a:lnSpc>
              <a:spcBef>
                <a:spcPct val="0"/>
              </a:spcBef>
              <a:spcAft>
                <a:spcPct val="0"/>
              </a:spcAft>
              <a:defRPr sz="3200" b="1">
                <a:solidFill>
                  <a:srgbClr val="708CA1"/>
                </a:solidFill>
                <a:latin typeface="Arial" charset="0"/>
              </a:defRPr>
            </a:lvl2pPr>
            <a:lvl3pPr algn="l" defTabSz="814388" rtl="0" eaLnBrk="0" fontAlgn="base" hangingPunct="0">
              <a:lnSpc>
                <a:spcPct val="90000"/>
              </a:lnSpc>
              <a:spcBef>
                <a:spcPct val="0"/>
              </a:spcBef>
              <a:spcAft>
                <a:spcPct val="0"/>
              </a:spcAft>
              <a:defRPr sz="3200" b="1">
                <a:solidFill>
                  <a:srgbClr val="708CA1"/>
                </a:solidFill>
                <a:latin typeface="Arial" charset="0"/>
              </a:defRPr>
            </a:lvl3pPr>
            <a:lvl4pPr algn="l" defTabSz="814388" rtl="0" eaLnBrk="0" fontAlgn="base" hangingPunct="0">
              <a:lnSpc>
                <a:spcPct val="90000"/>
              </a:lnSpc>
              <a:spcBef>
                <a:spcPct val="0"/>
              </a:spcBef>
              <a:spcAft>
                <a:spcPct val="0"/>
              </a:spcAft>
              <a:defRPr sz="3200" b="1">
                <a:solidFill>
                  <a:srgbClr val="708CA1"/>
                </a:solidFill>
                <a:latin typeface="Arial" charset="0"/>
              </a:defRPr>
            </a:lvl4pPr>
            <a:lvl5pPr algn="l" defTabSz="814388" rtl="0" eaLnBrk="0" fontAlgn="base" hangingPunct="0">
              <a:lnSpc>
                <a:spcPct val="90000"/>
              </a:lnSpc>
              <a:spcBef>
                <a:spcPct val="0"/>
              </a:spcBef>
              <a:spcAft>
                <a:spcPct val="0"/>
              </a:spcAft>
              <a:defRPr sz="3200" b="1">
                <a:solidFill>
                  <a:srgbClr val="708CA1"/>
                </a:solidFill>
                <a:latin typeface="Arial"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a:lstStyle>
          <a:p>
            <a:r>
              <a:rPr lang="es-ES" sz="1800" dirty="0">
                <a:ea typeface="ＭＳ Ｐゴシック" pitchFamily="34" charset="-128"/>
              </a:rPr>
              <a:t>Problemas de direccionamiento IP</a:t>
            </a:r>
            <a:br>
              <a:rPr lang="es-ES" sz="1800" dirty="0">
                <a:ea typeface="ＭＳ Ｐゴシック" pitchFamily="34" charset="-128"/>
              </a:rPr>
            </a:br>
            <a:r>
              <a:rPr lang="es-ES" sz="2100" dirty="0" smtClean="0">
                <a:ea typeface="ＭＳ Ｐゴシック" pitchFamily="34" charset="-128"/>
              </a:rPr>
              <a:t>Verificación </a:t>
            </a:r>
            <a:r>
              <a:rPr lang="es-ES" sz="2100" dirty="0">
                <a:ea typeface="ＭＳ Ｐゴシック" pitchFamily="34" charset="-128"/>
              </a:rPr>
              <a:t>de problemas de configuración de direcciones IP y máscaras de subred</a:t>
            </a:r>
          </a:p>
        </p:txBody>
      </p:sp>
    </p:spTree>
    <p:extLst>
      <p:ext uri="{BB962C8B-B14F-4D97-AF65-F5344CB8AC3E}">
        <p14:creationId xmlns:p14="http://schemas.microsoft.com/office/powerpoint/2010/main" val="158233739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2442" y="1463006"/>
            <a:ext cx="7940675" cy="5024880"/>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400" b="0" i="0" dirty="0" smtClean="0">
                <a:solidFill>
                  <a:srgbClr val="000000"/>
                </a:solidFill>
                <a:latin typeface="Arial"/>
              </a:rPr>
              <a:t>Los switches de capa 3 suelen tener un rendimiento de switching de paquetes en el orden de los millones de paquetes por segundo (pps).</a:t>
            </a:r>
          </a:p>
          <a:p>
            <a:pPr marL="236555" indent="-236555" algn="l" defTabSz="814365">
              <a:lnSpc>
                <a:spcPct val="95000"/>
              </a:lnSpc>
              <a:spcBef>
                <a:spcPct val="50000"/>
              </a:spcBef>
              <a:spcAft>
                <a:spcPct val="0"/>
              </a:spcAft>
              <a:buClr>
                <a:srgbClr val="708CA1"/>
              </a:buClr>
              <a:buFont typeface="Wingdings"/>
              <a:buChar char="§"/>
            </a:pPr>
            <a:r>
              <a:rPr lang="es-ES" sz="2400" b="0" i="0" dirty="0" smtClean="0">
                <a:solidFill>
                  <a:srgbClr val="000000"/>
                </a:solidFill>
                <a:latin typeface="Arial"/>
              </a:rPr>
              <a:t>Todos los switches Catalyst admiten dos tipos de interfaz de capa 3:</a:t>
            </a:r>
          </a:p>
          <a:p>
            <a:pPr marL="800100" lvl="1" indent="-342900" algn="l" defTabSz="814365">
              <a:spcBef>
                <a:spcPct val="35000"/>
              </a:spcBef>
              <a:spcAft>
                <a:spcPct val="0"/>
              </a:spcAft>
              <a:buClr>
                <a:srgbClr val="708CA1"/>
              </a:buClr>
              <a:buFont typeface="Arial"/>
              <a:buChar char="•"/>
            </a:pPr>
            <a:r>
              <a:rPr lang="es-ES" sz="2000" b="0" i="0" dirty="0" smtClean="0">
                <a:solidFill>
                  <a:srgbClr val="000000"/>
                </a:solidFill>
                <a:latin typeface="Arial"/>
                <a:ea typeface="+mn-ea"/>
                <a:cs typeface="+mn-cs"/>
              </a:rPr>
              <a:t>Puerto enrutado</a:t>
            </a:r>
          </a:p>
          <a:p>
            <a:pPr marL="800100" lvl="1" indent="-342900" algn="l" defTabSz="814365">
              <a:spcBef>
                <a:spcPct val="35000"/>
              </a:spcBef>
              <a:spcAft>
                <a:spcPct val="0"/>
              </a:spcAft>
              <a:buClr>
                <a:srgbClr val="708CA1"/>
              </a:buClr>
              <a:buFont typeface="Arial"/>
              <a:buChar char="•"/>
            </a:pPr>
            <a:r>
              <a:rPr lang="es-ES" sz="2000" b="0" i="0" dirty="0" smtClean="0">
                <a:solidFill>
                  <a:srgbClr val="000000"/>
                </a:solidFill>
                <a:latin typeface="Arial"/>
                <a:ea typeface="+mn-ea"/>
                <a:cs typeface="+mn-cs"/>
              </a:rPr>
              <a:t>SVI</a:t>
            </a:r>
            <a:endParaRPr lang="es-ES" dirty="0" smtClean="0"/>
          </a:p>
          <a:p>
            <a:pPr marL="236555" indent="-236555" algn="l" defTabSz="814365">
              <a:lnSpc>
                <a:spcPct val="95000"/>
              </a:lnSpc>
              <a:spcBef>
                <a:spcPct val="50000"/>
              </a:spcBef>
              <a:spcAft>
                <a:spcPct val="0"/>
              </a:spcAft>
              <a:buClr>
                <a:srgbClr val="708CA1"/>
              </a:buClr>
              <a:buFont typeface="Wingdings"/>
              <a:buChar char="§"/>
            </a:pPr>
            <a:r>
              <a:rPr lang="es-ES" sz="2400" b="0" i="0" dirty="0" smtClean="0">
                <a:solidFill>
                  <a:srgbClr val="000000"/>
                </a:solidFill>
                <a:latin typeface="Arial"/>
              </a:rPr>
              <a:t>Los switches de alto rendimiento, como el Catalyst 6500 y el Catalyst 4500, pueden realizar la mayoría de las funciones del router.</a:t>
            </a:r>
          </a:p>
          <a:p>
            <a:pPr marL="236555" indent="-236555" algn="l" defTabSz="814365">
              <a:lnSpc>
                <a:spcPct val="95000"/>
              </a:lnSpc>
              <a:spcBef>
                <a:spcPct val="50000"/>
              </a:spcBef>
              <a:spcAft>
                <a:spcPct val="0"/>
              </a:spcAft>
              <a:buClr>
                <a:srgbClr val="708CA1"/>
              </a:buClr>
              <a:buFont typeface="Wingdings"/>
              <a:buChar char="§"/>
            </a:pPr>
            <a:r>
              <a:rPr lang="es-ES" sz="2400" b="0" i="0" dirty="0" smtClean="0">
                <a:solidFill>
                  <a:srgbClr val="000000"/>
                </a:solidFill>
                <a:latin typeface="Arial"/>
              </a:rPr>
              <a:t>No obstante, varios modelos de switches Catalyst requieren un software mejorado para admitir características específicas de protocolos de routing.</a:t>
            </a:r>
            <a:endParaRPr lang="es-ES" dirty="0" smtClean="0"/>
          </a:p>
          <a:p>
            <a:pPr marL="236555" indent="-236555" algn="l" defTabSz="814365">
              <a:lnSpc>
                <a:spcPct val="95000"/>
              </a:lnSpc>
              <a:spcBef>
                <a:spcPct val="50000"/>
              </a:spcBef>
              <a:spcAft>
                <a:spcPct val="0"/>
              </a:spcAft>
              <a:buClr>
                <a:srgbClr val="708CA1"/>
              </a:buClr>
              <a:buFont typeface="Wingdings"/>
              <a:buChar char="§"/>
            </a:pPr>
            <a:endParaRPr lang="es-ES" dirty="0" smtClean="0"/>
          </a:p>
        </p:txBody>
      </p:sp>
      <p:sp>
        <p:nvSpPr>
          <p:cNvPr id="4" name="Rectangle 2"/>
          <p:cNvSpPr txBox="1">
            <a:spLocks noChangeArrowheads="1"/>
          </p:cNvSpPr>
          <p:nvPr/>
        </p:nvSpPr>
        <p:spPr bwMode="auto">
          <a:xfrm>
            <a:off x="296412" y="530001"/>
            <a:ext cx="8145462" cy="838200"/>
          </a:xfrm>
          <a:prstGeom prst="rect">
            <a:avLst/>
          </a:prstGeom>
          <a:noFill/>
          <a:ln w="9525" algn="ctr">
            <a:noFill/>
            <a:miter lim="800000"/>
            <a:headEnd/>
            <a:tailEnd/>
          </a:ln>
        </p:spPr>
        <p:txBody>
          <a:bodyPr vert="horz" wrap="square" lIns="82124" tIns="41061" rIns="82124" bIns="41061" numCol="1" anchor="b" anchorCtr="0" compatLnSpc="1">
            <a:prstTxWarp prst="textNoShape">
              <a:avLst/>
            </a:prstTxWarp>
          </a:bodyPr>
          <a:lstStyle>
            <a:lvl1pPr algn="l" defTabSz="814388" rtl="0" eaLnBrk="0" fontAlgn="base" hangingPunct="0">
              <a:lnSpc>
                <a:spcPct val="90000"/>
              </a:lnSpc>
              <a:spcBef>
                <a:spcPct val="0"/>
              </a:spcBef>
              <a:spcAft>
                <a:spcPct val="0"/>
              </a:spcAft>
              <a:defRPr sz="3200" b="1">
                <a:solidFill>
                  <a:srgbClr val="708CA1"/>
                </a:solidFill>
                <a:latin typeface="+mj-lt"/>
                <a:ea typeface="+mj-ea"/>
                <a:cs typeface="+mj-cs"/>
              </a:defRPr>
            </a:lvl1pPr>
            <a:lvl2pPr algn="l" defTabSz="814388" rtl="0" eaLnBrk="0" fontAlgn="base" hangingPunct="0">
              <a:lnSpc>
                <a:spcPct val="90000"/>
              </a:lnSpc>
              <a:spcBef>
                <a:spcPct val="0"/>
              </a:spcBef>
              <a:spcAft>
                <a:spcPct val="0"/>
              </a:spcAft>
              <a:defRPr sz="3200" b="1">
                <a:solidFill>
                  <a:srgbClr val="708CA1"/>
                </a:solidFill>
                <a:latin typeface="Arial" charset="0"/>
              </a:defRPr>
            </a:lvl2pPr>
            <a:lvl3pPr algn="l" defTabSz="814388" rtl="0" eaLnBrk="0" fontAlgn="base" hangingPunct="0">
              <a:lnSpc>
                <a:spcPct val="90000"/>
              </a:lnSpc>
              <a:spcBef>
                <a:spcPct val="0"/>
              </a:spcBef>
              <a:spcAft>
                <a:spcPct val="0"/>
              </a:spcAft>
              <a:defRPr sz="3200" b="1">
                <a:solidFill>
                  <a:srgbClr val="708CA1"/>
                </a:solidFill>
                <a:latin typeface="Arial" charset="0"/>
              </a:defRPr>
            </a:lvl3pPr>
            <a:lvl4pPr algn="l" defTabSz="814388" rtl="0" eaLnBrk="0" fontAlgn="base" hangingPunct="0">
              <a:lnSpc>
                <a:spcPct val="90000"/>
              </a:lnSpc>
              <a:spcBef>
                <a:spcPct val="0"/>
              </a:spcBef>
              <a:spcAft>
                <a:spcPct val="0"/>
              </a:spcAft>
              <a:defRPr sz="3200" b="1">
                <a:solidFill>
                  <a:srgbClr val="708CA1"/>
                </a:solidFill>
                <a:latin typeface="Arial" charset="0"/>
              </a:defRPr>
            </a:lvl4pPr>
            <a:lvl5pPr algn="l" defTabSz="814388" rtl="0" eaLnBrk="0" fontAlgn="base" hangingPunct="0">
              <a:lnSpc>
                <a:spcPct val="90000"/>
              </a:lnSpc>
              <a:spcBef>
                <a:spcPct val="0"/>
              </a:spcBef>
              <a:spcAft>
                <a:spcPct val="0"/>
              </a:spcAft>
              <a:defRPr sz="3200" b="1">
                <a:solidFill>
                  <a:srgbClr val="708CA1"/>
                </a:solidFill>
                <a:latin typeface="Arial"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a:lstStyle>
          <a:p>
            <a:r>
              <a:rPr lang="es-ES" sz="1800" dirty="0">
                <a:ea typeface="ＭＳ Ｐゴシック" pitchFamily="34" charset="-128"/>
              </a:rPr>
              <a:t>Funcionamiento y configuración del switching de capa 3</a:t>
            </a:r>
            <a:br>
              <a:rPr lang="es-ES" sz="1800" dirty="0">
                <a:ea typeface="ＭＳ Ｐゴシック" pitchFamily="34" charset="-128"/>
              </a:rPr>
            </a:br>
            <a:r>
              <a:rPr lang="es-ES" dirty="0">
                <a:ea typeface="ＭＳ Ｐゴシック" pitchFamily="34" charset="-128"/>
              </a:rPr>
              <a:t>Introducción al switching de capa 3</a:t>
            </a:r>
          </a:p>
        </p:txBody>
      </p:sp>
    </p:spTree>
    <p:extLst>
      <p:ext uri="{BB962C8B-B14F-4D97-AF65-F5344CB8AC3E}">
        <p14:creationId xmlns:p14="http://schemas.microsoft.com/office/powerpoint/2010/main" val="112871594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2442" y="1463006"/>
            <a:ext cx="7940675" cy="5024880"/>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100" b="0" i="0" dirty="0" smtClean="0">
                <a:solidFill>
                  <a:srgbClr val="000000"/>
                </a:solidFill>
                <a:latin typeface="Arial"/>
              </a:rPr>
              <a:t>Hoy en día, el routing es más rápido y económico, y se puede llevar a cabo a la velocidad del hardware.</a:t>
            </a:r>
          </a:p>
          <a:p>
            <a:pPr marL="236555" indent="-236555" algn="l" defTabSz="814365">
              <a:lnSpc>
                <a:spcPct val="95000"/>
              </a:lnSpc>
              <a:spcBef>
                <a:spcPct val="50000"/>
              </a:spcBef>
              <a:spcAft>
                <a:spcPct val="0"/>
              </a:spcAft>
              <a:buClr>
                <a:srgbClr val="708CA1"/>
              </a:buClr>
              <a:buFont typeface="Wingdings"/>
              <a:buChar char="§"/>
            </a:pPr>
            <a:r>
              <a:rPr lang="es-ES" sz="2100" b="0" i="0" dirty="0" smtClean="0">
                <a:solidFill>
                  <a:srgbClr val="000000"/>
                </a:solidFill>
                <a:latin typeface="Arial"/>
              </a:rPr>
              <a:t>Se puede transferir a dispositivos clave y de distribución con poco impacto o ausencia de este en el rendimiento de la red.</a:t>
            </a:r>
          </a:p>
          <a:p>
            <a:pPr marL="236555" indent="-236555" algn="l" defTabSz="814365">
              <a:lnSpc>
                <a:spcPct val="95000"/>
              </a:lnSpc>
              <a:spcBef>
                <a:spcPct val="50000"/>
              </a:spcBef>
              <a:spcAft>
                <a:spcPct val="0"/>
              </a:spcAft>
              <a:buClr>
                <a:srgbClr val="708CA1"/>
              </a:buClr>
              <a:buFont typeface="Wingdings"/>
              <a:buChar char="§"/>
            </a:pPr>
            <a:r>
              <a:rPr lang="es-ES" sz="2100" b="0" i="0" dirty="0" smtClean="0">
                <a:solidFill>
                  <a:srgbClr val="000000"/>
                </a:solidFill>
                <a:latin typeface="Arial"/>
              </a:rPr>
              <a:t>Muchos usuarios están en VLAN separadas, y cada VLAN suele ser una subred distinta.</a:t>
            </a:r>
          </a:p>
          <a:p>
            <a:pPr marL="236555" indent="-236555" algn="l" defTabSz="814365">
              <a:lnSpc>
                <a:spcPct val="95000"/>
              </a:lnSpc>
              <a:spcBef>
                <a:spcPct val="50000"/>
              </a:spcBef>
              <a:spcAft>
                <a:spcPct val="0"/>
              </a:spcAft>
              <a:buClr>
                <a:srgbClr val="708CA1"/>
              </a:buClr>
              <a:buFont typeface="Wingdings"/>
              <a:buChar char="§"/>
            </a:pPr>
            <a:r>
              <a:rPr lang="es-ES" sz="2100" b="0" i="0" dirty="0" smtClean="0">
                <a:solidFill>
                  <a:srgbClr val="000000"/>
                </a:solidFill>
                <a:latin typeface="Arial"/>
              </a:rPr>
              <a:t>Esto significa que cada switch de distribución debe tener direcciones IP que coincidan con la VLAN de cada switch de acceso.</a:t>
            </a:r>
            <a:endParaRPr lang="es-ES" sz="2100" dirty="0" smtClean="0"/>
          </a:p>
          <a:p>
            <a:pPr marL="236555" indent="-236555" algn="l" defTabSz="814365">
              <a:lnSpc>
                <a:spcPct val="95000"/>
              </a:lnSpc>
              <a:spcBef>
                <a:spcPct val="50000"/>
              </a:spcBef>
              <a:spcAft>
                <a:spcPct val="0"/>
              </a:spcAft>
              <a:buClr>
                <a:srgbClr val="708CA1"/>
              </a:buClr>
              <a:buFont typeface="Wingdings"/>
              <a:buChar char="§"/>
            </a:pPr>
            <a:r>
              <a:rPr lang="es-ES" sz="2100" b="0" i="0" dirty="0" smtClean="0">
                <a:solidFill>
                  <a:srgbClr val="000000"/>
                </a:solidFill>
                <a:latin typeface="Arial"/>
              </a:rPr>
              <a:t>Los puertos de capa 3 (enrutados) se suelen implementar entre la capa de distribución y la capa de núcleo.</a:t>
            </a:r>
          </a:p>
          <a:p>
            <a:pPr marL="236555" indent="-236555" algn="l" defTabSz="814365">
              <a:lnSpc>
                <a:spcPct val="95000"/>
              </a:lnSpc>
              <a:spcBef>
                <a:spcPct val="50000"/>
              </a:spcBef>
              <a:spcAft>
                <a:spcPct val="0"/>
              </a:spcAft>
              <a:buClr>
                <a:srgbClr val="708CA1"/>
              </a:buClr>
              <a:buFont typeface="Wingdings"/>
              <a:buChar char="§"/>
            </a:pPr>
            <a:r>
              <a:rPr lang="es-ES" sz="2100" b="0" i="0" dirty="0" smtClean="0">
                <a:solidFill>
                  <a:srgbClr val="000000"/>
                </a:solidFill>
                <a:latin typeface="Arial"/>
              </a:rPr>
              <a:t>Este modelo depende menos del árbol de expansión, ya que no hay bucles en la porción de capa 2 de la topología.</a:t>
            </a:r>
            <a:endParaRPr lang="es-ES" sz="2100" b="0" i="0" dirty="0">
              <a:solidFill>
                <a:srgbClr val="000000"/>
              </a:solidFill>
              <a:latin typeface="Arial"/>
            </a:endParaRPr>
          </a:p>
        </p:txBody>
      </p:sp>
      <p:sp>
        <p:nvSpPr>
          <p:cNvPr id="4" name="Rectangle 2"/>
          <p:cNvSpPr txBox="1">
            <a:spLocks noChangeArrowheads="1"/>
          </p:cNvSpPr>
          <p:nvPr/>
        </p:nvSpPr>
        <p:spPr bwMode="auto">
          <a:xfrm>
            <a:off x="296412" y="530001"/>
            <a:ext cx="8145462" cy="838200"/>
          </a:xfrm>
          <a:prstGeom prst="rect">
            <a:avLst/>
          </a:prstGeom>
          <a:noFill/>
          <a:ln w="9525" algn="ctr">
            <a:noFill/>
            <a:miter lim="800000"/>
            <a:headEnd/>
            <a:tailEnd/>
          </a:ln>
        </p:spPr>
        <p:txBody>
          <a:bodyPr vert="horz" wrap="square" lIns="82124" tIns="41061" rIns="82124" bIns="41061" numCol="1" anchor="b" anchorCtr="0" compatLnSpc="1">
            <a:prstTxWarp prst="textNoShape">
              <a:avLst/>
            </a:prstTxWarp>
          </a:bodyPr>
          <a:lstStyle>
            <a:lvl1pPr algn="l" defTabSz="814388" rtl="0" eaLnBrk="0" fontAlgn="base" hangingPunct="0">
              <a:lnSpc>
                <a:spcPct val="90000"/>
              </a:lnSpc>
              <a:spcBef>
                <a:spcPct val="0"/>
              </a:spcBef>
              <a:spcAft>
                <a:spcPct val="0"/>
              </a:spcAft>
              <a:defRPr sz="3200" b="1">
                <a:solidFill>
                  <a:srgbClr val="708CA1"/>
                </a:solidFill>
                <a:latin typeface="+mj-lt"/>
                <a:ea typeface="+mj-ea"/>
                <a:cs typeface="+mj-cs"/>
              </a:defRPr>
            </a:lvl1pPr>
            <a:lvl2pPr algn="l" defTabSz="814388" rtl="0" eaLnBrk="0" fontAlgn="base" hangingPunct="0">
              <a:lnSpc>
                <a:spcPct val="90000"/>
              </a:lnSpc>
              <a:spcBef>
                <a:spcPct val="0"/>
              </a:spcBef>
              <a:spcAft>
                <a:spcPct val="0"/>
              </a:spcAft>
              <a:defRPr sz="3200" b="1">
                <a:solidFill>
                  <a:srgbClr val="708CA1"/>
                </a:solidFill>
                <a:latin typeface="Arial" charset="0"/>
              </a:defRPr>
            </a:lvl2pPr>
            <a:lvl3pPr algn="l" defTabSz="814388" rtl="0" eaLnBrk="0" fontAlgn="base" hangingPunct="0">
              <a:lnSpc>
                <a:spcPct val="90000"/>
              </a:lnSpc>
              <a:spcBef>
                <a:spcPct val="0"/>
              </a:spcBef>
              <a:spcAft>
                <a:spcPct val="0"/>
              </a:spcAft>
              <a:defRPr sz="3200" b="1">
                <a:solidFill>
                  <a:srgbClr val="708CA1"/>
                </a:solidFill>
                <a:latin typeface="Arial" charset="0"/>
              </a:defRPr>
            </a:lvl3pPr>
            <a:lvl4pPr algn="l" defTabSz="814388" rtl="0" eaLnBrk="0" fontAlgn="base" hangingPunct="0">
              <a:lnSpc>
                <a:spcPct val="90000"/>
              </a:lnSpc>
              <a:spcBef>
                <a:spcPct val="0"/>
              </a:spcBef>
              <a:spcAft>
                <a:spcPct val="0"/>
              </a:spcAft>
              <a:defRPr sz="3200" b="1">
                <a:solidFill>
                  <a:srgbClr val="708CA1"/>
                </a:solidFill>
                <a:latin typeface="Arial" charset="0"/>
              </a:defRPr>
            </a:lvl4pPr>
            <a:lvl5pPr algn="l" defTabSz="814388" rtl="0" eaLnBrk="0" fontAlgn="base" hangingPunct="0">
              <a:lnSpc>
                <a:spcPct val="90000"/>
              </a:lnSpc>
              <a:spcBef>
                <a:spcPct val="0"/>
              </a:spcBef>
              <a:spcAft>
                <a:spcPct val="0"/>
              </a:spcAft>
              <a:defRPr sz="3200" b="1">
                <a:solidFill>
                  <a:srgbClr val="708CA1"/>
                </a:solidFill>
                <a:latin typeface="Arial"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a:lstStyle>
          <a:p>
            <a:r>
              <a:rPr lang="es-ES" sz="1800" dirty="0">
                <a:ea typeface="ＭＳ Ｐゴシック" pitchFamily="34" charset="-128"/>
              </a:rPr>
              <a:t>Funcionamiento y configuración del switching de capa 3</a:t>
            </a:r>
            <a:br>
              <a:rPr lang="es-ES" sz="1800" dirty="0">
                <a:ea typeface="ＭＳ Ｐゴシック" pitchFamily="34" charset="-128"/>
              </a:rPr>
            </a:br>
            <a:r>
              <a:rPr lang="es-ES" dirty="0">
                <a:ea typeface="ＭＳ Ｐゴシック" pitchFamily="34" charset="-128"/>
              </a:rPr>
              <a:t>Routing entre VLAN con SVI</a:t>
            </a:r>
          </a:p>
        </p:txBody>
      </p:sp>
    </p:spTree>
    <p:extLst>
      <p:ext uri="{BB962C8B-B14F-4D97-AF65-F5344CB8AC3E}">
        <p14:creationId xmlns:p14="http://schemas.microsoft.com/office/powerpoint/2010/main" val="186841692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2442" y="1463006"/>
            <a:ext cx="7940675" cy="5024880"/>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100" b="0" i="0" dirty="0" smtClean="0">
                <a:solidFill>
                  <a:srgbClr val="000000"/>
                </a:solidFill>
                <a:latin typeface="Arial"/>
              </a:rPr>
              <a:t>De manera predeterminada, se crea una SVI para la VLAN predeterminada (VLAN1). Esto permite la administración remota del switch.</a:t>
            </a:r>
          </a:p>
          <a:p>
            <a:pPr marL="236555" indent="-236555" algn="l" defTabSz="814365">
              <a:lnSpc>
                <a:spcPct val="95000"/>
              </a:lnSpc>
              <a:spcBef>
                <a:spcPct val="50000"/>
              </a:spcBef>
              <a:spcAft>
                <a:spcPct val="0"/>
              </a:spcAft>
              <a:buClr>
                <a:srgbClr val="708CA1"/>
              </a:buClr>
              <a:buFont typeface="Wingdings"/>
              <a:buChar char="§"/>
            </a:pPr>
            <a:r>
              <a:rPr lang="es-ES" sz="2100" b="0" i="0" dirty="0" smtClean="0">
                <a:solidFill>
                  <a:srgbClr val="000000"/>
                </a:solidFill>
                <a:latin typeface="Arial"/>
              </a:rPr>
              <a:t>El administrador es quien debe crear cualquier SVI adicional.</a:t>
            </a:r>
          </a:p>
          <a:p>
            <a:pPr marL="236555" indent="-236555" algn="l" defTabSz="814365">
              <a:lnSpc>
                <a:spcPct val="95000"/>
              </a:lnSpc>
              <a:spcBef>
                <a:spcPct val="50000"/>
              </a:spcBef>
              <a:spcAft>
                <a:spcPct val="0"/>
              </a:spcAft>
              <a:buClr>
                <a:srgbClr val="708CA1"/>
              </a:buClr>
              <a:buFont typeface="Wingdings"/>
              <a:buChar char="§"/>
            </a:pPr>
            <a:r>
              <a:rPr lang="es-ES" sz="2100" b="0" i="0" dirty="0" smtClean="0">
                <a:solidFill>
                  <a:srgbClr val="000000"/>
                </a:solidFill>
                <a:latin typeface="Arial"/>
              </a:rPr>
              <a:t>Las SVI se crean la primera vez que se ingresa al modo de configuración de interfaz de VLAN para una SVI de VLAN en particular.</a:t>
            </a:r>
            <a:endParaRPr lang="es-ES" sz="2100" dirty="0" smtClean="0"/>
          </a:p>
          <a:p>
            <a:pPr marL="236555" indent="-236555" algn="l" defTabSz="814365">
              <a:lnSpc>
                <a:spcPct val="95000"/>
              </a:lnSpc>
              <a:spcBef>
                <a:spcPct val="50000"/>
              </a:spcBef>
              <a:spcAft>
                <a:spcPct val="0"/>
              </a:spcAft>
              <a:buClr>
                <a:srgbClr val="708CA1"/>
              </a:buClr>
              <a:buFont typeface="Wingdings"/>
              <a:buChar char="§"/>
            </a:pPr>
            <a:r>
              <a:rPr lang="es-ES" sz="2100" b="0" i="0" dirty="0" smtClean="0">
                <a:solidFill>
                  <a:srgbClr val="000000"/>
                </a:solidFill>
                <a:latin typeface="Arial"/>
              </a:rPr>
              <a:t>El comando </a:t>
            </a:r>
            <a:r>
              <a:rPr lang="es-ES" sz="2100" b="1" i="0" dirty="0" smtClean="0">
                <a:solidFill>
                  <a:srgbClr val="000000"/>
                </a:solidFill>
                <a:latin typeface="Arial"/>
              </a:rPr>
              <a:t>interface vlan 10 </a:t>
            </a:r>
            <a:r>
              <a:rPr lang="es-ES" sz="2100" b="0" i="0" dirty="0" smtClean="0">
                <a:solidFill>
                  <a:srgbClr val="000000"/>
                </a:solidFill>
                <a:latin typeface="Arial"/>
              </a:rPr>
              <a:t>que se introduce la primera vez crea una SVI con el nombre VLAN 10.</a:t>
            </a:r>
          </a:p>
          <a:p>
            <a:pPr marL="236555" indent="-236555" algn="l" defTabSz="814365">
              <a:lnSpc>
                <a:spcPct val="95000"/>
              </a:lnSpc>
              <a:spcBef>
                <a:spcPct val="50000"/>
              </a:spcBef>
              <a:spcAft>
                <a:spcPct val="0"/>
              </a:spcAft>
              <a:buClr>
                <a:srgbClr val="708CA1"/>
              </a:buClr>
              <a:buFont typeface="Wingdings"/>
              <a:buChar char="§"/>
            </a:pPr>
            <a:r>
              <a:rPr lang="es-ES" sz="2100" b="0" i="0" dirty="0" smtClean="0">
                <a:solidFill>
                  <a:srgbClr val="000000"/>
                </a:solidFill>
                <a:latin typeface="Arial"/>
              </a:rPr>
              <a:t>El número de VLAN que se utiliza corresponde a la etiqueta VLAN asociada a las tramas de datos en un enlace troncal 802.1Q encapsulado.</a:t>
            </a:r>
          </a:p>
          <a:p>
            <a:pPr marL="236555" indent="-236555" algn="l" defTabSz="814365">
              <a:lnSpc>
                <a:spcPct val="95000"/>
              </a:lnSpc>
              <a:spcBef>
                <a:spcPct val="50000"/>
              </a:spcBef>
              <a:spcAft>
                <a:spcPct val="0"/>
              </a:spcAft>
              <a:buClr>
                <a:srgbClr val="708CA1"/>
              </a:buClr>
              <a:buFont typeface="Wingdings"/>
              <a:buChar char="§"/>
            </a:pPr>
            <a:r>
              <a:rPr lang="es-ES" sz="2100" b="0" i="0" dirty="0" smtClean="0">
                <a:solidFill>
                  <a:srgbClr val="000000"/>
                </a:solidFill>
                <a:latin typeface="Arial"/>
              </a:rPr>
              <a:t>Al crear una SVI, asegúrese de que esa VLAN en particular esté presente en la base de datos de VLAN.</a:t>
            </a:r>
            <a:endParaRPr lang="es-ES" sz="2100" dirty="0" smtClean="0"/>
          </a:p>
        </p:txBody>
      </p:sp>
      <p:sp>
        <p:nvSpPr>
          <p:cNvPr id="4" name="Rectangle 2"/>
          <p:cNvSpPr txBox="1">
            <a:spLocks noChangeArrowheads="1"/>
          </p:cNvSpPr>
          <p:nvPr/>
        </p:nvSpPr>
        <p:spPr bwMode="auto">
          <a:xfrm>
            <a:off x="296412" y="530001"/>
            <a:ext cx="8145462" cy="838200"/>
          </a:xfrm>
          <a:prstGeom prst="rect">
            <a:avLst/>
          </a:prstGeom>
          <a:noFill/>
          <a:ln w="9525" algn="ctr">
            <a:noFill/>
            <a:miter lim="800000"/>
            <a:headEnd/>
            <a:tailEnd/>
          </a:ln>
        </p:spPr>
        <p:txBody>
          <a:bodyPr vert="horz" wrap="square" lIns="82124" tIns="41061" rIns="82124" bIns="41061" numCol="1" anchor="b" anchorCtr="0" compatLnSpc="1">
            <a:prstTxWarp prst="textNoShape">
              <a:avLst/>
            </a:prstTxWarp>
          </a:bodyPr>
          <a:lstStyle>
            <a:lvl1pPr algn="l" defTabSz="814388" rtl="0" eaLnBrk="0" fontAlgn="base" hangingPunct="0">
              <a:lnSpc>
                <a:spcPct val="90000"/>
              </a:lnSpc>
              <a:spcBef>
                <a:spcPct val="0"/>
              </a:spcBef>
              <a:spcAft>
                <a:spcPct val="0"/>
              </a:spcAft>
              <a:defRPr sz="3200" b="1">
                <a:solidFill>
                  <a:srgbClr val="708CA1"/>
                </a:solidFill>
                <a:latin typeface="+mj-lt"/>
                <a:ea typeface="+mj-ea"/>
                <a:cs typeface="+mj-cs"/>
              </a:defRPr>
            </a:lvl1pPr>
            <a:lvl2pPr algn="l" defTabSz="814388" rtl="0" eaLnBrk="0" fontAlgn="base" hangingPunct="0">
              <a:lnSpc>
                <a:spcPct val="90000"/>
              </a:lnSpc>
              <a:spcBef>
                <a:spcPct val="0"/>
              </a:spcBef>
              <a:spcAft>
                <a:spcPct val="0"/>
              </a:spcAft>
              <a:defRPr sz="3200" b="1">
                <a:solidFill>
                  <a:srgbClr val="708CA1"/>
                </a:solidFill>
                <a:latin typeface="Arial" charset="0"/>
              </a:defRPr>
            </a:lvl2pPr>
            <a:lvl3pPr algn="l" defTabSz="814388" rtl="0" eaLnBrk="0" fontAlgn="base" hangingPunct="0">
              <a:lnSpc>
                <a:spcPct val="90000"/>
              </a:lnSpc>
              <a:spcBef>
                <a:spcPct val="0"/>
              </a:spcBef>
              <a:spcAft>
                <a:spcPct val="0"/>
              </a:spcAft>
              <a:defRPr sz="3200" b="1">
                <a:solidFill>
                  <a:srgbClr val="708CA1"/>
                </a:solidFill>
                <a:latin typeface="Arial" charset="0"/>
              </a:defRPr>
            </a:lvl3pPr>
            <a:lvl4pPr algn="l" defTabSz="814388" rtl="0" eaLnBrk="0" fontAlgn="base" hangingPunct="0">
              <a:lnSpc>
                <a:spcPct val="90000"/>
              </a:lnSpc>
              <a:spcBef>
                <a:spcPct val="0"/>
              </a:spcBef>
              <a:spcAft>
                <a:spcPct val="0"/>
              </a:spcAft>
              <a:defRPr sz="3200" b="1">
                <a:solidFill>
                  <a:srgbClr val="708CA1"/>
                </a:solidFill>
                <a:latin typeface="Arial" charset="0"/>
              </a:defRPr>
            </a:lvl4pPr>
            <a:lvl5pPr algn="l" defTabSz="814388" rtl="0" eaLnBrk="0" fontAlgn="base" hangingPunct="0">
              <a:lnSpc>
                <a:spcPct val="90000"/>
              </a:lnSpc>
              <a:spcBef>
                <a:spcPct val="0"/>
              </a:spcBef>
              <a:spcAft>
                <a:spcPct val="0"/>
              </a:spcAft>
              <a:defRPr sz="3200" b="1">
                <a:solidFill>
                  <a:srgbClr val="708CA1"/>
                </a:solidFill>
                <a:latin typeface="Arial"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a:lstStyle>
          <a:p>
            <a:r>
              <a:rPr lang="es-ES" sz="1800" dirty="0">
                <a:ea typeface="ＭＳ Ｐゴシック" pitchFamily="34" charset="-128"/>
              </a:rPr>
              <a:t>Funcionamiento y configuración del switching de capa 3</a:t>
            </a:r>
            <a:br>
              <a:rPr lang="es-ES" sz="1800" dirty="0">
                <a:ea typeface="ＭＳ Ｐゴシック" pitchFamily="34" charset="-128"/>
              </a:rPr>
            </a:br>
            <a:r>
              <a:rPr lang="es-ES" dirty="0">
                <a:ea typeface="ＭＳ Ｐゴシック" pitchFamily="34" charset="-128"/>
              </a:rPr>
              <a:t>Routing entre VLAN con SVI (cont.)</a:t>
            </a:r>
          </a:p>
        </p:txBody>
      </p:sp>
    </p:spTree>
    <p:extLst>
      <p:ext uri="{BB962C8B-B14F-4D97-AF65-F5344CB8AC3E}">
        <p14:creationId xmlns:p14="http://schemas.microsoft.com/office/powerpoint/2010/main" val="223290808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2442" y="1463006"/>
            <a:ext cx="7940675" cy="5024880"/>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Las ventajas de SVI incluyen lo siguiente:</a:t>
            </a:r>
            <a:endParaRPr lang="es-ES" smtClean="0"/>
          </a:p>
          <a:p>
            <a:pPr marL="800100" lvl="1" indent="-342900" algn="l" defTabSz="814365">
              <a:spcBef>
                <a:spcPct val="35000"/>
              </a:spcBef>
              <a:spcAft>
                <a:spcPct val="0"/>
              </a:spcAft>
              <a:buClr>
                <a:srgbClr val="708CA1"/>
              </a:buClr>
              <a:buFont typeface="Arial"/>
              <a:buChar char="•"/>
            </a:pPr>
            <a:r>
              <a:rPr lang="es-ES" sz="2000" b="0" i="0" smtClean="0">
                <a:solidFill>
                  <a:srgbClr val="000000"/>
                </a:solidFill>
                <a:latin typeface="Arial"/>
                <a:ea typeface="+mn-ea"/>
                <a:cs typeface="+mn-cs"/>
              </a:rPr>
              <a:t>Es mucho más veloz que router-on-a-stick, porque todo el switching y el routing se realizan por hardware.</a:t>
            </a:r>
          </a:p>
          <a:p>
            <a:pPr marL="800100" lvl="1" indent="-342900" algn="l" defTabSz="814365">
              <a:spcBef>
                <a:spcPct val="35000"/>
              </a:spcBef>
              <a:spcAft>
                <a:spcPct val="0"/>
              </a:spcAft>
              <a:buClr>
                <a:srgbClr val="708CA1"/>
              </a:buClr>
              <a:buFont typeface="Arial"/>
              <a:buChar char="•"/>
            </a:pPr>
            <a:r>
              <a:rPr lang="es-ES" sz="2000" b="0" i="0" smtClean="0">
                <a:solidFill>
                  <a:srgbClr val="000000"/>
                </a:solidFill>
                <a:latin typeface="Arial"/>
                <a:ea typeface="+mn-ea"/>
                <a:cs typeface="+mn-cs"/>
              </a:rPr>
              <a:t>El routing no requiere enlaces externos del switch al router.</a:t>
            </a:r>
          </a:p>
          <a:p>
            <a:pPr marL="800100" lvl="1" indent="-342900" algn="l" defTabSz="814365">
              <a:spcBef>
                <a:spcPct val="35000"/>
              </a:spcBef>
              <a:spcAft>
                <a:spcPct val="0"/>
              </a:spcAft>
              <a:buClr>
                <a:srgbClr val="708CA1"/>
              </a:buClr>
              <a:buFont typeface="Arial"/>
              <a:buChar char="•"/>
            </a:pPr>
            <a:r>
              <a:rPr lang="es-ES" sz="2000" b="0" i="0" smtClean="0">
                <a:solidFill>
                  <a:srgbClr val="000000"/>
                </a:solidFill>
                <a:latin typeface="Arial"/>
                <a:ea typeface="+mn-ea"/>
                <a:cs typeface="+mn-cs"/>
              </a:rPr>
              <a:t>No se limita a un solo enlace. Se pueden utilizar EtherChannels de capa 2 entre los switches para obtener más ancho de banda.</a:t>
            </a:r>
          </a:p>
          <a:p>
            <a:pPr marL="800100" lvl="1" indent="-342900" algn="l" defTabSz="814365">
              <a:spcBef>
                <a:spcPct val="35000"/>
              </a:spcBef>
              <a:spcAft>
                <a:spcPct val="0"/>
              </a:spcAft>
              <a:buClr>
                <a:srgbClr val="708CA1"/>
              </a:buClr>
              <a:buFont typeface="Arial"/>
              <a:buChar char="•"/>
            </a:pPr>
            <a:r>
              <a:rPr lang="es-ES" sz="2000" b="0" i="0" smtClean="0">
                <a:solidFill>
                  <a:srgbClr val="000000"/>
                </a:solidFill>
                <a:latin typeface="Arial"/>
                <a:ea typeface="+mn-ea"/>
                <a:cs typeface="+mn-cs"/>
              </a:rPr>
              <a:t>La latencia es mucho menor, porque no hace falta que salga del switch.</a:t>
            </a:r>
            <a:endParaRPr lang="es-ES" sz="2000" b="0" i="0">
              <a:solidFill>
                <a:srgbClr val="000000"/>
              </a:solidFill>
              <a:latin typeface="Arial"/>
              <a:ea typeface="+mn-ea"/>
              <a:cs typeface="+mn-cs"/>
            </a:endParaRPr>
          </a:p>
        </p:txBody>
      </p:sp>
      <p:sp>
        <p:nvSpPr>
          <p:cNvPr id="4" name="Rectangle 2"/>
          <p:cNvSpPr txBox="1">
            <a:spLocks noChangeArrowheads="1"/>
          </p:cNvSpPr>
          <p:nvPr/>
        </p:nvSpPr>
        <p:spPr bwMode="auto">
          <a:xfrm>
            <a:off x="296412" y="530001"/>
            <a:ext cx="8145462" cy="838200"/>
          </a:xfrm>
          <a:prstGeom prst="rect">
            <a:avLst/>
          </a:prstGeom>
          <a:noFill/>
          <a:ln w="9525" algn="ctr">
            <a:noFill/>
            <a:miter lim="800000"/>
            <a:headEnd/>
            <a:tailEnd/>
          </a:ln>
        </p:spPr>
        <p:txBody>
          <a:bodyPr vert="horz" wrap="square" lIns="82124" tIns="41061" rIns="82124" bIns="41061" numCol="1" anchor="b" anchorCtr="0" compatLnSpc="1">
            <a:prstTxWarp prst="textNoShape">
              <a:avLst/>
            </a:prstTxWarp>
          </a:bodyPr>
          <a:lstStyle>
            <a:lvl1pPr algn="l" defTabSz="814388" rtl="0" eaLnBrk="0" fontAlgn="base" hangingPunct="0">
              <a:lnSpc>
                <a:spcPct val="90000"/>
              </a:lnSpc>
              <a:spcBef>
                <a:spcPct val="0"/>
              </a:spcBef>
              <a:spcAft>
                <a:spcPct val="0"/>
              </a:spcAft>
              <a:defRPr sz="3200" b="1">
                <a:solidFill>
                  <a:srgbClr val="708CA1"/>
                </a:solidFill>
                <a:latin typeface="+mj-lt"/>
                <a:ea typeface="+mj-ea"/>
                <a:cs typeface="+mj-cs"/>
              </a:defRPr>
            </a:lvl1pPr>
            <a:lvl2pPr algn="l" defTabSz="814388" rtl="0" eaLnBrk="0" fontAlgn="base" hangingPunct="0">
              <a:lnSpc>
                <a:spcPct val="90000"/>
              </a:lnSpc>
              <a:spcBef>
                <a:spcPct val="0"/>
              </a:spcBef>
              <a:spcAft>
                <a:spcPct val="0"/>
              </a:spcAft>
              <a:defRPr sz="3200" b="1">
                <a:solidFill>
                  <a:srgbClr val="708CA1"/>
                </a:solidFill>
                <a:latin typeface="Arial" charset="0"/>
              </a:defRPr>
            </a:lvl2pPr>
            <a:lvl3pPr algn="l" defTabSz="814388" rtl="0" eaLnBrk="0" fontAlgn="base" hangingPunct="0">
              <a:lnSpc>
                <a:spcPct val="90000"/>
              </a:lnSpc>
              <a:spcBef>
                <a:spcPct val="0"/>
              </a:spcBef>
              <a:spcAft>
                <a:spcPct val="0"/>
              </a:spcAft>
              <a:defRPr sz="3200" b="1">
                <a:solidFill>
                  <a:srgbClr val="708CA1"/>
                </a:solidFill>
                <a:latin typeface="Arial" charset="0"/>
              </a:defRPr>
            </a:lvl3pPr>
            <a:lvl4pPr algn="l" defTabSz="814388" rtl="0" eaLnBrk="0" fontAlgn="base" hangingPunct="0">
              <a:lnSpc>
                <a:spcPct val="90000"/>
              </a:lnSpc>
              <a:spcBef>
                <a:spcPct val="0"/>
              </a:spcBef>
              <a:spcAft>
                <a:spcPct val="0"/>
              </a:spcAft>
              <a:defRPr sz="3200" b="1">
                <a:solidFill>
                  <a:srgbClr val="708CA1"/>
                </a:solidFill>
                <a:latin typeface="Arial" charset="0"/>
              </a:defRPr>
            </a:lvl4pPr>
            <a:lvl5pPr algn="l" defTabSz="814388" rtl="0" eaLnBrk="0" fontAlgn="base" hangingPunct="0">
              <a:lnSpc>
                <a:spcPct val="90000"/>
              </a:lnSpc>
              <a:spcBef>
                <a:spcPct val="0"/>
              </a:spcBef>
              <a:spcAft>
                <a:spcPct val="0"/>
              </a:spcAft>
              <a:defRPr sz="3200" b="1">
                <a:solidFill>
                  <a:srgbClr val="708CA1"/>
                </a:solidFill>
                <a:latin typeface="Arial"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a:lstStyle>
          <a:p>
            <a:r>
              <a:rPr lang="es-ES" sz="1800" dirty="0">
                <a:ea typeface="ＭＳ Ｐゴシック" pitchFamily="34" charset="-128"/>
              </a:rPr>
              <a:t>Funcionamiento y configuración del switching de capa 3</a:t>
            </a:r>
            <a:br>
              <a:rPr lang="es-ES" sz="1800" dirty="0">
                <a:ea typeface="ＭＳ Ｐゴシック" pitchFamily="34" charset="-128"/>
              </a:rPr>
            </a:br>
            <a:r>
              <a:rPr lang="es-ES" dirty="0">
                <a:ea typeface="ＭＳ Ｐゴシック" pitchFamily="34" charset="-128"/>
              </a:rPr>
              <a:t>Routing entre VLAN con SVI (cont.)</a:t>
            </a:r>
          </a:p>
        </p:txBody>
      </p:sp>
    </p:spTree>
    <p:extLst>
      <p:ext uri="{BB962C8B-B14F-4D97-AF65-F5344CB8AC3E}">
        <p14:creationId xmlns:p14="http://schemas.microsoft.com/office/powerpoint/2010/main" val="736466195"/>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2442" y="1463006"/>
            <a:ext cx="8424858" cy="5024880"/>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300" b="0" i="0" dirty="0" smtClean="0">
                <a:solidFill>
                  <a:srgbClr val="000000"/>
                </a:solidFill>
                <a:latin typeface="Arial"/>
              </a:rPr>
              <a:t>Un puerto enrutado es un puerto físico que funciona de manera similar a una interfaz en un router.</a:t>
            </a:r>
          </a:p>
          <a:p>
            <a:pPr marL="236555" indent="-236555" algn="l" defTabSz="814365">
              <a:lnSpc>
                <a:spcPct val="95000"/>
              </a:lnSpc>
              <a:spcBef>
                <a:spcPct val="50000"/>
              </a:spcBef>
              <a:spcAft>
                <a:spcPct val="0"/>
              </a:spcAft>
              <a:buClr>
                <a:srgbClr val="708CA1"/>
              </a:buClr>
              <a:buFont typeface="Wingdings"/>
              <a:buChar char="§"/>
            </a:pPr>
            <a:r>
              <a:rPr lang="es-ES" sz="2300" b="0" i="0" dirty="0" smtClean="0">
                <a:solidFill>
                  <a:srgbClr val="000000"/>
                </a:solidFill>
                <a:latin typeface="Arial"/>
              </a:rPr>
              <a:t>Los puertos enrutados no están asociados a ninguna VLAN.</a:t>
            </a:r>
            <a:endParaRPr lang="es-ES" sz="2300" dirty="0" smtClean="0"/>
          </a:p>
          <a:p>
            <a:pPr marL="236555" indent="-236555" algn="l" defTabSz="814365">
              <a:lnSpc>
                <a:spcPct val="95000"/>
              </a:lnSpc>
              <a:spcBef>
                <a:spcPct val="50000"/>
              </a:spcBef>
              <a:spcAft>
                <a:spcPct val="0"/>
              </a:spcAft>
              <a:buClr>
                <a:srgbClr val="708CA1"/>
              </a:buClr>
              <a:buFont typeface="Wingdings"/>
              <a:buChar char="§"/>
            </a:pPr>
            <a:r>
              <a:rPr lang="es-ES" sz="2300" b="0" i="0" dirty="0" smtClean="0">
                <a:solidFill>
                  <a:srgbClr val="000000"/>
                </a:solidFill>
                <a:latin typeface="Arial"/>
              </a:rPr>
              <a:t>Los protocolos de capa 2, tales como STP, no funcionan en interfaces enrutadas.</a:t>
            </a:r>
            <a:endParaRPr lang="es-ES" sz="2300" dirty="0" smtClean="0"/>
          </a:p>
          <a:p>
            <a:pPr marL="236555" indent="-236555" algn="l" defTabSz="814365">
              <a:lnSpc>
                <a:spcPct val="95000"/>
              </a:lnSpc>
              <a:spcBef>
                <a:spcPct val="50000"/>
              </a:spcBef>
              <a:spcAft>
                <a:spcPct val="0"/>
              </a:spcAft>
              <a:buClr>
                <a:srgbClr val="708CA1"/>
              </a:buClr>
              <a:buFont typeface="Wingdings"/>
              <a:buChar char="§"/>
            </a:pPr>
            <a:r>
              <a:rPr lang="es-ES" sz="2300" b="0" i="0" dirty="0" smtClean="0">
                <a:solidFill>
                  <a:srgbClr val="000000"/>
                </a:solidFill>
                <a:latin typeface="Arial"/>
              </a:rPr>
              <a:t>Los puertos enrutados en un switch IOS de Cisco no admiten subinterfaces.</a:t>
            </a:r>
            <a:endParaRPr lang="es-ES" sz="2300" dirty="0" smtClean="0"/>
          </a:p>
          <a:p>
            <a:pPr marL="236555" indent="-236555" algn="l" defTabSz="814365">
              <a:lnSpc>
                <a:spcPct val="95000"/>
              </a:lnSpc>
              <a:spcBef>
                <a:spcPct val="50000"/>
              </a:spcBef>
              <a:spcAft>
                <a:spcPct val="0"/>
              </a:spcAft>
              <a:buClr>
                <a:srgbClr val="708CA1"/>
              </a:buClr>
              <a:buFont typeface="Wingdings"/>
              <a:buChar char="§"/>
            </a:pPr>
            <a:r>
              <a:rPr lang="es-ES" sz="2300" b="0" i="0" dirty="0" smtClean="0">
                <a:solidFill>
                  <a:srgbClr val="000000"/>
                </a:solidFill>
                <a:latin typeface="Arial"/>
              </a:rPr>
              <a:t>Para configurar los puertos enrutados, utilice el comando</a:t>
            </a:r>
            <a:r>
              <a:rPr lang="es-ES" sz="2300" b="1" i="0" dirty="0" smtClean="0">
                <a:solidFill>
                  <a:srgbClr val="000000"/>
                </a:solidFill>
                <a:latin typeface="Arial"/>
              </a:rPr>
              <a:t> no switchport </a:t>
            </a:r>
            <a:r>
              <a:rPr lang="es-ES" sz="2300" b="0" i="0" dirty="0" smtClean="0">
                <a:solidFill>
                  <a:srgbClr val="000000"/>
                </a:solidFill>
                <a:latin typeface="Arial"/>
              </a:rPr>
              <a:t>del modo de configuración de interfaz.</a:t>
            </a:r>
          </a:p>
          <a:p>
            <a:pPr marL="236555" indent="-236555" algn="l" defTabSz="814365">
              <a:lnSpc>
                <a:spcPct val="95000"/>
              </a:lnSpc>
              <a:spcBef>
                <a:spcPct val="50000"/>
              </a:spcBef>
              <a:spcAft>
                <a:spcPct val="0"/>
              </a:spcAft>
              <a:buClr>
                <a:srgbClr val="708CA1"/>
              </a:buClr>
              <a:buFont typeface="Wingdings"/>
              <a:buChar char="§"/>
            </a:pPr>
            <a:r>
              <a:rPr lang="es-ES" sz="2300" b="1" i="0" dirty="0" smtClean="0">
                <a:solidFill>
                  <a:srgbClr val="000000"/>
                </a:solidFill>
                <a:latin typeface="Arial"/>
              </a:rPr>
              <a:t>Nota:</a:t>
            </a:r>
            <a:r>
              <a:rPr lang="es-ES" sz="2300" b="0" i="0" dirty="0" smtClean="0">
                <a:solidFill>
                  <a:srgbClr val="000000"/>
                </a:solidFill>
                <a:latin typeface="Arial"/>
              </a:rPr>
              <a:t> los switches de la serie Catalyst 2960 no admiten puertos enrutados.</a:t>
            </a:r>
          </a:p>
          <a:p>
            <a:pPr marL="236555" indent="-236555" algn="l" defTabSz="814365">
              <a:lnSpc>
                <a:spcPct val="95000"/>
              </a:lnSpc>
              <a:spcBef>
                <a:spcPct val="50000"/>
              </a:spcBef>
              <a:spcAft>
                <a:spcPct val="0"/>
              </a:spcAft>
              <a:buClr>
                <a:srgbClr val="708CA1"/>
              </a:buClr>
              <a:buFont typeface="Wingdings"/>
              <a:buChar char="§"/>
            </a:pPr>
            <a:endParaRPr lang="es-ES" sz="2300" dirty="0"/>
          </a:p>
        </p:txBody>
      </p:sp>
      <p:sp>
        <p:nvSpPr>
          <p:cNvPr id="4" name="Rectangle 2"/>
          <p:cNvSpPr txBox="1">
            <a:spLocks noChangeArrowheads="1"/>
          </p:cNvSpPr>
          <p:nvPr/>
        </p:nvSpPr>
        <p:spPr bwMode="auto">
          <a:xfrm>
            <a:off x="296412" y="413889"/>
            <a:ext cx="8745988" cy="838200"/>
          </a:xfrm>
          <a:prstGeom prst="rect">
            <a:avLst/>
          </a:prstGeom>
          <a:noFill/>
          <a:ln w="9525" algn="ctr">
            <a:noFill/>
            <a:miter lim="800000"/>
            <a:headEnd/>
            <a:tailEnd/>
          </a:ln>
        </p:spPr>
        <p:txBody>
          <a:bodyPr vert="horz" wrap="square" lIns="82124" tIns="41061" rIns="82124" bIns="41061" numCol="1" anchor="b" anchorCtr="0" compatLnSpc="1">
            <a:prstTxWarp prst="textNoShape">
              <a:avLst/>
            </a:prstTxWarp>
          </a:bodyPr>
          <a:lstStyle>
            <a:lvl1pPr algn="l" defTabSz="814388" rtl="0" eaLnBrk="0" fontAlgn="base" hangingPunct="0">
              <a:lnSpc>
                <a:spcPct val="90000"/>
              </a:lnSpc>
              <a:spcBef>
                <a:spcPct val="0"/>
              </a:spcBef>
              <a:spcAft>
                <a:spcPct val="0"/>
              </a:spcAft>
              <a:defRPr sz="3200" b="1">
                <a:solidFill>
                  <a:srgbClr val="708CA1"/>
                </a:solidFill>
                <a:latin typeface="+mj-lt"/>
                <a:ea typeface="+mj-ea"/>
                <a:cs typeface="+mj-cs"/>
              </a:defRPr>
            </a:lvl1pPr>
            <a:lvl2pPr algn="l" defTabSz="814388" rtl="0" eaLnBrk="0" fontAlgn="base" hangingPunct="0">
              <a:lnSpc>
                <a:spcPct val="90000"/>
              </a:lnSpc>
              <a:spcBef>
                <a:spcPct val="0"/>
              </a:spcBef>
              <a:spcAft>
                <a:spcPct val="0"/>
              </a:spcAft>
              <a:defRPr sz="3200" b="1">
                <a:solidFill>
                  <a:srgbClr val="708CA1"/>
                </a:solidFill>
                <a:latin typeface="Arial" charset="0"/>
              </a:defRPr>
            </a:lvl2pPr>
            <a:lvl3pPr algn="l" defTabSz="814388" rtl="0" eaLnBrk="0" fontAlgn="base" hangingPunct="0">
              <a:lnSpc>
                <a:spcPct val="90000"/>
              </a:lnSpc>
              <a:spcBef>
                <a:spcPct val="0"/>
              </a:spcBef>
              <a:spcAft>
                <a:spcPct val="0"/>
              </a:spcAft>
              <a:defRPr sz="3200" b="1">
                <a:solidFill>
                  <a:srgbClr val="708CA1"/>
                </a:solidFill>
                <a:latin typeface="Arial" charset="0"/>
              </a:defRPr>
            </a:lvl3pPr>
            <a:lvl4pPr algn="l" defTabSz="814388" rtl="0" eaLnBrk="0" fontAlgn="base" hangingPunct="0">
              <a:lnSpc>
                <a:spcPct val="90000"/>
              </a:lnSpc>
              <a:spcBef>
                <a:spcPct val="0"/>
              </a:spcBef>
              <a:spcAft>
                <a:spcPct val="0"/>
              </a:spcAft>
              <a:defRPr sz="3200" b="1">
                <a:solidFill>
                  <a:srgbClr val="708CA1"/>
                </a:solidFill>
                <a:latin typeface="Arial" charset="0"/>
              </a:defRPr>
            </a:lvl4pPr>
            <a:lvl5pPr algn="l" defTabSz="814388" rtl="0" eaLnBrk="0" fontAlgn="base" hangingPunct="0">
              <a:lnSpc>
                <a:spcPct val="90000"/>
              </a:lnSpc>
              <a:spcBef>
                <a:spcPct val="0"/>
              </a:spcBef>
              <a:spcAft>
                <a:spcPct val="0"/>
              </a:spcAft>
              <a:defRPr sz="3200" b="1">
                <a:solidFill>
                  <a:srgbClr val="708CA1"/>
                </a:solidFill>
                <a:latin typeface="Arial"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a:lstStyle>
          <a:p>
            <a:r>
              <a:rPr lang="es-ES" sz="1800" dirty="0">
                <a:ea typeface="ＭＳ Ｐゴシック" pitchFamily="34" charset="-128"/>
              </a:rPr>
              <a:t>Funcionamiento y configuración del switching de capa 3</a:t>
            </a:r>
            <a:br>
              <a:rPr lang="es-ES" sz="1800" dirty="0">
                <a:ea typeface="ＭＳ Ｐゴシック" pitchFamily="34" charset="-128"/>
              </a:rPr>
            </a:br>
            <a:r>
              <a:rPr lang="es-ES" dirty="0">
                <a:ea typeface="ＭＳ Ｐゴシック" pitchFamily="34" charset="-128"/>
              </a:rPr>
              <a:t>Routing entre VLAN con puertos enrutados</a:t>
            </a:r>
          </a:p>
        </p:txBody>
      </p:sp>
    </p:spTree>
    <p:extLst>
      <p:ext uri="{BB962C8B-B14F-4D97-AF65-F5344CB8AC3E}">
        <p14:creationId xmlns:p14="http://schemas.microsoft.com/office/powerpoint/2010/main" val="806843237"/>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2442" y="1463006"/>
            <a:ext cx="7940675" cy="5024880"/>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ea typeface="+mn-ea"/>
                <a:cs typeface="+mn-cs"/>
              </a:rPr>
              <a:t>Switch Database Manager (SDM) de Cisco proporciona varias plantillas para el switch 2960.</a:t>
            </a:r>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ea typeface="+mn-ea"/>
                <a:cs typeface="+mn-cs"/>
              </a:rPr>
              <a:t>La plantilla </a:t>
            </a:r>
            <a:r>
              <a:rPr lang="es-ES" sz="2400" b="0" i="1" smtClean="0">
                <a:solidFill>
                  <a:srgbClr val="000000"/>
                </a:solidFill>
                <a:latin typeface="Arial"/>
                <a:ea typeface="+mn-ea"/>
                <a:cs typeface="+mn-cs"/>
              </a:rPr>
              <a:t>lanbase-routing</a:t>
            </a:r>
            <a:r>
              <a:rPr lang="es-ES" sz="2400" b="0" i="0" smtClean="0">
                <a:solidFill>
                  <a:srgbClr val="000000"/>
                </a:solidFill>
                <a:latin typeface="Arial"/>
                <a:ea typeface="+mn-ea"/>
                <a:cs typeface="+mn-cs"/>
              </a:rPr>
              <a:t> de SDM se puede habilitar para permitir que el switch realice routing entre VLAN y admita el routing estático.</a:t>
            </a:r>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ea typeface="+mn-ea"/>
                <a:cs typeface="+mn-cs"/>
              </a:rPr>
              <a:t>Utilice el comando </a:t>
            </a:r>
            <a:r>
              <a:rPr lang="es-ES" sz="2400" b="1" i="0" smtClean="0">
                <a:solidFill>
                  <a:srgbClr val="000000"/>
                </a:solidFill>
                <a:latin typeface="Arial"/>
                <a:ea typeface="+mn-ea"/>
                <a:cs typeface="+mn-cs"/>
              </a:rPr>
              <a:t>show sdm prefer </a:t>
            </a:r>
            <a:r>
              <a:rPr lang="es-ES" sz="2400" b="0" i="0" smtClean="0">
                <a:solidFill>
                  <a:srgbClr val="000000"/>
                </a:solidFill>
                <a:latin typeface="Arial"/>
                <a:ea typeface="+mn-ea"/>
                <a:cs typeface="+mn-cs"/>
              </a:rPr>
              <a:t>para verificar qué plantilla se está utilizando.</a:t>
            </a:r>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ea typeface="+mn-ea"/>
                <a:cs typeface="+mn-cs"/>
              </a:rPr>
              <a:t>La plantilla SDM se puede cambiar en el modo de configuración global con el comando</a:t>
            </a:r>
            <a:r>
              <a:rPr lang="es-ES" sz="2400" b="1" i="0" smtClean="0">
                <a:solidFill>
                  <a:srgbClr val="000000"/>
                </a:solidFill>
                <a:latin typeface="Arial"/>
                <a:ea typeface="+mn-ea"/>
                <a:cs typeface="+mn-cs"/>
              </a:rPr>
              <a:t> sdm prefer</a:t>
            </a:r>
            <a:r>
              <a:rPr lang="es-ES" sz="2400" b="0" i="0" smtClean="0">
                <a:solidFill>
                  <a:srgbClr val="000000"/>
                </a:solidFill>
                <a:latin typeface="Arial"/>
                <a:ea typeface="+mn-ea"/>
                <a:cs typeface="+mn-cs"/>
              </a:rPr>
              <a:t>.</a:t>
            </a:r>
            <a:endParaRPr lang="es-ES" sz="2400" b="0" i="0">
              <a:solidFill>
                <a:srgbClr val="000000"/>
              </a:solidFill>
              <a:latin typeface="Arial"/>
              <a:ea typeface="+mn-ea"/>
              <a:cs typeface="+mn-cs"/>
            </a:endParaRPr>
          </a:p>
        </p:txBody>
      </p:sp>
      <p:sp>
        <p:nvSpPr>
          <p:cNvPr id="4" name="Rectangle 2"/>
          <p:cNvSpPr txBox="1">
            <a:spLocks noChangeArrowheads="1"/>
          </p:cNvSpPr>
          <p:nvPr/>
        </p:nvSpPr>
        <p:spPr bwMode="auto">
          <a:xfrm>
            <a:off x="296412" y="631599"/>
            <a:ext cx="8145462" cy="838200"/>
          </a:xfrm>
          <a:prstGeom prst="rect">
            <a:avLst/>
          </a:prstGeom>
          <a:noFill/>
          <a:ln w="9525" algn="ctr">
            <a:noFill/>
            <a:miter lim="800000"/>
            <a:headEnd/>
            <a:tailEnd/>
          </a:ln>
        </p:spPr>
        <p:txBody>
          <a:bodyPr vert="horz" wrap="square" lIns="82124" tIns="41061" rIns="82124" bIns="41061" numCol="1" anchor="b" anchorCtr="0" compatLnSpc="1">
            <a:prstTxWarp prst="textNoShape">
              <a:avLst/>
            </a:prstTxWarp>
          </a:bodyPr>
          <a:lstStyle>
            <a:lvl1pPr algn="l" defTabSz="814388" rtl="0" eaLnBrk="0" fontAlgn="base" hangingPunct="0">
              <a:lnSpc>
                <a:spcPct val="90000"/>
              </a:lnSpc>
              <a:spcBef>
                <a:spcPct val="0"/>
              </a:spcBef>
              <a:spcAft>
                <a:spcPct val="0"/>
              </a:spcAft>
              <a:defRPr sz="3200" b="1">
                <a:solidFill>
                  <a:srgbClr val="708CA1"/>
                </a:solidFill>
                <a:latin typeface="+mj-lt"/>
                <a:ea typeface="+mj-ea"/>
                <a:cs typeface="+mj-cs"/>
              </a:defRPr>
            </a:lvl1pPr>
            <a:lvl2pPr algn="l" defTabSz="814388" rtl="0" eaLnBrk="0" fontAlgn="base" hangingPunct="0">
              <a:lnSpc>
                <a:spcPct val="90000"/>
              </a:lnSpc>
              <a:spcBef>
                <a:spcPct val="0"/>
              </a:spcBef>
              <a:spcAft>
                <a:spcPct val="0"/>
              </a:spcAft>
              <a:defRPr sz="3200" b="1">
                <a:solidFill>
                  <a:srgbClr val="708CA1"/>
                </a:solidFill>
                <a:latin typeface="Arial" charset="0"/>
              </a:defRPr>
            </a:lvl2pPr>
            <a:lvl3pPr algn="l" defTabSz="814388" rtl="0" eaLnBrk="0" fontAlgn="base" hangingPunct="0">
              <a:lnSpc>
                <a:spcPct val="90000"/>
              </a:lnSpc>
              <a:spcBef>
                <a:spcPct val="0"/>
              </a:spcBef>
              <a:spcAft>
                <a:spcPct val="0"/>
              </a:spcAft>
              <a:defRPr sz="3200" b="1">
                <a:solidFill>
                  <a:srgbClr val="708CA1"/>
                </a:solidFill>
                <a:latin typeface="Arial" charset="0"/>
              </a:defRPr>
            </a:lvl3pPr>
            <a:lvl4pPr algn="l" defTabSz="814388" rtl="0" eaLnBrk="0" fontAlgn="base" hangingPunct="0">
              <a:lnSpc>
                <a:spcPct val="90000"/>
              </a:lnSpc>
              <a:spcBef>
                <a:spcPct val="0"/>
              </a:spcBef>
              <a:spcAft>
                <a:spcPct val="0"/>
              </a:spcAft>
              <a:defRPr sz="3200" b="1">
                <a:solidFill>
                  <a:srgbClr val="708CA1"/>
                </a:solidFill>
                <a:latin typeface="Arial" charset="0"/>
              </a:defRPr>
            </a:lvl4pPr>
            <a:lvl5pPr algn="l" defTabSz="814388" rtl="0" eaLnBrk="0" fontAlgn="base" hangingPunct="0">
              <a:lnSpc>
                <a:spcPct val="90000"/>
              </a:lnSpc>
              <a:spcBef>
                <a:spcPct val="0"/>
              </a:spcBef>
              <a:spcAft>
                <a:spcPct val="0"/>
              </a:spcAft>
              <a:defRPr sz="3200" b="1">
                <a:solidFill>
                  <a:srgbClr val="708CA1"/>
                </a:solidFill>
                <a:latin typeface="Arial"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a:lstStyle>
          <a:p>
            <a:r>
              <a:rPr lang="es-ES" sz="1400" dirty="0">
                <a:ea typeface="ＭＳ Ｐゴシック" pitchFamily="34" charset="-128"/>
              </a:rPr>
              <a:t>Funcionamiento y configuración del switching de capa 3</a:t>
            </a:r>
            <a:r>
              <a:rPr lang="es-ES" sz="1800" dirty="0">
                <a:ea typeface="ＭＳ Ｐゴシック" pitchFamily="34" charset="-128"/>
              </a:rPr>
              <a:t/>
            </a:r>
            <a:br>
              <a:rPr lang="es-ES" sz="1800" dirty="0">
                <a:ea typeface="ＭＳ Ｐゴシック" pitchFamily="34" charset="-128"/>
              </a:rPr>
            </a:br>
            <a:r>
              <a:rPr lang="es-ES" sz="2800" dirty="0">
                <a:ea typeface="ＭＳ Ｐゴシック" pitchFamily="34" charset="-128"/>
              </a:rPr>
              <a:t>Configuración de rutas estáticas en un switch Catalyst 2960</a:t>
            </a:r>
          </a:p>
        </p:txBody>
      </p:sp>
    </p:spTree>
    <p:extLst>
      <p:ext uri="{BB962C8B-B14F-4D97-AF65-F5344CB8AC3E}">
        <p14:creationId xmlns:p14="http://schemas.microsoft.com/office/powerpoint/2010/main" val="29825639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89152" y="522741"/>
            <a:ext cx="8145462" cy="838200"/>
          </a:xfrm>
        </p:spPr>
        <p:txBody>
          <a:bodyPr/>
          <a:lstStyle/>
          <a:p>
            <a:pPr algn="l" defTabSz="814365">
              <a:spcBef>
                <a:spcPct val="0"/>
              </a:spcBef>
              <a:spcAft>
                <a:spcPct val="0"/>
              </a:spcAft>
              <a:buNone/>
            </a:pPr>
            <a:r>
              <a:rPr lang="es-ES" sz="1800" b="1" i="0" smtClean="0">
                <a:solidFill>
                  <a:srgbClr val="708CA1"/>
                </a:solidFill>
                <a:latin typeface="Arial"/>
                <a:ea typeface="ＭＳ Ｐゴシック"/>
              </a:rPr>
              <a:t>Redes VLAN en un entorno conmutado múltiple</a:t>
            </a:r>
            <a:br>
              <a:rPr lang="es-ES" sz="1800" b="1" i="0" smtClean="0">
                <a:solidFill>
                  <a:srgbClr val="708CA1"/>
                </a:solidFill>
                <a:latin typeface="Arial"/>
                <a:ea typeface="ＭＳ Ｐゴシック"/>
              </a:rPr>
            </a:br>
            <a:r>
              <a:rPr lang="es-ES" sz="3000" b="1" i="0" smtClean="0">
                <a:solidFill>
                  <a:srgbClr val="708CA1"/>
                </a:solidFill>
                <a:latin typeface="Arial"/>
                <a:ea typeface="ＭＳ Ｐゴシック"/>
              </a:rPr>
              <a:t>Control de dominios de difusión con VLAN</a:t>
            </a:r>
            <a:endParaRPr lang="es-ES" sz="3000" smtClean="0">
              <a:ea typeface="ＭＳ Ｐゴシック" pitchFamily="34" charset="-128"/>
            </a:endParaRPr>
          </a:p>
        </p:txBody>
      </p:sp>
      <p:sp>
        <p:nvSpPr>
          <p:cNvPr id="2" name="Content Placeholder 1"/>
          <p:cNvSpPr>
            <a:spLocks noGrp="1"/>
          </p:cNvSpPr>
          <p:nvPr>
            <p:ph idx="1"/>
          </p:nvPr>
        </p:nvSpPr>
        <p:spPr>
          <a:xfrm>
            <a:off x="641124" y="1462995"/>
            <a:ext cx="7940675" cy="4734605"/>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Las VLAN se pueden utilizar para limitar el alcance de las tramas de difusión.</a:t>
            </a:r>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Una VLAN es un dominio de difusión propio.</a:t>
            </a:r>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Por lo tanto, una trama de difusión que envía un dispositivo en una VLAN específica se reenvía solamente dentro de esa VLAN.</a:t>
            </a:r>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Esto ayuda a controlar el alcance de las tramas de difusión y su impacto en la red.</a:t>
            </a:r>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 Las tramas de unidifusión y multidifusión también se reenvían dentro de la VLAN de origen.</a:t>
            </a:r>
          </a:p>
          <a:p>
            <a:pPr marL="236555" indent="-236555" algn="l" defTabSz="814365">
              <a:lnSpc>
                <a:spcPct val="95000"/>
              </a:lnSpc>
              <a:spcBef>
                <a:spcPct val="50000"/>
              </a:spcBef>
              <a:spcAft>
                <a:spcPct val="0"/>
              </a:spcAft>
              <a:buClr>
                <a:srgbClr val="708CA1"/>
              </a:buClr>
              <a:buFont typeface="Wingdings"/>
              <a:buChar char="§"/>
            </a:pPr>
            <a:endParaRPr lang="es-ES"/>
          </a:p>
        </p:txBody>
      </p:sp>
    </p:spTree>
    <p:extLst>
      <p:ext uri="{BB962C8B-B14F-4D97-AF65-F5344CB8AC3E}">
        <p14:creationId xmlns:p14="http://schemas.microsoft.com/office/powerpoint/2010/main" val="322373928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2442" y="1463006"/>
            <a:ext cx="7940675" cy="5024880"/>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400" b="0" i="0" dirty="0" smtClean="0">
                <a:solidFill>
                  <a:srgbClr val="000000"/>
                </a:solidFill>
                <a:latin typeface="Arial"/>
              </a:rPr>
              <a:t>Para resolver problemas de switching de capa 3, revise la precisión de los siguientes elementos:</a:t>
            </a:r>
          </a:p>
          <a:p>
            <a:pPr marL="236555" indent="-236555" algn="l" defTabSz="814365">
              <a:lnSpc>
                <a:spcPct val="95000"/>
              </a:lnSpc>
              <a:spcBef>
                <a:spcPct val="50000"/>
              </a:spcBef>
              <a:spcAft>
                <a:spcPct val="0"/>
              </a:spcAft>
              <a:buClr>
                <a:srgbClr val="708CA1"/>
              </a:buClr>
              <a:buFont typeface="Wingdings"/>
              <a:buChar char="§"/>
            </a:pPr>
            <a:r>
              <a:rPr lang="es-ES" sz="2400" b="1" i="0" dirty="0" smtClean="0">
                <a:solidFill>
                  <a:srgbClr val="000000"/>
                </a:solidFill>
                <a:latin typeface="Arial"/>
              </a:rPr>
              <a:t>VLAN</a:t>
            </a:r>
            <a:endParaRPr lang="es-ES" b="1" dirty="0" smtClean="0"/>
          </a:p>
          <a:p>
            <a:pPr marL="800100" lvl="1" indent="-342900" algn="l" defTabSz="814365">
              <a:spcBef>
                <a:spcPct val="35000"/>
              </a:spcBef>
              <a:spcAft>
                <a:spcPct val="0"/>
              </a:spcAft>
              <a:buClr>
                <a:srgbClr val="708CA1"/>
              </a:buClr>
              <a:buFont typeface="Arial"/>
              <a:buChar char="•"/>
            </a:pPr>
            <a:r>
              <a:rPr lang="es-ES" sz="2000" b="0" i="0" dirty="0" smtClean="0">
                <a:solidFill>
                  <a:srgbClr val="000000"/>
                </a:solidFill>
                <a:latin typeface="Arial"/>
                <a:ea typeface="+mn-ea"/>
                <a:cs typeface="+mn-cs"/>
              </a:rPr>
              <a:t>Las VLAN deben estar definidas en todos los switches.</a:t>
            </a:r>
          </a:p>
          <a:p>
            <a:pPr marL="800100" lvl="1" indent="-342900" algn="l" defTabSz="814365">
              <a:spcBef>
                <a:spcPct val="35000"/>
              </a:spcBef>
              <a:spcAft>
                <a:spcPct val="0"/>
              </a:spcAft>
              <a:buClr>
                <a:srgbClr val="708CA1"/>
              </a:buClr>
              <a:buFont typeface="Arial"/>
              <a:buChar char="•"/>
            </a:pPr>
            <a:r>
              <a:rPr lang="es-ES" sz="2000" b="0" i="0" dirty="0" smtClean="0">
                <a:solidFill>
                  <a:srgbClr val="000000"/>
                </a:solidFill>
                <a:latin typeface="Arial"/>
                <a:ea typeface="+mn-ea"/>
                <a:cs typeface="+mn-cs"/>
              </a:rPr>
              <a:t>Las VLAN deben estar habilitadas en los puertos de enlace troncal.</a:t>
            </a:r>
          </a:p>
          <a:p>
            <a:pPr marL="800100" lvl="1" indent="-342900" algn="l" defTabSz="814365">
              <a:spcBef>
                <a:spcPct val="35000"/>
              </a:spcBef>
              <a:spcAft>
                <a:spcPct val="0"/>
              </a:spcAft>
              <a:buClr>
                <a:srgbClr val="708CA1"/>
              </a:buClr>
              <a:buFont typeface="Arial"/>
              <a:buChar char="•"/>
            </a:pPr>
            <a:r>
              <a:rPr lang="es-ES" sz="2000" b="0" i="0" dirty="0" smtClean="0">
                <a:solidFill>
                  <a:srgbClr val="000000"/>
                </a:solidFill>
                <a:latin typeface="Arial"/>
                <a:ea typeface="+mn-ea"/>
                <a:cs typeface="+mn-cs"/>
              </a:rPr>
              <a:t>Los puertos deben estar en las VLAN correctas.</a:t>
            </a:r>
            <a:endParaRPr lang="es-ES" dirty="0" smtClean="0"/>
          </a:p>
          <a:p>
            <a:pPr marL="236555" indent="-236555" algn="l" defTabSz="814365">
              <a:lnSpc>
                <a:spcPct val="95000"/>
              </a:lnSpc>
              <a:spcBef>
                <a:spcPct val="50000"/>
              </a:spcBef>
              <a:spcAft>
                <a:spcPct val="0"/>
              </a:spcAft>
              <a:buClr>
                <a:srgbClr val="708CA1"/>
              </a:buClr>
              <a:buFont typeface="Wingdings"/>
              <a:buChar char="§"/>
            </a:pPr>
            <a:r>
              <a:rPr lang="es-ES" sz="2400" b="1" i="0" dirty="0" smtClean="0">
                <a:solidFill>
                  <a:srgbClr val="000000"/>
                </a:solidFill>
                <a:latin typeface="Arial"/>
              </a:rPr>
              <a:t>SVI</a:t>
            </a:r>
            <a:endParaRPr lang="es-ES" b="1" dirty="0" smtClean="0"/>
          </a:p>
          <a:p>
            <a:pPr marL="800100" lvl="1" indent="-342900" algn="l" defTabSz="814365">
              <a:spcBef>
                <a:spcPct val="35000"/>
              </a:spcBef>
              <a:spcAft>
                <a:spcPct val="0"/>
              </a:spcAft>
              <a:buClr>
                <a:srgbClr val="708CA1"/>
              </a:buClr>
              <a:buFont typeface="Arial"/>
              <a:buChar char="•"/>
            </a:pPr>
            <a:r>
              <a:rPr lang="es-ES" sz="2000" b="0" i="0" dirty="0" smtClean="0">
                <a:solidFill>
                  <a:srgbClr val="000000"/>
                </a:solidFill>
                <a:latin typeface="Arial"/>
                <a:ea typeface="+mn-ea"/>
                <a:cs typeface="+mn-cs"/>
              </a:rPr>
              <a:t>La SVI debe tener la dirección IP o la máscara de subred correcta.</a:t>
            </a:r>
          </a:p>
          <a:p>
            <a:pPr marL="800100" lvl="1" indent="-342900" algn="l" defTabSz="814365">
              <a:spcBef>
                <a:spcPct val="35000"/>
              </a:spcBef>
              <a:spcAft>
                <a:spcPct val="0"/>
              </a:spcAft>
              <a:buClr>
                <a:srgbClr val="708CA1"/>
              </a:buClr>
              <a:buFont typeface="Arial"/>
              <a:buChar char="•"/>
            </a:pPr>
            <a:r>
              <a:rPr lang="es-ES" sz="2000" b="0" i="0" dirty="0" smtClean="0">
                <a:solidFill>
                  <a:srgbClr val="000000"/>
                </a:solidFill>
                <a:latin typeface="Arial"/>
                <a:ea typeface="+mn-ea"/>
                <a:cs typeface="+mn-cs"/>
              </a:rPr>
              <a:t>La SVI debe estar activada.</a:t>
            </a:r>
          </a:p>
          <a:p>
            <a:pPr marL="800100" lvl="1" indent="-342900" algn="l" defTabSz="814365">
              <a:spcBef>
                <a:spcPct val="35000"/>
              </a:spcBef>
              <a:spcAft>
                <a:spcPct val="0"/>
              </a:spcAft>
              <a:buClr>
                <a:srgbClr val="708CA1"/>
              </a:buClr>
              <a:buFont typeface="Arial"/>
              <a:buChar char="•"/>
            </a:pPr>
            <a:r>
              <a:rPr lang="es-ES" sz="2000" b="0" i="0" dirty="0" smtClean="0">
                <a:solidFill>
                  <a:srgbClr val="000000"/>
                </a:solidFill>
                <a:latin typeface="Arial"/>
                <a:ea typeface="+mn-ea"/>
                <a:cs typeface="+mn-cs"/>
              </a:rPr>
              <a:t>La SVI debe coincidir con el número de VLAN.</a:t>
            </a:r>
            <a:endParaRPr lang="es-ES" dirty="0"/>
          </a:p>
        </p:txBody>
      </p:sp>
      <p:sp>
        <p:nvSpPr>
          <p:cNvPr id="4" name="Rectangle 2"/>
          <p:cNvSpPr txBox="1">
            <a:spLocks noChangeArrowheads="1"/>
          </p:cNvSpPr>
          <p:nvPr/>
        </p:nvSpPr>
        <p:spPr bwMode="auto">
          <a:xfrm>
            <a:off x="296412" y="631599"/>
            <a:ext cx="8542788" cy="838200"/>
          </a:xfrm>
          <a:prstGeom prst="rect">
            <a:avLst/>
          </a:prstGeom>
          <a:noFill/>
          <a:ln w="9525" algn="ctr">
            <a:noFill/>
            <a:miter lim="800000"/>
            <a:headEnd/>
            <a:tailEnd/>
          </a:ln>
        </p:spPr>
        <p:txBody>
          <a:bodyPr vert="horz" wrap="square" lIns="82124" tIns="41061" rIns="82124" bIns="41061" numCol="1" anchor="b" anchorCtr="0" compatLnSpc="1">
            <a:prstTxWarp prst="textNoShape">
              <a:avLst/>
            </a:prstTxWarp>
          </a:bodyPr>
          <a:lstStyle>
            <a:lvl1pPr algn="l" defTabSz="814388" rtl="0" eaLnBrk="0" fontAlgn="base" hangingPunct="0">
              <a:lnSpc>
                <a:spcPct val="90000"/>
              </a:lnSpc>
              <a:spcBef>
                <a:spcPct val="0"/>
              </a:spcBef>
              <a:spcAft>
                <a:spcPct val="0"/>
              </a:spcAft>
              <a:defRPr sz="3200" b="1">
                <a:solidFill>
                  <a:srgbClr val="708CA1"/>
                </a:solidFill>
                <a:latin typeface="+mj-lt"/>
                <a:ea typeface="+mj-ea"/>
                <a:cs typeface="+mj-cs"/>
              </a:defRPr>
            </a:lvl1pPr>
            <a:lvl2pPr algn="l" defTabSz="814388" rtl="0" eaLnBrk="0" fontAlgn="base" hangingPunct="0">
              <a:lnSpc>
                <a:spcPct val="90000"/>
              </a:lnSpc>
              <a:spcBef>
                <a:spcPct val="0"/>
              </a:spcBef>
              <a:spcAft>
                <a:spcPct val="0"/>
              </a:spcAft>
              <a:defRPr sz="3200" b="1">
                <a:solidFill>
                  <a:srgbClr val="708CA1"/>
                </a:solidFill>
                <a:latin typeface="Arial" charset="0"/>
              </a:defRPr>
            </a:lvl2pPr>
            <a:lvl3pPr algn="l" defTabSz="814388" rtl="0" eaLnBrk="0" fontAlgn="base" hangingPunct="0">
              <a:lnSpc>
                <a:spcPct val="90000"/>
              </a:lnSpc>
              <a:spcBef>
                <a:spcPct val="0"/>
              </a:spcBef>
              <a:spcAft>
                <a:spcPct val="0"/>
              </a:spcAft>
              <a:defRPr sz="3200" b="1">
                <a:solidFill>
                  <a:srgbClr val="708CA1"/>
                </a:solidFill>
                <a:latin typeface="Arial" charset="0"/>
              </a:defRPr>
            </a:lvl3pPr>
            <a:lvl4pPr algn="l" defTabSz="814388" rtl="0" eaLnBrk="0" fontAlgn="base" hangingPunct="0">
              <a:lnSpc>
                <a:spcPct val="90000"/>
              </a:lnSpc>
              <a:spcBef>
                <a:spcPct val="0"/>
              </a:spcBef>
              <a:spcAft>
                <a:spcPct val="0"/>
              </a:spcAft>
              <a:defRPr sz="3200" b="1">
                <a:solidFill>
                  <a:srgbClr val="708CA1"/>
                </a:solidFill>
                <a:latin typeface="Arial" charset="0"/>
              </a:defRPr>
            </a:lvl4pPr>
            <a:lvl5pPr algn="l" defTabSz="814388" rtl="0" eaLnBrk="0" fontAlgn="base" hangingPunct="0">
              <a:lnSpc>
                <a:spcPct val="90000"/>
              </a:lnSpc>
              <a:spcBef>
                <a:spcPct val="0"/>
              </a:spcBef>
              <a:spcAft>
                <a:spcPct val="0"/>
              </a:spcAft>
              <a:defRPr sz="3200" b="1">
                <a:solidFill>
                  <a:srgbClr val="708CA1"/>
                </a:solidFill>
                <a:latin typeface="Arial"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a:lstStyle>
          <a:p>
            <a:r>
              <a:rPr lang="es-ES" sz="1400" dirty="0">
                <a:ea typeface="ＭＳ Ｐゴシック" pitchFamily="34" charset="-128"/>
              </a:rPr>
              <a:t>Resolución de problemas de switching de capa 3</a:t>
            </a:r>
            <a:r>
              <a:rPr lang="es-ES" sz="1800" dirty="0">
                <a:ea typeface="ＭＳ Ｐゴシック" pitchFamily="34" charset="-128"/>
              </a:rPr>
              <a:t/>
            </a:r>
            <a:br>
              <a:rPr lang="es-ES" sz="1800" dirty="0">
                <a:ea typeface="ＭＳ Ｐゴシック" pitchFamily="34" charset="-128"/>
              </a:rPr>
            </a:br>
            <a:r>
              <a:rPr lang="es-ES" sz="2800" dirty="0">
                <a:ea typeface="ＭＳ Ｐゴシック" pitchFamily="34" charset="-128"/>
              </a:rPr>
              <a:t>Problemas de configuración de switching de capa 3</a:t>
            </a:r>
          </a:p>
        </p:txBody>
      </p:sp>
    </p:spTree>
    <p:extLst>
      <p:ext uri="{BB962C8B-B14F-4D97-AF65-F5344CB8AC3E}">
        <p14:creationId xmlns:p14="http://schemas.microsoft.com/office/powerpoint/2010/main" val="79653825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2442" y="1463006"/>
            <a:ext cx="7940675" cy="5024880"/>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400" b="0" i="0" dirty="0" smtClean="0">
                <a:solidFill>
                  <a:srgbClr val="000000"/>
                </a:solidFill>
                <a:latin typeface="Arial"/>
              </a:rPr>
              <a:t>Para resolver problemas de switching de capa 3, revise la precisión de los siguientes elementos (cont.):</a:t>
            </a:r>
            <a:endParaRPr lang="es-ES" dirty="0" smtClean="0"/>
          </a:p>
          <a:p>
            <a:pPr marL="236555" indent="-236555" algn="l" defTabSz="814365">
              <a:lnSpc>
                <a:spcPct val="95000"/>
              </a:lnSpc>
              <a:spcBef>
                <a:spcPct val="50000"/>
              </a:spcBef>
              <a:spcAft>
                <a:spcPct val="0"/>
              </a:spcAft>
              <a:buClr>
                <a:srgbClr val="708CA1"/>
              </a:buClr>
              <a:buFont typeface="Wingdings"/>
              <a:buChar char="§"/>
            </a:pPr>
            <a:r>
              <a:rPr lang="es-ES" sz="2400" b="1" i="0" dirty="0" smtClean="0">
                <a:solidFill>
                  <a:srgbClr val="000000"/>
                </a:solidFill>
                <a:latin typeface="Arial"/>
              </a:rPr>
              <a:t>Routing</a:t>
            </a:r>
            <a:endParaRPr lang="es-ES" b="1" dirty="0" smtClean="0"/>
          </a:p>
          <a:p>
            <a:pPr marL="800100" lvl="1" indent="-342900" algn="l" defTabSz="814365">
              <a:spcBef>
                <a:spcPct val="35000"/>
              </a:spcBef>
              <a:spcAft>
                <a:spcPct val="0"/>
              </a:spcAft>
              <a:buClr>
                <a:srgbClr val="708CA1"/>
              </a:buClr>
              <a:buFont typeface="Arial"/>
              <a:buChar char="•"/>
            </a:pPr>
            <a:r>
              <a:rPr lang="es-ES" sz="2000" b="0" i="0" dirty="0" smtClean="0">
                <a:solidFill>
                  <a:srgbClr val="000000"/>
                </a:solidFill>
                <a:latin typeface="Arial"/>
                <a:ea typeface="+mn-ea"/>
                <a:cs typeface="+mn-cs"/>
              </a:rPr>
              <a:t>El routing debe estar habilitado.</a:t>
            </a:r>
          </a:p>
          <a:p>
            <a:pPr marL="800100" lvl="1" indent="-342900" algn="l" defTabSz="814365">
              <a:spcBef>
                <a:spcPct val="35000"/>
              </a:spcBef>
              <a:spcAft>
                <a:spcPct val="0"/>
              </a:spcAft>
              <a:buClr>
                <a:srgbClr val="708CA1"/>
              </a:buClr>
              <a:buFont typeface="Arial"/>
              <a:buChar char="•"/>
            </a:pPr>
            <a:r>
              <a:rPr lang="es-ES" sz="2000" b="0" i="0" dirty="0" smtClean="0">
                <a:solidFill>
                  <a:srgbClr val="000000"/>
                </a:solidFill>
                <a:latin typeface="Arial"/>
                <a:ea typeface="+mn-ea"/>
                <a:cs typeface="+mn-cs"/>
              </a:rPr>
              <a:t>Cada interfaz o red debe estar agregada al protocolo de routing.</a:t>
            </a:r>
            <a:endParaRPr lang="es-ES" dirty="0" smtClean="0"/>
          </a:p>
          <a:p>
            <a:pPr marL="236555" indent="-236555" algn="l" defTabSz="814365">
              <a:lnSpc>
                <a:spcPct val="95000"/>
              </a:lnSpc>
              <a:spcBef>
                <a:spcPct val="50000"/>
              </a:spcBef>
              <a:spcAft>
                <a:spcPct val="0"/>
              </a:spcAft>
              <a:buClr>
                <a:srgbClr val="708CA1"/>
              </a:buClr>
              <a:buFont typeface="Wingdings"/>
              <a:buChar char="§"/>
            </a:pPr>
            <a:r>
              <a:rPr lang="es-ES" sz="2400" b="1" i="0" dirty="0" smtClean="0">
                <a:solidFill>
                  <a:srgbClr val="000000"/>
                </a:solidFill>
                <a:latin typeface="Arial"/>
              </a:rPr>
              <a:t>Hosts</a:t>
            </a:r>
            <a:endParaRPr lang="es-ES" b="1" dirty="0" smtClean="0"/>
          </a:p>
          <a:p>
            <a:pPr marL="800100" lvl="1" indent="-342900" algn="l" defTabSz="814365">
              <a:spcBef>
                <a:spcPct val="35000"/>
              </a:spcBef>
              <a:spcAft>
                <a:spcPct val="0"/>
              </a:spcAft>
              <a:buClr>
                <a:srgbClr val="708CA1"/>
              </a:buClr>
              <a:buFont typeface="Arial"/>
              <a:buChar char="•"/>
            </a:pPr>
            <a:r>
              <a:rPr lang="es-ES" sz="2000" b="0" i="0" dirty="0" smtClean="0">
                <a:solidFill>
                  <a:srgbClr val="000000"/>
                </a:solidFill>
                <a:latin typeface="Arial"/>
                <a:ea typeface="+mn-ea"/>
                <a:cs typeface="+mn-cs"/>
              </a:rPr>
              <a:t>Los hosts deben tener la dirección IP o la máscara de subred correcta.</a:t>
            </a:r>
          </a:p>
          <a:p>
            <a:pPr marL="800100" lvl="1" indent="-342900" algn="l" defTabSz="814365">
              <a:spcBef>
                <a:spcPct val="35000"/>
              </a:spcBef>
              <a:spcAft>
                <a:spcPct val="0"/>
              </a:spcAft>
              <a:buClr>
                <a:srgbClr val="708CA1"/>
              </a:buClr>
              <a:buFont typeface="Arial"/>
              <a:buChar char="•"/>
            </a:pPr>
            <a:r>
              <a:rPr lang="es-ES" sz="2000" b="0" i="0" dirty="0" smtClean="0">
                <a:solidFill>
                  <a:srgbClr val="000000"/>
                </a:solidFill>
                <a:latin typeface="Arial"/>
                <a:ea typeface="+mn-ea"/>
                <a:cs typeface="+mn-cs"/>
              </a:rPr>
              <a:t>Los hosts deben contar con un gateway predeterminado asociado con una SVI o un puerto enrutado.</a:t>
            </a:r>
            <a:endParaRPr lang="es-ES" dirty="0"/>
          </a:p>
        </p:txBody>
      </p:sp>
      <p:sp>
        <p:nvSpPr>
          <p:cNvPr id="4" name="Rectangle 2"/>
          <p:cNvSpPr txBox="1">
            <a:spLocks noChangeArrowheads="1"/>
          </p:cNvSpPr>
          <p:nvPr/>
        </p:nvSpPr>
        <p:spPr bwMode="auto">
          <a:xfrm>
            <a:off x="296412" y="602571"/>
            <a:ext cx="8145462" cy="838200"/>
          </a:xfrm>
          <a:prstGeom prst="rect">
            <a:avLst/>
          </a:prstGeom>
          <a:noFill/>
          <a:ln w="9525" algn="ctr">
            <a:noFill/>
            <a:miter lim="800000"/>
            <a:headEnd/>
            <a:tailEnd/>
          </a:ln>
        </p:spPr>
        <p:txBody>
          <a:bodyPr vert="horz" wrap="square" lIns="82124" tIns="41061" rIns="82124" bIns="41061" numCol="1" anchor="b" anchorCtr="0" compatLnSpc="1">
            <a:prstTxWarp prst="textNoShape">
              <a:avLst/>
            </a:prstTxWarp>
          </a:bodyPr>
          <a:lstStyle>
            <a:lvl1pPr algn="l" defTabSz="814388" rtl="0" eaLnBrk="0" fontAlgn="base" hangingPunct="0">
              <a:lnSpc>
                <a:spcPct val="90000"/>
              </a:lnSpc>
              <a:spcBef>
                <a:spcPct val="0"/>
              </a:spcBef>
              <a:spcAft>
                <a:spcPct val="0"/>
              </a:spcAft>
              <a:defRPr sz="3200" b="1">
                <a:solidFill>
                  <a:srgbClr val="708CA1"/>
                </a:solidFill>
                <a:latin typeface="+mj-lt"/>
                <a:ea typeface="+mj-ea"/>
                <a:cs typeface="+mj-cs"/>
              </a:defRPr>
            </a:lvl1pPr>
            <a:lvl2pPr algn="l" defTabSz="814388" rtl="0" eaLnBrk="0" fontAlgn="base" hangingPunct="0">
              <a:lnSpc>
                <a:spcPct val="90000"/>
              </a:lnSpc>
              <a:spcBef>
                <a:spcPct val="0"/>
              </a:spcBef>
              <a:spcAft>
                <a:spcPct val="0"/>
              </a:spcAft>
              <a:defRPr sz="3200" b="1">
                <a:solidFill>
                  <a:srgbClr val="708CA1"/>
                </a:solidFill>
                <a:latin typeface="Arial" charset="0"/>
              </a:defRPr>
            </a:lvl2pPr>
            <a:lvl3pPr algn="l" defTabSz="814388" rtl="0" eaLnBrk="0" fontAlgn="base" hangingPunct="0">
              <a:lnSpc>
                <a:spcPct val="90000"/>
              </a:lnSpc>
              <a:spcBef>
                <a:spcPct val="0"/>
              </a:spcBef>
              <a:spcAft>
                <a:spcPct val="0"/>
              </a:spcAft>
              <a:defRPr sz="3200" b="1">
                <a:solidFill>
                  <a:srgbClr val="708CA1"/>
                </a:solidFill>
                <a:latin typeface="Arial" charset="0"/>
              </a:defRPr>
            </a:lvl3pPr>
            <a:lvl4pPr algn="l" defTabSz="814388" rtl="0" eaLnBrk="0" fontAlgn="base" hangingPunct="0">
              <a:lnSpc>
                <a:spcPct val="90000"/>
              </a:lnSpc>
              <a:spcBef>
                <a:spcPct val="0"/>
              </a:spcBef>
              <a:spcAft>
                <a:spcPct val="0"/>
              </a:spcAft>
              <a:defRPr sz="3200" b="1">
                <a:solidFill>
                  <a:srgbClr val="708CA1"/>
                </a:solidFill>
                <a:latin typeface="Arial" charset="0"/>
              </a:defRPr>
            </a:lvl4pPr>
            <a:lvl5pPr algn="l" defTabSz="814388" rtl="0" eaLnBrk="0" fontAlgn="base" hangingPunct="0">
              <a:lnSpc>
                <a:spcPct val="90000"/>
              </a:lnSpc>
              <a:spcBef>
                <a:spcPct val="0"/>
              </a:spcBef>
              <a:spcAft>
                <a:spcPct val="0"/>
              </a:spcAft>
              <a:defRPr sz="3200" b="1">
                <a:solidFill>
                  <a:srgbClr val="708CA1"/>
                </a:solidFill>
                <a:latin typeface="Arial"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a:lstStyle>
          <a:p>
            <a:r>
              <a:rPr lang="es-ES" sz="1400" dirty="0">
                <a:ea typeface="ＭＳ Ｐゴシック" pitchFamily="34" charset="-128"/>
              </a:rPr>
              <a:t>Resolución de problemas de switching de capa 3</a:t>
            </a:r>
            <a:br>
              <a:rPr lang="es-ES" sz="1400" dirty="0">
                <a:ea typeface="ＭＳ Ｐゴシック" pitchFamily="34" charset="-128"/>
              </a:rPr>
            </a:br>
            <a:r>
              <a:rPr lang="es-ES" sz="2800" dirty="0">
                <a:ea typeface="ＭＳ Ｐゴシック" pitchFamily="34" charset="-128"/>
              </a:rPr>
              <a:t>Problemas de configuración de switching de capa 3</a:t>
            </a:r>
          </a:p>
        </p:txBody>
      </p:sp>
    </p:spTree>
    <p:extLst>
      <p:ext uri="{BB962C8B-B14F-4D97-AF65-F5344CB8AC3E}">
        <p14:creationId xmlns:p14="http://schemas.microsoft.com/office/powerpoint/2010/main" val="415614103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274638" y="493713"/>
            <a:ext cx="8145462" cy="838200"/>
          </a:xfrm>
        </p:spPr>
        <p:txBody>
          <a:bodyPr/>
          <a:lstStyle/>
          <a:p>
            <a:pPr algn="l" defTabSz="814365">
              <a:spcBef>
                <a:spcPct val="0"/>
              </a:spcBef>
              <a:spcAft>
                <a:spcPct val="0"/>
              </a:spcAft>
              <a:buNone/>
            </a:pPr>
            <a:r>
              <a:rPr lang="es-ES" sz="3200" b="1" i="0" smtClean="0">
                <a:solidFill>
                  <a:srgbClr val="708CA1"/>
                </a:solidFill>
                <a:latin typeface="Arial"/>
                <a:ea typeface="ＭＳ Ｐゴシック"/>
                <a:cs typeface="+mj-cs"/>
              </a:rPr>
              <a:t>Capítulo 5: Resumen</a:t>
            </a:r>
            <a:endParaRPr lang="es-ES" sz="3200" b="1" i="0">
              <a:solidFill>
                <a:srgbClr val="708CA1"/>
              </a:solidFill>
              <a:latin typeface="Arial"/>
              <a:ea typeface="ＭＳ Ｐゴシック"/>
              <a:cs typeface="+mj-cs"/>
            </a:endParaRPr>
          </a:p>
        </p:txBody>
      </p:sp>
      <p:sp>
        <p:nvSpPr>
          <p:cNvPr id="6147" name="Rectangle 3"/>
          <p:cNvSpPr>
            <a:spLocks noGrp="1" noChangeArrowheads="1"/>
          </p:cNvSpPr>
          <p:nvPr>
            <p:ph idx="1"/>
          </p:nvPr>
        </p:nvSpPr>
        <p:spPr>
          <a:xfrm>
            <a:off x="719138" y="1471613"/>
            <a:ext cx="8131175" cy="4437062"/>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400" b="0" i="0" dirty="0" smtClean="0">
                <a:solidFill>
                  <a:srgbClr val="000000"/>
                </a:solidFill>
                <a:latin typeface="Arial"/>
              </a:rPr>
              <a:t>En este capítulo se abarcó el </a:t>
            </a:r>
            <a:r>
              <a:rPr lang="es-ES" sz="2400" b="0" i="0" dirty="0" err="1" smtClean="0">
                <a:solidFill>
                  <a:srgbClr val="000000"/>
                </a:solidFill>
                <a:latin typeface="Arial"/>
              </a:rPr>
              <a:t>routing</a:t>
            </a:r>
            <a:r>
              <a:rPr lang="es-ES" sz="2400" b="0" i="0" dirty="0" smtClean="0">
                <a:solidFill>
                  <a:srgbClr val="000000"/>
                </a:solidFill>
                <a:latin typeface="Arial"/>
              </a:rPr>
              <a:t> entre VLAN, el proceso de </a:t>
            </a:r>
            <a:r>
              <a:rPr lang="es-ES" sz="2400" b="0" i="0" dirty="0" err="1" smtClean="0">
                <a:solidFill>
                  <a:srgbClr val="000000"/>
                </a:solidFill>
                <a:latin typeface="Arial"/>
              </a:rPr>
              <a:t>routing</a:t>
            </a:r>
            <a:r>
              <a:rPr lang="es-ES" sz="2400" b="0" i="0" dirty="0" smtClean="0">
                <a:solidFill>
                  <a:srgbClr val="000000"/>
                </a:solidFill>
                <a:latin typeface="Arial"/>
              </a:rPr>
              <a:t> de tráfico entre diferentes VLAN, mediante un </a:t>
            </a:r>
            <a:r>
              <a:rPr lang="es-ES" sz="2400" b="0" i="0" dirty="0" err="1" smtClean="0">
                <a:solidFill>
                  <a:srgbClr val="000000"/>
                </a:solidFill>
                <a:latin typeface="Arial"/>
              </a:rPr>
              <a:t>router</a:t>
            </a:r>
            <a:r>
              <a:rPr lang="es-ES" sz="2400" b="0" i="0" dirty="0" smtClean="0">
                <a:solidFill>
                  <a:srgbClr val="000000"/>
                </a:solidFill>
                <a:latin typeface="Arial"/>
              </a:rPr>
              <a:t> dedicado o un </a:t>
            </a:r>
            <a:r>
              <a:rPr lang="es-ES" sz="2400" b="0" i="0" dirty="0" err="1" smtClean="0">
                <a:solidFill>
                  <a:srgbClr val="000000"/>
                </a:solidFill>
                <a:latin typeface="Arial"/>
              </a:rPr>
              <a:t>switch</a:t>
            </a:r>
            <a:r>
              <a:rPr lang="es-ES" sz="2400" b="0" i="0" dirty="0" smtClean="0">
                <a:solidFill>
                  <a:srgbClr val="000000"/>
                </a:solidFill>
                <a:latin typeface="Arial"/>
              </a:rPr>
              <a:t> multicapa. </a:t>
            </a:r>
            <a:endParaRPr lang="es-ES" dirty="0" smtClean="0"/>
          </a:p>
          <a:p>
            <a:pPr marL="236555" indent="-236555" algn="l" defTabSz="814365">
              <a:lnSpc>
                <a:spcPct val="95000"/>
              </a:lnSpc>
              <a:spcBef>
                <a:spcPct val="50000"/>
              </a:spcBef>
              <a:spcAft>
                <a:spcPct val="0"/>
              </a:spcAft>
              <a:buClr>
                <a:srgbClr val="708CA1"/>
              </a:buClr>
              <a:buFont typeface="Wingdings"/>
              <a:buChar char="§"/>
            </a:pPr>
            <a:r>
              <a:rPr lang="es-ES" sz="2400" b="0" i="0" dirty="0" smtClean="0">
                <a:solidFill>
                  <a:srgbClr val="000000"/>
                </a:solidFill>
                <a:latin typeface="Arial"/>
              </a:rPr>
              <a:t>Se analizó el </a:t>
            </a:r>
            <a:r>
              <a:rPr lang="es-ES" sz="2400" b="0" i="0" dirty="0" err="1" smtClean="0">
                <a:solidFill>
                  <a:srgbClr val="000000"/>
                </a:solidFill>
                <a:latin typeface="Arial"/>
              </a:rPr>
              <a:t>routing</a:t>
            </a:r>
            <a:r>
              <a:rPr lang="es-ES" sz="2400" b="0" i="0" dirty="0" smtClean="0">
                <a:solidFill>
                  <a:srgbClr val="000000"/>
                </a:solidFill>
                <a:latin typeface="Arial"/>
              </a:rPr>
              <a:t> entre VLAN antiguo, el </a:t>
            </a:r>
            <a:r>
              <a:rPr lang="es-ES" sz="2400" b="0" i="0" dirty="0" err="1" smtClean="0">
                <a:solidFill>
                  <a:srgbClr val="000000"/>
                </a:solidFill>
                <a:latin typeface="Arial"/>
              </a:rPr>
              <a:t>routing</a:t>
            </a:r>
            <a:r>
              <a:rPr lang="es-ES" sz="2400" b="0" i="0" dirty="0" smtClean="0">
                <a:solidFill>
                  <a:srgbClr val="000000"/>
                </a:solidFill>
                <a:latin typeface="Arial"/>
              </a:rPr>
              <a:t> entre VLAN con </a:t>
            </a:r>
            <a:r>
              <a:rPr lang="es-ES" sz="2400" b="0" i="0" dirty="0" err="1" smtClean="0">
                <a:solidFill>
                  <a:srgbClr val="000000"/>
                </a:solidFill>
                <a:latin typeface="Arial"/>
              </a:rPr>
              <a:t>router</a:t>
            </a:r>
            <a:r>
              <a:rPr lang="es-ES" sz="2400" b="0" i="0" dirty="0" smtClean="0">
                <a:solidFill>
                  <a:srgbClr val="000000"/>
                </a:solidFill>
                <a:latin typeface="Arial"/>
              </a:rPr>
              <a:t>-</a:t>
            </a:r>
            <a:r>
              <a:rPr lang="es-ES" sz="2400" b="0" i="0" dirty="0" err="1" smtClean="0">
                <a:solidFill>
                  <a:srgbClr val="000000"/>
                </a:solidFill>
                <a:latin typeface="Arial"/>
              </a:rPr>
              <a:t>on</a:t>
            </a:r>
            <a:r>
              <a:rPr lang="es-ES" sz="2400" b="0" i="0" dirty="0" smtClean="0">
                <a:solidFill>
                  <a:srgbClr val="000000"/>
                </a:solidFill>
                <a:latin typeface="Arial"/>
              </a:rPr>
              <a:t>-a-</a:t>
            </a:r>
            <a:r>
              <a:rPr lang="es-ES" sz="2400" b="0" i="0" dirty="0" err="1" smtClean="0">
                <a:solidFill>
                  <a:srgbClr val="000000"/>
                </a:solidFill>
                <a:latin typeface="Arial"/>
              </a:rPr>
              <a:t>stick</a:t>
            </a:r>
            <a:r>
              <a:rPr lang="es-ES" sz="2400" b="0" i="0" dirty="0" smtClean="0">
                <a:solidFill>
                  <a:srgbClr val="000000"/>
                </a:solidFill>
                <a:latin typeface="Arial"/>
              </a:rPr>
              <a:t> y el </a:t>
            </a:r>
            <a:r>
              <a:rPr lang="es-ES" sz="2400" b="0" i="0" dirty="0" err="1" smtClean="0">
                <a:solidFill>
                  <a:srgbClr val="000000"/>
                </a:solidFill>
                <a:latin typeface="Arial"/>
              </a:rPr>
              <a:t>routing</a:t>
            </a:r>
            <a:r>
              <a:rPr lang="es-ES" sz="2400" b="0" i="0" dirty="0" smtClean="0">
                <a:solidFill>
                  <a:srgbClr val="000000"/>
                </a:solidFill>
                <a:latin typeface="Arial"/>
              </a:rPr>
              <a:t> entre VLAN con </a:t>
            </a:r>
            <a:r>
              <a:rPr lang="es-ES" sz="2400" b="0" i="0" dirty="0" err="1" smtClean="0">
                <a:solidFill>
                  <a:srgbClr val="000000"/>
                </a:solidFill>
                <a:latin typeface="Arial"/>
              </a:rPr>
              <a:t>switch</a:t>
            </a:r>
            <a:r>
              <a:rPr lang="es-ES" sz="2400" b="0" i="0" dirty="0" smtClean="0">
                <a:solidFill>
                  <a:srgbClr val="000000"/>
                </a:solidFill>
                <a:latin typeface="Arial"/>
              </a:rPr>
              <a:t> multicapa.</a:t>
            </a:r>
            <a:endParaRPr lang="es-ES" dirty="0" smtClean="0"/>
          </a:p>
          <a:p>
            <a:pPr marL="236555" indent="-236555" algn="l" defTabSz="814365">
              <a:lnSpc>
                <a:spcPct val="95000"/>
              </a:lnSpc>
              <a:spcBef>
                <a:spcPct val="50000"/>
              </a:spcBef>
              <a:spcAft>
                <a:spcPct val="0"/>
              </a:spcAft>
              <a:buClr>
                <a:srgbClr val="708CA1"/>
              </a:buClr>
              <a:buFont typeface="Wingdings"/>
              <a:buChar char="§"/>
            </a:pPr>
            <a:r>
              <a:rPr lang="es-ES" sz="2400" b="0" i="0" dirty="0" smtClean="0">
                <a:solidFill>
                  <a:srgbClr val="000000"/>
                </a:solidFill>
                <a:latin typeface="Arial"/>
              </a:rPr>
              <a:t>Se abarca, además, el </a:t>
            </a:r>
            <a:r>
              <a:rPr lang="es-ES" sz="2400" b="0" i="0" dirty="0" err="1" smtClean="0">
                <a:solidFill>
                  <a:srgbClr val="000000"/>
                </a:solidFill>
                <a:latin typeface="Arial"/>
              </a:rPr>
              <a:t>switching</a:t>
            </a:r>
            <a:r>
              <a:rPr lang="es-ES" sz="2400" b="0" i="0" dirty="0" smtClean="0">
                <a:solidFill>
                  <a:srgbClr val="000000"/>
                </a:solidFill>
                <a:latin typeface="Arial"/>
              </a:rPr>
              <a:t> de capa 3, las SVI y los puertos </a:t>
            </a:r>
            <a:r>
              <a:rPr lang="es-ES" sz="2400" b="0" i="0" dirty="0" err="1" smtClean="0">
                <a:solidFill>
                  <a:srgbClr val="000000"/>
                </a:solidFill>
                <a:latin typeface="Arial"/>
              </a:rPr>
              <a:t>enrutados</a:t>
            </a:r>
            <a:r>
              <a:rPr lang="es-ES" sz="2400" b="0" i="0" dirty="0" smtClean="0">
                <a:solidFill>
                  <a:srgbClr val="000000"/>
                </a:solidFill>
                <a:latin typeface="Arial"/>
              </a:rPr>
              <a:t>.</a:t>
            </a:r>
            <a:endParaRPr lang="es-ES" dirty="0" smtClean="0"/>
          </a:p>
          <a:p>
            <a:pPr marL="236555" indent="-236555" algn="l" defTabSz="814365">
              <a:lnSpc>
                <a:spcPct val="95000"/>
              </a:lnSpc>
              <a:spcBef>
                <a:spcPct val="50000"/>
              </a:spcBef>
              <a:spcAft>
                <a:spcPct val="0"/>
              </a:spcAft>
              <a:buClr>
                <a:srgbClr val="708CA1"/>
              </a:buClr>
              <a:buFont typeface="Wingdings"/>
              <a:buChar char="§"/>
            </a:pPr>
            <a:r>
              <a:rPr lang="es-ES" sz="2400" b="0" i="0" dirty="0" smtClean="0">
                <a:solidFill>
                  <a:srgbClr val="000000"/>
                </a:solidFill>
                <a:latin typeface="Arial"/>
              </a:rPr>
              <a:t>Por último, se analizó la resolución de problemas de </a:t>
            </a:r>
            <a:r>
              <a:rPr lang="es-ES" sz="2400" b="0" i="0" dirty="0" err="1" smtClean="0">
                <a:solidFill>
                  <a:srgbClr val="000000"/>
                </a:solidFill>
                <a:latin typeface="Arial"/>
              </a:rPr>
              <a:t>routing</a:t>
            </a:r>
            <a:r>
              <a:rPr lang="es-ES" sz="2400" b="0" i="0" dirty="0" smtClean="0">
                <a:solidFill>
                  <a:srgbClr val="000000"/>
                </a:solidFill>
                <a:latin typeface="Arial"/>
              </a:rPr>
              <a:t> entre VLAN con un </a:t>
            </a:r>
            <a:r>
              <a:rPr lang="es-ES" sz="2400" b="0" i="0" dirty="0" err="1" smtClean="0">
                <a:solidFill>
                  <a:srgbClr val="000000"/>
                </a:solidFill>
                <a:latin typeface="Arial"/>
              </a:rPr>
              <a:t>router</a:t>
            </a:r>
            <a:r>
              <a:rPr lang="es-ES" sz="2400" b="0" i="0" dirty="0" smtClean="0">
                <a:solidFill>
                  <a:srgbClr val="000000"/>
                </a:solidFill>
                <a:latin typeface="Arial"/>
              </a:rPr>
              <a:t> o con un </a:t>
            </a:r>
            <a:r>
              <a:rPr lang="es-ES" sz="2400" b="0" i="0" dirty="0" err="1" smtClean="0">
                <a:solidFill>
                  <a:srgbClr val="000000"/>
                </a:solidFill>
                <a:latin typeface="Arial"/>
              </a:rPr>
              <a:t>switch</a:t>
            </a:r>
            <a:r>
              <a:rPr lang="es-ES" sz="2400" b="0" i="0" dirty="0" smtClean="0">
                <a:solidFill>
                  <a:srgbClr val="000000"/>
                </a:solidFill>
                <a:latin typeface="Arial"/>
              </a:rPr>
              <a:t> de capa 3. Los errores comunes suelen estar relacionados con las configuraciones de VLAN, enlace troncal, la interfaz de capa 3 y las direcciones IP.</a:t>
            </a:r>
          </a:p>
          <a:p>
            <a:pPr marL="0" indent="0" algn="l" defTabSz="814365">
              <a:spcBef>
                <a:spcPct val="50000"/>
              </a:spcBef>
              <a:spcAft>
                <a:spcPct val="0"/>
              </a:spcAft>
              <a:buNone/>
            </a:pPr>
            <a:endParaRPr lang="es-ES" dirty="0" smtClean="0">
              <a:cs typeface="Arial" charset="0"/>
            </a:endParaRPr>
          </a:p>
        </p:txBody>
      </p:sp>
    </p:spTree>
    <p:extLst>
      <p:ext uri="{BB962C8B-B14F-4D97-AF65-F5344CB8AC3E}">
        <p14:creationId xmlns:p14="http://schemas.microsoft.com/office/powerpoint/2010/main" val="30201950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0" y="0"/>
            <a:ext cx="9144000" cy="685800"/>
          </a:xfrm>
          <a:prstGeom prst="rect">
            <a:avLst/>
          </a:prstGeom>
          <a:solidFill>
            <a:srgbClr val="FFFFFF"/>
          </a:solidFill>
          <a:ln w="9525" algn="ctr">
            <a:noFill/>
            <a:miter lim="800000"/>
            <a:headEnd/>
            <a:tailEnd/>
          </a:ln>
        </p:spPr>
        <p:txBody>
          <a:bodyPr wrap="none" lIns="82124" tIns="41061" rIns="82124" bIns="41061" anchor="ctr"/>
          <a:lstStyle/>
          <a:p>
            <a:pPr algn="ctr" eaLnBrk="0" fontAlgn="base" hangingPunct="0">
              <a:lnSpc>
                <a:spcPct val="90000"/>
              </a:lnSpc>
              <a:spcBef>
                <a:spcPct val="0"/>
              </a:spcBef>
              <a:spcAft>
                <a:spcPct val="0"/>
              </a:spcAft>
            </a:pPr>
            <a:endParaRPr lang="es-ES" sz="2400">
              <a:solidFill>
                <a:srgbClr val="000000"/>
              </a:solidFill>
            </a:endParaRPr>
          </a:p>
        </p:txBody>
      </p:sp>
      <p:pic>
        <p:nvPicPr>
          <p:cNvPr id="30723" name="Picture 3" descr="CNA_largo-onwhite"/>
          <p:cNvPicPr>
            <a:picLocks noChangeAspect="1" noChangeArrowheads="1"/>
          </p:cNvPicPr>
          <p:nvPr/>
        </p:nvPicPr>
        <p:blipFill>
          <a:blip r:embed="rId2" cstate="print"/>
          <a:srcRect/>
          <a:stretch>
            <a:fillRect/>
          </a:stretch>
        </p:blipFill>
        <p:spPr bwMode="auto">
          <a:xfrm>
            <a:off x="1508125" y="2741613"/>
            <a:ext cx="6097588" cy="892175"/>
          </a:xfrm>
          <a:prstGeom prst="rect">
            <a:avLst/>
          </a:prstGeom>
          <a:noFill/>
          <a:ln w="9525">
            <a:noFill/>
            <a:miter lim="800000"/>
            <a:headEnd/>
            <a:tailEnd/>
          </a:ln>
        </p:spPr>
      </p:pic>
    </p:spTree>
    <p:extLst>
      <p:ext uri="{BB962C8B-B14F-4D97-AF65-F5344CB8AC3E}">
        <p14:creationId xmlns:p14="http://schemas.microsoft.com/office/powerpoint/2010/main" val="3600025143"/>
      </p:ext>
    </p:extLst>
  </p:cSld>
  <p:clrMapOvr>
    <a:masterClrMapping/>
  </p:clrMapOvr>
  <p:transition spd="med">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89152" y="522741"/>
            <a:ext cx="8145462" cy="838200"/>
          </a:xfrm>
        </p:spPr>
        <p:txBody>
          <a:bodyPr/>
          <a:lstStyle/>
          <a:p>
            <a:pPr algn="l" defTabSz="814365">
              <a:spcBef>
                <a:spcPct val="0"/>
              </a:spcBef>
              <a:spcAft>
                <a:spcPct val="0"/>
              </a:spcAft>
              <a:buNone/>
            </a:pPr>
            <a:r>
              <a:rPr lang="es-ES" sz="1500" b="1" i="0" dirty="0" smtClean="0">
                <a:solidFill>
                  <a:srgbClr val="708CA1"/>
                </a:solidFill>
                <a:latin typeface="Arial"/>
                <a:ea typeface="ＭＳ Ｐゴシック"/>
              </a:rPr>
              <a:t>Redes VLAN en un entorno conmutado múltiple</a:t>
            </a:r>
            <a:r>
              <a:rPr lang="es-ES" sz="1800" b="1" i="0" dirty="0" smtClean="0">
                <a:solidFill>
                  <a:srgbClr val="708CA1"/>
                </a:solidFill>
                <a:latin typeface="Arial"/>
                <a:ea typeface="ＭＳ Ｐゴシック"/>
              </a:rPr>
              <a:t/>
            </a:r>
            <a:br>
              <a:rPr lang="es-ES" sz="1800" b="1" i="0" dirty="0" smtClean="0">
                <a:solidFill>
                  <a:srgbClr val="708CA1"/>
                </a:solidFill>
                <a:latin typeface="Arial"/>
                <a:ea typeface="ＭＳ Ｐゴシック"/>
              </a:rPr>
            </a:br>
            <a:r>
              <a:rPr lang="es-ES" sz="2500" b="1" i="0" dirty="0" smtClean="0">
                <a:solidFill>
                  <a:srgbClr val="708CA1"/>
                </a:solidFill>
                <a:latin typeface="Arial"/>
                <a:ea typeface="ＭＳ Ｐゴシック"/>
              </a:rPr>
              <a:t>Etiquetado de tramas de Ethernet para la identificación de VLAN</a:t>
            </a:r>
            <a:endParaRPr lang="es-ES" sz="2500" dirty="0" smtClean="0">
              <a:ea typeface="ＭＳ Ｐゴシック" pitchFamily="34" charset="-128"/>
            </a:endParaRPr>
          </a:p>
        </p:txBody>
      </p:sp>
      <p:sp>
        <p:nvSpPr>
          <p:cNvPr id="2" name="Content Placeholder 1"/>
          <p:cNvSpPr>
            <a:spLocks noGrp="1"/>
          </p:cNvSpPr>
          <p:nvPr>
            <p:ph idx="1"/>
          </p:nvPr>
        </p:nvSpPr>
        <p:spPr>
          <a:xfrm>
            <a:off x="641124" y="1375911"/>
            <a:ext cx="7940675" cy="4734605"/>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100" b="0" i="0" dirty="0" smtClean="0">
                <a:solidFill>
                  <a:srgbClr val="000000"/>
                </a:solidFill>
                <a:latin typeface="Arial"/>
                <a:ea typeface="+mn-ea"/>
                <a:cs typeface="+mn-cs"/>
              </a:rPr>
              <a:t>El etiquetado de tramas se utiliza para transmitir correctamente las tramas de varias VLAN a través de un enlace troncal.</a:t>
            </a:r>
          </a:p>
          <a:p>
            <a:pPr marL="236555" indent="-236555" algn="l" defTabSz="814365">
              <a:lnSpc>
                <a:spcPct val="95000"/>
              </a:lnSpc>
              <a:spcBef>
                <a:spcPct val="50000"/>
              </a:spcBef>
              <a:spcAft>
                <a:spcPct val="0"/>
              </a:spcAft>
              <a:buClr>
                <a:srgbClr val="708CA1"/>
              </a:buClr>
              <a:buFont typeface="Wingdings"/>
              <a:buChar char="§"/>
            </a:pPr>
            <a:r>
              <a:rPr lang="es-ES" sz="2100" b="0" i="0" dirty="0" smtClean="0">
                <a:solidFill>
                  <a:srgbClr val="000000"/>
                </a:solidFill>
                <a:latin typeface="Arial"/>
                <a:ea typeface="+mn-ea"/>
                <a:cs typeface="+mn-cs"/>
              </a:rPr>
              <a:t>Los switches etiquetan las tramas para identificar la VLAN a la que pertenecen. Existen diferentes protocolos de etiquetado. IEEE 802.1q es uno muy popular.</a:t>
            </a:r>
          </a:p>
          <a:p>
            <a:pPr marL="236555" indent="-236555" algn="l" defTabSz="814365">
              <a:lnSpc>
                <a:spcPct val="95000"/>
              </a:lnSpc>
              <a:spcBef>
                <a:spcPct val="50000"/>
              </a:spcBef>
              <a:spcAft>
                <a:spcPct val="0"/>
              </a:spcAft>
              <a:buClr>
                <a:srgbClr val="708CA1"/>
              </a:buClr>
              <a:buFont typeface="Wingdings"/>
              <a:buChar char="§"/>
            </a:pPr>
            <a:r>
              <a:rPr lang="es-ES" sz="2100" b="0" i="0" dirty="0" smtClean="0">
                <a:solidFill>
                  <a:srgbClr val="000000"/>
                </a:solidFill>
                <a:latin typeface="Arial"/>
                <a:ea typeface="+mn-ea"/>
                <a:cs typeface="+mn-cs"/>
              </a:rPr>
              <a:t>El protocolo define la estructura del encabezado de etiquetado que se agrega a la trama.</a:t>
            </a:r>
          </a:p>
          <a:p>
            <a:pPr marL="236555" indent="-236555" algn="l" defTabSz="814365">
              <a:lnSpc>
                <a:spcPct val="95000"/>
              </a:lnSpc>
              <a:spcBef>
                <a:spcPct val="50000"/>
              </a:spcBef>
              <a:spcAft>
                <a:spcPct val="0"/>
              </a:spcAft>
              <a:buClr>
                <a:srgbClr val="708CA1"/>
              </a:buClr>
              <a:buFont typeface="Wingdings"/>
              <a:buChar char="§"/>
            </a:pPr>
            <a:r>
              <a:rPr lang="es-ES" sz="2100" b="0" i="0" dirty="0" smtClean="0">
                <a:solidFill>
                  <a:srgbClr val="000000"/>
                </a:solidFill>
                <a:latin typeface="Arial"/>
                <a:ea typeface="+mn-ea"/>
                <a:cs typeface="+mn-cs"/>
              </a:rPr>
              <a:t>Los switches agregan etiquetas VLAN a las tramas antes de colocarlas en los enlaces troncales y quitan las etiquetas antes de reenviar las tramas a través de los puertos de enlace no troncal.</a:t>
            </a:r>
          </a:p>
          <a:p>
            <a:pPr marL="236555" indent="-236555" algn="l" defTabSz="814365">
              <a:lnSpc>
                <a:spcPct val="95000"/>
              </a:lnSpc>
              <a:spcBef>
                <a:spcPct val="50000"/>
              </a:spcBef>
              <a:spcAft>
                <a:spcPct val="0"/>
              </a:spcAft>
              <a:buClr>
                <a:srgbClr val="708CA1"/>
              </a:buClr>
              <a:buFont typeface="Wingdings"/>
              <a:buChar char="§"/>
            </a:pPr>
            <a:r>
              <a:rPr lang="es-ES" sz="2100" b="0" i="0" dirty="0" smtClean="0">
                <a:solidFill>
                  <a:srgbClr val="000000"/>
                </a:solidFill>
                <a:latin typeface="Arial"/>
                <a:ea typeface="+mn-ea"/>
                <a:cs typeface="+mn-cs"/>
              </a:rPr>
              <a:t>Una vez que están etiquetadas correctamente, las tramas pueden atravesar cualquier cantidad de switches mediante los enlaces troncales y aun así se pueden reenviar dentro de la VLAN correcta en el destino.</a:t>
            </a:r>
            <a:endParaRPr lang="es-ES" sz="2100" b="0" i="0" dirty="0">
              <a:solidFill>
                <a:srgbClr val="000000"/>
              </a:solidFill>
              <a:latin typeface="Arial"/>
              <a:ea typeface="+mn-ea"/>
              <a:cs typeface="+mn-cs"/>
            </a:endParaRPr>
          </a:p>
        </p:txBody>
      </p:sp>
    </p:spTree>
    <p:extLst>
      <p:ext uri="{BB962C8B-B14F-4D97-AF65-F5344CB8AC3E}">
        <p14:creationId xmlns:p14="http://schemas.microsoft.com/office/powerpoint/2010/main" val="24728481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89152" y="522741"/>
            <a:ext cx="8145462" cy="838200"/>
          </a:xfrm>
        </p:spPr>
        <p:txBody>
          <a:bodyPr/>
          <a:lstStyle/>
          <a:p>
            <a:pPr algn="l" defTabSz="814365">
              <a:spcBef>
                <a:spcPct val="0"/>
              </a:spcBef>
              <a:spcAft>
                <a:spcPct val="0"/>
              </a:spcAft>
              <a:buNone/>
            </a:pPr>
            <a:r>
              <a:rPr lang="es-ES" sz="1500" b="1" i="0" dirty="0" smtClean="0">
                <a:solidFill>
                  <a:srgbClr val="708CA1"/>
                </a:solidFill>
                <a:latin typeface="Arial"/>
                <a:ea typeface="ＭＳ Ｐゴシック"/>
              </a:rPr>
              <a:t>Redes VLAN en un entorno conmutado múltiple</a:t>
            </a:r>
            <a:r>
              <a:rPr lang="es-ES" sz="1800" b="1" i="0" dirty="0" smtClean="0">
                <a:solidFill>
                  <a:srgbClr val="708CA1"/>
                </a:solidFill>
                <a:latin typeface="Arial"/>
                <a:ea typeface="ＭＳ Ｐゴシック"/>
              </a:rPr>
              <a:t/>
            </a:r>
            <a:br>
              <a:rPr lang="es-ES" sz="1800" b="1" i="0" dirty="0" smtClean="0">
                <a:solidFill>
                  <a:srgbClr val="708CA1"/>
                </a:solidFill>
                <a:latin typeface="Arial"/>
                <a:ea typeface="ＭＳ Ｐゴシック"/>
              </a:rPr>
            </a:br>
            <a:r>
              <a:rPr lang="es-ES" sz="2500" b="1" i="0" dirty="0" smtClean="0">
                <a:solidFill>
                  <a:srgbClr val="708CA1"/>
                </a:solidFill>
                <a:latin typeface="Arial"/>
                <a:ea typeface="ＭＳ Ｐゴシック"/>
              </a:rPr>
              <a:t>Etiquetado de tramas de Ethernet para la identificación de VLAN</a:t>
            </a:r>
            <a:endParaRPr lang="es-ES" sz="2500" dirty="0" smtClean="0">
              <a:ea typeface="ＭＳ Ｐゴシック" pitchFamily="34" charset="-128"/>
            </a:endParaRPr>
          </a:p>
        </p:txBody>
      </p:sp>
      <p:pic>
        <p:nvPicPr>
          <p:cNvPr id="4" name="Picture 2"/>
          <p:cNvPicPr>
            <a:picLocks noGrp="1" noChangeAspect="1" noChangeArrowheads="1"/>
          </p:cNvPicPr>
          <p:nvPr>
            <p:ph idx="1"/>
          </p:nvPr>
        </p:nvPicPr>
        <p:blipFill>
          <a:blip r:embed="rId3"/>
          <a:stretch>
            <a:fillRect/>
          </a:stretch>
        </p:blipFill>
        <p:spPr bwMode="auto">
          <a:xfrm>
            <a:off x="812799" y="1480346"/>
            <a:ext cx="7597776" cy="4932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60523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89152" y="522741"/>
            <a:ext cx="8145462" cy="838200"/>
          </a:xfrm>
        </p:spPr>
        <p:txBody>
          <a:bodyPr/>
          <a:lstStyle/>
          <a:p>
            <a:pPr algn="l" defTabSz="814365">
              <a:spcBef>
                <a:spcPct val="0"/>
              </a:spcBef>
              <a:spcAft>
                <a:spcPct val="0"/>
              </a:spcAft>
              <a:buNone/>
            </a:pPr>
            <a:r>
              <a:rPr lang="es-ES" sz="1800" b="1" i="0" smtClean="0">
                <a:solidFill>
                  <a:srgbClr val="708CA1"/>
                </a:solidFill>
                <a:latin typeface="Arial"/>
                <a:ea typeface="ＭＳ Ｐゴシック"/>
              </a:rPr>
              <a:t>Redes VLAN en un entorno conmutado múltiple</a:t>
            </a:r>
            <a:br>
              <a:rPr lang="es-ES" sz="1800" b="1" i="0" smtClean="0">
                <a:solidFill>
                  <a:srgbClr val="708CA1"/>
                </a:solidFill>
                <a:latin typeface="Arial"/>
                <a:ea typeface="ＭＳ Ｐゴシック"/>
              </a:rPr>
            </a:br>
            <a:r>
              <a:rPr lang="es-ES" sz="2700" b="1" i="0" smtClean="0">
                <a:solidFill>
                  <a:srgbClr val="708CA1"/>
                </a:solidFill>
                <a:latin typeface="Arial"/>
                <a:ea typeface="ＭＳ Ｐゴシック"/>
              </a:rPr>
              <a:t>VLAN nativas y etiquetado de</a:t>
            </a:r>
            <a:r>
              <a:rPr lang="es-ES" b="1" i="0" smtClean="0">
                <a:solidFill>
                  <a:srgbClr val="708CA1"/>
                </a:solidFill>
                <a:latin typeface="Arial"/>
                <a:ea typeface="ＭＳ Ｐゴシック"/>
              </a:rPr>
              <a:t> </a:t>
            </a:r>
            <a:r>
              <a:rPr lang="es-ES" sz="2700" b="1" i="0" smtClean="0">
                <a:solidFill>
                  <a:srgbClr val="708CA1"/>
                </a:solidFill>
                <a:latin typeface="Arial"/>
                <a:ea typeface="ＭＳ Ｐゴシック"/>
              </a:rPr>
              <a:t>802.1q</a:t>
            </a:r>
            <a:endParaRPr lang="es-ES" sz="2700" smtClean="0">
              <a:ea typeface="ＭＳ Ｐゴシック" pitchFamily="34" charset="-128"/>
            </a:endParaRPr>
          </a:p>
        </p:txBody>
      </p:sp>
      <p:sp>
        <p:nvSpPr>
          <p:cNvPr id="2" name="Content Placeholder 1"/>
          <p:cNvSpPr>
            <a:spLocks noGrp="1"/>
          </p:cNvSpPr>
          <p:nvPr>
            <p:ph idx="1"/>
          </p:nvPr>
        </p:nvSpPr>
        <p:spPr>
          <a:xfrm>
            <a:off x="481467" y="1506538"/>
            <a:ext cx="7940675" cy="4807176"/>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Las tramas que pertenecen a la VLAN nativa no se etiquetan.</a:t>
            </a:r>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Una trama que se recibe sin etiqueta seguirá sin etiqueta y se colocará en la VLAN nativa cuando se reenvíe.</a:t>
            </a:r>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Una trama sin etiqueta se descarta si no hay puertos asociados a la VLAN nativa y si no hay otros enlaces troncales.</a:t>
            </a:r>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En los switches Cisco, la VLAN nativa es la VLAN 1 de manera predeterminada.</a:t>
            </a:r>
          </a:p>
          <a:p>
            <a:pPr marL="236555" indent="-236555" algn="l" defTabSz="814365">
              <a:lnSpc>
                <a:spcPct val="95000"/>
              </a:lnSpc>
              <a:spcBef>
                <a:spcPct val="50000"/>
              </a:spcBef>
              <a:spcAft>
                <a:spcPct val="0"/>
              </a:spcAft>
              <a:buClr>
                <a:srgbClr val="708CA1"/>
              </a:buClr>
              <a:buFont typeface="Wingdings"/>
              <a:buChar char="§"/>
            </a:pPr>
            <a:endParaRPr lang="es-ES"/>
          </a:p>
        </p:txBody>
      </p:sp>
    </p:spTree>
    <p:extLst>
      <p:ext uri="{BB962C8B-B14F-4D97-AF65-F5344CB8AC3E}">
        <p14:creationId xmlns:p14="http://schemas.microsoft.com/office/powerpoint/2010/main" val="19892797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89152" y="522741"/>
            <a:ext cx="8145462" cy="838200"/>
          </a:xfrm>
        </p:spPr>
        <p:txBody>
          <a:bodyPr/>
          <a:lstStyle/>
          <a:p>
            <a:pPr algn="l" defTabSz="814365">
              <a:spcBef>
                <a:spcPct val="0"/>
              </a:spcBef>
              <a:spcAft>
                <a:spcPct val="0"/>
              </a:spcAft>
              <a:buNone/>
            </a:pPr>
            <a:r>
              <a:rPr lang="es-ES" sz="1800" b="1" i="0" smtClean="0">
                <a:solidFill>
                  <a:srgbClr val="708CA1"/>
                </a:solidFill>
                <a:latin typeface="Arial"/>
                <a:ea typeface="ＭＳ Ｐゴシック"/>
              </a:rPr>
              <a:t>Redes VLAN en un entorno conmutado múltiple</a:t>
            </a:r>
            <a:br>
              <a:rPr lang="es-ES" sz="1800" b="1" i="0" smtClean="0">
                <a:solidFill>
                  <a:srgbClr val="708CA1"/>
                </a:solidFill>
                <a:latin typeface="Arial"/>
                <a:ea typeface="ＭＳ Ｐゴシック"/>
              </a:rPr>
            </a:br>
            <a:r>
              <a:rPr lang="es-ES" sz="2700" b="1" i="0" smtClean="0">
                <a:solidFill>
                  <a:srgbClr val="708CA1"/>
                </a:solidFill>
                <a:latin typeface="Arial"/>
                <a:ea typeface="ＭＳ Ｐゴシック"/>
              </a:rPr>
              <a:t>Etiquetado de VLAN de voz</a:t>
            </a:r>
            <a:endParaRPr lang="es-ES" sz="2700" smtClean="0">
              <a:ea typeface="ＭＳ Ｐゴシック" pitchFamily="34" charset="-128"/>
            </a:endParaRPr>
          </a:p>
        </p:txBody>
      </p:sp>
      <p:pic>
        <p:nvPicPr>
          <p:cNvPr id="3074" name="Picture 2"/>
          <p:cNvPicPr>
            <a:picLocks noChangeAspect="1" noChangeArrowheads="1"/>
          </p:cNvPicPr>
          <p:nvPr/>
        </p:nvPicPr>
        <p:blipFill>
          <a:blip r:embed="rId3"/>
          <a:stretch>
            <a:fillRect/>
          </a:stretch>
        </p:blipFill>
        <p:spPr bwMode="auto">
          <a:xfrm>
            <a:off x="999456" y="1354726"/>
            <a:ext cx="6651600" cy="5280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5029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89151" y="522741"/>
            <a:ext cx="8521019" cy="838200"/>
          </a:xfrm>
        </p:spPr>
        <p:txBody>
          <a:bodyPr/>
          <a:lstStyle/>
          <a:p>
            <a:pPr algn="l" defTabSz="814365">
              <a:spcBef>
                <a:spcPct val="0"/>
              </a:spcBef>
              <a:spcAft>
                <a:spcPct val="0"/>
              </a:spcAft>
              <a:buNone/>
            </a:pPr>
            <a:r>
              <a:rPr lang="es-ES" sz="1800" b="1" i="0" dirty="0" smtClean="0">
                <a:solidFill>
                  <a:srgbClr val="708CA1"/>
                </a:solidFill>
                <a:latin typeface="Arial"/>
                <a:ea typeface="ＭＳ Ｐゴシック"/>
              </a:rPr>
              <a:t>Asignación de VLAN</a:t>
            </a:r>
            <a:br>
              <a:rPr lang="es-ES" sz="1800" b="1" i="0" dirty="0" smtClean="0">
                <a:solidFill>
                  <a:srgbClr val="708CA1"/>
                </a:solidFill>
                <a:latin typeface="Arial"/>
                <a:ea typeface="ＭＳ Ｐゴシック"/>
              </a:rPr>
            </a:br>
            <a:r>
              <a:rPr lang="es-ES" sz="3200" b="1" i="0" dirty="0" smtClean="0">
                <a:solidFill>
                  <a:srgbClr val="708CA1"/>
                </a:solidFill>
                <a:latin typeface="Arial"/>
                <a:ea typeface="ＭＳ Ｐゴシック"/>
              </a:rPr>
              <a:t>Rangos de VLAN en los switches Catalyst</a:t>
            </a:r>
            <a:endParaRPr lang="es-ES" dirty="0" smtClean="0">
              <a:ea typeface="ＭＳ Ｐゴシック" pitchFamily="34" charset="-128"/>
            </a:endParaRPr>
          </a:p>
        </p:txBody>
      </p:sp>
      <p:sp>
        <p:nvSpPr>
          <p:cNvPr id="2" name="Content Placeholder 1"/>
          <p:cNvSpPr>
            <a:spLocks noGrp="1"/>
          </p:cNvSpPr>
          <p:nvPr>
            <p:ph idx="1"/>
          </p:nvPr>
        </p:nvSpPr>
        <p:spPr>
          <a:xfrm>
            <a:off x="641123" y="1477510"/>
            <a:ext cx="7940675" cy="4850719"/>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200" b="0" i="0" dirty="0" smtClean="0">
                <a:solidFill>
                  <a:srgbClr val="000000"/>
                </a:solidFill>
                <a:latin typeface="Arial"/>
              </a:rPr>
              <a:t>Los switches de las series Catalyst 2960 y 3560 admiten más de 4000 VLAN.</a:t>
            </a:r>
            <a:endParaRPr lang="es-ES" sz="2200" dirty="0" smtClean="0"/>
          </a:p>
          <a:p>
            <a:pPr marL="236555" indent="-236555" algn="l" defTabSz="814365">
              <a:lnSpc>
                <a:spcPct val="95000"/>
              </a:lnSpc>
              <a:spcBef>
                <a:spcPct val="50000"/>
              </a:spcBef>
              <a:spcAft>
                <a:spcPct val="0"/>
              </a:spcAft>
              <a:buClr>
                <a:srgbClr val="708CA1"/>
              </a:buClr>
              <a:buFont typeface="Wingdings"/>
              <a:buChar char="§"/>
            </a:pPr>
            <a:r>
              <a:rPr lang="es-ES" sz="2200" b="0" i="0" dirty="0" smtClean="0">
                <a:solidFill>
                  <a:srgbClr val="000000"/>
                </a:solidFill>
                <a:latin typeface="Arial"/>
              </a:rPr>
              <a:t>Estas VLAN se dividen en dos categorías:</a:t>
            </a:r>
          </a:p>
          <a:p>
            <a:pPr marL="236555" indent="-236555" algn="l" defTabSz="814365">
              <a:lnSpc>
                <a:spcPct val="95000"/>
              </a:lnSpc>
              <a:spcBef>
                <a:spcPct val="50000"/>
              </a:spcBef>
              <a:spcAft>
                <a:spcPct val="0"/>
              </a:spcAft>
              <a:buClr>
                <a:srgbClr val="708CA1"/>
              </a:buClr>
              <a:buFont typeface="Wingdings"/>
              <a:buChar char="§"/>
            </a:pPr>
            <a:r>
              <a:rPr lang="es-ES" sz="2200" b="0" i="0" dirty="0" smtClean="0">
                <a:solidFill>
                  <a:srgbClr val="000000"/>
                </a:solidFill>
                <a:latin typeface="Arial"/>
              </a:rPr>
              <a:t>VLAN de rango normal</a:t>
            </a:r>
            <a:endParaRPr lang="es-ES" sz="2200" dirty="0" smtClean="0"/>
          </a:p>
          <a:p>
            <a:pPr marL="800100" lvl="1" indent="-342900" algn="l" defTabSz="814365">
              <a:spcBef>
                <a:spcPct val="35000"/>
              </a:spcBef>
              <a:spcAft>
                <a:spcPct val="0"/>
              </a:spcAft>
              <a:buClr>
                <a:srgbClr val="708CA1"/>
              </a:buClr>
              <a:buFont typeface="Arial"/>
              <a:buChar char="•"/>
            </a:pPr>
            <a:r>
              <a:rPr lang="es-ES" sz="1800" b="0" i="0" dirty="0" smtClean="0">
                <a:solidFill>
                  <a:srgbClr val="000000"/>
                </a:solidFill>
                <a:latin typeface="Arial"/>
                <a:ea typeface="+mn-ea"/>
                <a:cs typeface="+mn-cs"/>
              </a:rPr>
              <a:t>Números de VLAN de 1 a 1005.</a:t>
            </a:r>
          </a:p>
          <a:p>
            <a:pPr marL="800100" lvl="1" indent="-342900" algn="l" defTabSz="814365">
              <a:spcBef>
                <a:spcPct val="35000"/>
              </a:spcBef>
              <a:spcAft>
                <a:spcPct val="0"/>
              </a:spcAft>
              <a:buClr>
                <a:srgbClr val="708CA1"/>
              </a:buClr>
              <a:buFont typeface="Arial"/>
              <a:buChar char="•"/>
            </a:pPr>
            <a:r>
              <a:rPr lang="es-ES" sz="1800" b="0" i="0" dirty="0" smtClean="0">
                <a:solidFill>
                  <a:srgbClr val="000000"/>
                </a:solidFill>
                <a:latin typeface="Arial"/>
                <a:ea typeface="+mn-ea"/>
                <a:cs typeface="+mn-cs"/>
              </a:rPr>
              <a:t>La configuración se almacena en el archivo vlan.dat (en la memoria flash).</a:t>
            </a:r>
          </a:p>
          <a:p>
            <a:pPr marL="800100" lvl="1" indent="-342900" algn="l" defTabSz="814365">
              <a:spcBef>
                <a:spcPct val="35000"/>
              </a:spcBef>
              <a:spcAft>
                <a:spcPct val="0"/>
              </a:spcAft>
              <a:buClr>
                <a:srgbClr val="708CA1"/>
              </a:buClr>
              <a:buFont typeface="Arial"/>
              <a:buChar char="•"/>
            </a:pPr>
            <a:r>
              <a:rPr lang="es-ES" sz="1800" b="0" i="0" dirty="0" smtClean="0">
                <a:solidFill>
                  <a:srgbClr val="000000"/>
                </a:solidFill>
                <a:latin typeface="Arial"/>
                <a:ea typeface="+mn-ea"/>
                <a:cs typeface="+mn-cs"/>
              </a:rPr>
              <a:t>VTP solo puede descubrir y almacenar las VLAN de rango normal.</a:t>
            </a:r>
            <a:endParaRPr lang="es-ES" sz="1800" dirty="0" smtClean="0"/>
          </a:p>
          <a:p>
            <a:pPr marL="236555" indent="-236555" algn="l" defTabSz="814365">
              <a:lnSpc>
                <a:spcPct val="95000"/>
              </a:lnSpc>
              <a:spcBef>
                <a:spcPct val="50000"/>
              </a:spcBef>
              <a:spcAft>
                <a:spcPct val="0"/>
              </a:spcAft>
              <a:buClr>
                <a:srgbClr val="708CA1"/>
              </a:buClr>
              <a:buFont typeface="Wingdings"/>
              <a:buChar char="§"/>
            </a:pPr>
            <a:r>
              <a:rPr lang="es-ES" sz="2200" b="0" i="0" dirty="0" smtClean="0">
                <a:solidFill>
                  <a:srgbClr val="000000"/>
                </a:solidFill>
                <a:latin typeface="Arial"/>
              </a:rPr>
              <a:t>VLAN de rango extendido</a:t>
            </a:r>
            <a:endParaRPr lang="es-ES" sz="2200" dirty="0" smtClean="0"/>
          </a:p>
          <a:p>
            <a:pPr marL="800100" lvl="1" indent="-342900" algn="l" defTabSz="814365">
              <a:spcBef>
                <a:spcPct val="35000"/>
              </a:spcBef>
              <a:spcAft>
                <a:spcPct val="0"/>
              </a:spcAft>
              <a:buClr>
                <a:srgbClr val="708CA1"/>
              </a:buClr>
              <a:buFont typeface="Arial"/>
              <a:buChar char="•"/>
            </a:pPr>
            <a:r>
              <a:rPr lang="es-ES" sz="1800" b="0" i="0" dirty="0" smtClean="0">
                <a:solidFill>
                  <a:srgbClr val="000000"/>
                </a:solidFill>
                <a:latin typeface="Arial"/>
                <a:ea typeface="+mn-ea"/>
                <a:cs typeface="+mn-cs"/>
              </a:rPr>
              <a:t>Números de VLAN de 1006 a 4096.</a:t>
            </a:r>
          </a:p>
          <a:p>
            <a:pPr marL="800100" lvl="1" indent="-342900" algn="l" defTabSz="814365">
              <a:spcBef>
                <a:spcPct val="35000"/>
              </a:spcBef>
              <a:spcAft>
                <a:spcPct val="0"/>
              </a:spcAft>
              <a:buClr>
                <a:srgbClr val="708CA1"/>
              </a:buClr>
              <a:buFont typeface="Arial"/>
              <a:buChar char="•"/>
            </a:pPr>
            <a:r>
              <a:rPr lang="es-ES" sz="1800" b="0" i="0" dirty="0" smtClean="0">
                <a:solidFill>
                  <a:srgbClr val="000000"/>
                </a:solidFill>
                <a:latin typeface="Arial"/>
                <a:ea typeface="+mn-ea"/>
                <a:cs typeface="+mn-cs"/>
              </a:rPr>
              <a:t>La configuración se almacena en la configuración en ejecución (en la NVRAM).</a:t>
            </a:r>
          </a:p>
          <a:p>
            <a:pPr marL="800100" lvl="1" indent="-342900" algn="l" defTabSz="814365">
              <a:spcBef>
                <a:spcPct val="35000"/>
              </a:spcBef>
              <a:spcAft>
                <a:spcPct val="0"/>
              </a:spcAft>
              <a:buClr>
                <a:srgbClr val="708CA1"/>
              </a:buClr>
              <a:buFont typeface="Arial"/>
              <a:buChar char="•"/>
            </a:pPr>
            <a:r>
              <a:rPr lang="es-ES" sz="1800" b="0" i="0" dirty="0" smtClean="0">
                <a:solidFill>
                  <a:srgbClr val="000000"/>
                </a:solidFill>
                <a:latin typeface="Arial"/>
                <a:ea typeface="+mn-ea"/>
                <a:cs typeface="+mn-cs"/>
              </a:rPr>
              <a:t>VTP no descubre las VLAN de rango extendido.</a:t>
            </a:r>
            <a:endParaRPr lang="es-ES" sz="1800" dirty="0" smtClean="0"/>
          </a:p>
          <a:p>
            <a:pPr marL="0" indent="0" algn="l" defTabSz="814365">
              <a:spcBef>
                <a:spcPct val="50000"/>
              </a:spcBef>
              <a:spcAft>
                <a:spcPct val="0"/>
              </a:spcAft>
              <a:buNone/>
            </a:pPr>
            <a:endParaRPr lang="es-ES" sz="1800" dirty="0" smtClean="0"/>
          </a:p>
        </p:txBody>
      </p:sp>
    </p:spTree>
    <p:extLst>
      <p:ext uri="{BB962C8B-B14F-4D97-AF65-F5344CB8AC3E}">
        <p14:creationId xmlns:p14="http://schemas.microsoft.com/office/powerpoint/2010/main" val="20002392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89152" y="522741"/>
            <a:ext cx="8145462" cy="838200"/>
          </a:xfrm>
        </p:spPr>
        <p:txBody>
          <a:bodyPr/>
          <a:lstStyle/>
          <a:p>
            <a:pPr algn="l" defTabSz="814365">
              <a:spcBef>
                <a:spcPct val="0"/>
              </a:spcBef>
              <a:spcAft>
                <a:spcPct val="0"/>
              </a:spcAft>
              <a:buNone/>
            </a:pPr>
            <a:r>
              <a:rPr lang="es-ES" sz="1800" b="1" i="0" smtClean="0">
                <a:solidFill>
                  <a:srgbClr val="708CA1"/>
                </a:solidFill>
                <a:latin typeface="Arial"/>
                <a:ea typeface="ＭＳ Ｐゴシック"/>
              </a:rPr>
              <a:t>Asignación de VLAN</a:t>
            </a:r>
            <a:br>
              <a:rPr lang="es-ES" sz="1800" b="1" i="0" smtClean="0">
                <a:solidFill>
                  <a:srgbClr val="708CA1"/>
                </a:solidFill>
                <a:latin typeface="Arial"/>
                <a:ea typeface="ＭＳ Ｐゴシック"/>
              </a:rPr>
            </a:br>
            <a:r>
              <a:rPr lang="es-ES" sz="3200" b="1" i="0" smtClean="0">
                <a:solidFill>
                  <a:srgbClr val="708CA1"/>
                </a:solidFill>
                <a:latin typeface="Arial"/>
                <a:ea typeface="ＭＳ Ｐゴシック"/>
              </a:rPr>
              <a:t>Creación de una VLAN</a:t>
            </a:r>
            <a:endParaRPr lang="es-ES" smtClean="0">
              <a:ea typeface="ＭＳ Ｐゴシック" pitchFamily="34" charset="-128"/>
            </a:endParaRPr>
          </a:p>
        </p:txBody>
      </p:sp>
      <p:pic>
        <p:nvPicPr>
          <p:cNvPr id="3" name="Content Placeholder 2"/>
          <p:cNvPicPr>
            <a:picLocks noGrp="1" noChangeAspect="1"/>
          </p:cNvPicPr>
          <p:nvPr>
            <p:ph idx="1"/>
          </p:nvPr>
        </p:nvPicPr>
        <p:blipFill>
          <a:blip r:embed="rId3"/>
          <a:stretch>
            <a:fillRect/>
          </a:stretch>
        </p:blipFill>
        <p:spPr>
          <a:xfrm>
            <a:off x="575131" y="2112188"/>
            <a:ext cx="8017219" cy="2878911"/>
          </a:xfrm>
        </p:spPr>
      </p:pic>
    </p:spTree>
    <p:extLst>
      <p:ext uri="{BB962C8B-B14F-4D97-AF65-F5344CB8AC3E}">
        <p14:creationId xmlns:p14="http://schemas.microsoft.com/office/powerpoint/2010/main" val="22034831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274638" y="493713"/>
            <a:ext cx="8145462" cy="838200"/>
          </a:xfrm>
        </p:spPr>
        <p:txBody>
          <a:bodyPr/>
          <a:lstStyle/>
          <a:p>
            <a:pPr algn="l" defTabSz="814365">
              <a:spcBef>
                <a:spcPct val="0"/>
              </a:spcBef>
              <a:spcAft>
                <a:spcPct val="0"/>
              </a:spcAft>
              <a:buNone/>
            </a:pPr>
            <a:r>
              <a:rPr lang="es-ES" sz="3200" b="1" i="0" smtClean="0">
                <a:solidFill>
                  <a:srgbClr val="708CA1"/>
                </a:solidFill>
                <a:latin typeface="Arial"/>
                <a:ea typeface="ＭＳ Ｐゴシック"/>
              </a:rPr>
              <a:t>Capítulo 3</a:t>
            </a:r>
            <a:endParaRPr lang="es-ES" smtClean="0">
              <a:ea typeface="ＭＳ Ｐゴシック" pitchFamily="34" charset="-128"/>
            </a:endParaRPr>
          </a:p>
        </p:txBody>
      </p:sp>
      <p:sp>
        <p:nvSpPr>
          <p:cNvPr id="6147" name="Rectangle 3"/>
          <p:cNvSpPr>
            <a:spLocks noGrp="1" noChangeArrowheads="1"/>
          </p:cNvSpPr>
          <p:nvPr>
            <p:ph idx="1"/>
          </p:nvPr>
        </p:nvSpPr>
        <p:spPr>
          <a:xfrm>
            <a:off x="747713" y="1601788"/>
            <a:ext cx="8131175" cy="4437062"/>
          </a:xfrm>
        </p:spPr>
        <p:txBody>
          <a:bodyPr/>
          <a:lstStyle/>
          <a:p>
            <a:pPr marL="0" indent="0" algn="l" defTabSz="814365">
              <a:spcBef>
                <a:spcPct val="50000"/>
              </a:spcBef>
              <a:spcAft>
                <a:spcPct val="0"/>
              </a:spcAft>
              <a:buNone/>
            </a:pPr>
            <a:r>
              <a:rPr lang="es-ES" sz="2400" b="0" i="0" smtClean="0">
                <a:solidFill>
                  <a:srgbClr val="000000"/>
                </a:solidFill>
                <a:latin typeface="Arial"/>
                <a:cs typeface="Arial"/>
              </a:rPr>
              <a:t>3.1 Segmentación de VLAN</a:t>
            </a:r>
          </a:p>
          <a:p>
            <a:pPr marL="0" indent="0" algn="l" defTabSz="814365">
              <a:spcBef>
                <a:spcPct val="50000"/>
              </a:spcBef>
              <a:spcAft>
                <a:spcPct val="0"/>
              </a:spcAft>
              <a:buNone/>
            </a:pPr>
            <a:r>
              <a:rPr lang="es-ES" sz="2400" b="0" i="0" smtClean="0">
                <a:solidFill>
                  <a:srgbClr val="000000"/>
                </a:solidFill>
                <a:latin typeface="Arial"/>
                <a:cs typeface="Arial"/>
              </a:rPr>
              <a:t>3.2 Implementación de VLAN</a:t>
            </a:r>
          </a:p>
          <a:p>
            <a:pPr marL="0" indent="0" algn="l" defTabSz="814365">
              <a:spcBef>
                <a:spcPct val="50000"/>
              </a:spcBef>
              <a:spcAft>
                <a:spcPct val="0"/>
              </a:spcAft>
              <a:buNone/>
            </a:pPr>
            <a:r>
              <a:rPr lang="es-ES" sz="2400" b="0" i="0" smtClean="0">
                <a:solidFill>
                  <a:srgbClr val="000000"/>
                </a:solidFill>
                <a:latin typeface="Arial"/>
                <a:cs typeface="Arial"/>
              </a:rPr>
              <a:t>3.3 Seguridad y diseño de redes VLAN</a:t>
            </a:r>
          </a:p>
          <a:p>
            <a:pPr marL="0" indent="0" algn="l" defTabSz="814365">
              <a:spcBef>
                <a:spcPct val="50000"/>
              </a:spcBef>
              <a:spcAft>
                <a:spcPct val="0"/>
              </a:spcAft>
              <a:buNone/>
            </a:pPr>
            <a:r>
              <a:rPr lang="es-ES" sz="2400" b="0" i="0" smtClean="0">
                <a:solidFill>
                  <a:srgbClr val="000000"/>
                </a:solidFill>
                <a:latin typeface="Arial"/>
                <a:cs typeface="Arial"/>
              </a:rPr>
              <a:t>3.4 Resumen</a:t>
            </a:r>
            <a:endParaRPr lang="es-ES" smtClean="0">
              <a:cs typeface="Arial" charset="0"/>
            </a:endParaRPr>
          </a:p>
          <a:p>
            <a:pPr marL="0" indent="0" algn="l" defTabSz="814365">
              <a:spcBef>
                <a:spcPct val="50000"/>
              </a:spcBef>
              <a:spcAft>
                <a:spcPct val="0"/>
              </a:spcAft>
              <a:buNone/>
            </a:pPr>
            <a:endParaRPr lang="es-ES" smtClean="0">
              <a:cs typeface="Arial" charset="0"/>
            </a:endParaRPr>
          </a:p>
        </p:txBody>
      </p:sp>
    </p:spTree>
    <p:extLst>
      <p:ext uri="{BB962C8B-B14F-4D97-AF65-F5344CB8AC3E}">
        <p14:creationId xmlns:p14="http://schemas.microsoft.com/office/powerpoint/2010/main" val="22131570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89152" y="522741"/>
            <a:ext cx="8145462" cy="838200"/>
          </a:xfrm>
        </p:spPr>
        <p:txBody>
          <a:bodyPr/>
          <a:lstStyle/>
          <a:p>
            <a:pPr algn="l" defTabSz="814365">
              <a:spcBef>
                <a:spcPct val="0"/>
              </a:spcBef>
              <a:spcAft>
                <a:spcPct val="0"/>
              </a:spcAft>
              <a:buNone/>
            </a:pPr>
            <a:r>
              <a:rPr lang="es-ES" sz="1800" b="1" i="0" smtClean="0">
                <a:solidFill>
                  <a:srgbClr val="708CA1"/>
                </a:solidFill>
                <a:latin typeface="Arial"/>
                <a:ea typeface="ＭＳ Ｐゴシック"/>
              </a:rPr>
              <a:t>Asignación de VLAN</a:t>
            </a:r>
            <a:br>
              <a:rPr lang="es-ES" sz="1800" b="1" i="0" smtClean="0">
                <a:solidFill>
                  <a:srgbClr val="708CA1"/>
                </a:solidFill>
                <a:latin typeface="Arial"/>
                <a:ea typeface="ＭＳ Ｐゴシック"/>
              </a:rPr>
            </a:br>
            <a:r>
              <a:rPr lang="es-ES" sz="3200" b="1" i="0" smtClean="0">
                <a:solidFill>
                  <a:srgbClr val="708CA1"/>
                </a:solidFill>
                <a:latin typeface="Arial"/>
                <a:ea typeface="ＭＳ Ｐゴシック"/>
              </a:rPr>
              <a:t>Asignación de puertos a las redes VLAN</a:t>
            </a:r>
            <a:endParaRPr lang="es-ES" smtClean="0">
              <a:ea typeface="ＭＳ Ｐゴシック" pitchFamily="34" charset="-128"/>
            </a:endParaRPr>
          </a:p>
        </p:txBody>
      </p:sp>
      <p:pic>
        <p:nvPicPr>
          <p:cNvPr id="3" name="Content Placeholder 2"/>
          <p:cNvPicPr>
            <a:picLocks noGrp="1" noChangeAspect="1"/>
          </p:cNvPicPr>
          <p:nvPr>
            <p:ph idx="1"/>
          </p:nvPr>
        </p:nvPicPr>
        <p:blipFill>
          <a:blip r:embed="rId3"/>
          <a:stretch>
            <a:fillRect/>
          </a:stretch>
        </p:blipFill>
        <p:spPr>
          <a:xfrm>
            <a:off x="466403" y="1810612"/>
            <a:ext cx="8290569" cy="3807149"/>
          </a:xfrm>
        </p:spPr>
      </p:pic>
    </p:spTree>
    <p:extLst>
      <p:ext uri="{BB962C8B-B14F-4D97-AF65-F5344CB8AC3E}">
        <p14:creationId xmlns:p14="http://schemas.microsoft.com/office/powerpoint/2010/main" val="20337715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89152" y="522741"/>
            <a:ext cx="8145462" cy="838200"/>
          </a:xfrm>
        </p:spPr>
        <p:txBody>
          <a:bodyPr/>
          <a:lstStyle/>
          <a:p>
            <a:pPr algn="l" defTabSz="814365">
              <a:spcBef>
                <a:spcPct val="0"/>
              </a:spcBef>
              <a:spcAft>
                <a:spcPct val="0"/>
              </a:spcAft>
              <a:buNone/>
            </a:pPr>
            <a:r>
              <a:rPr lang="es-ES" sz="1800" b="1" i="0" smtClean="0">
                <a:solidFill>
                  <a:srgbClr val="708CA1"/>
                </a:solidFill>
                <a:latin typeface="Arial"/>
                <a:ea typeface="ＭＳ Ｐゴシック"/>
              </a:rPr>
              <a:t>Asignación de VLAN</a:t>
            </a:r>
            <a:br>
              <a:rPr lang="es-ES" sz="1800" b="1" i="0" smtClean="0">
                <a:solidFill>
                  <a:srgbClr val="708CA1"/>
                </a:solidFill>
                <a:latin typeface="Arial"/>
                <a:ea typeface="ＭＳ Ｐゴシック"/>
              </a:rPr>
            </a:br>
            <a:r>
              <a:rPr lang="es-ES" sz="3200" b="1" i="0" smtClean="0">
                <a:solidFill>
                  <a:srgbClr val="708CA1"/>
                </a:solidFill>
                <a:latin typeface="Arial"/>
                <a:ea typeface="ＭＳ Ｐゴシック"/>
              </a:rPr>
              <a:t>Asignación de puertos a las redes VLAN</a:t>
            </a:r>
            <a:endParaRPr lang="es-ES" smtClean="0">
              <a:ea typeface="ＭＳ Ｐゴシック" pitchFamily="34" charset="-128"/>
            </a:endParaRPr>
          </a:p>
        </p:txBody>
      </p:sp>
      <p:pic>
        <p:nvPicPr>
          <p:cNvPr id="3" name="Content Placeholder 2"/>
          <p:cNvPicPr>
            <a:picLocks noGrp="1" noChangeAspect="1"/>
          </p:cNvPicPr>
          <p:nvPr>
            <p:ph idx="1"/>
          </p:nvPr>
        </p:nvPicPr>
        <p:blipFill>
          <a:blip r:embed="rId3"/>
          <a:stretch>
            <a:fillRect/>
          </a:stretch>
        </p:blipFill>
        <p:spPr>
          <a:xfrm>
            <a:off x="742478" y="1343136"/>
            <a:ext cx="7738417" cy="5351688"/>
          </a:xfrm>
        </p:spPr>
      </p:pic>
    </p:spTree>
    <p:extLst>
      <p:ext uri="{BB962C8B-B14F-4D97-AF65-F5344CB8AC3E}">
        <p14:creationId xmlns:p14="http://schemas.microsoft.com/office/powerpoint/2010/main" val="19509173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89151" y="421143"/>
            <a:ext cx="8622619" cy="838200"/>
          </a:xfrm>
        </p:spPr>
        <p:txBody>
          <a:bodyPr/>
          <a:lstStyle/>
          <a:p>
            <a:pPr algn="l" defTabSz="814365">
              <a:spcBef>
                <a:spcPct val="0"/>
              </a:spcBef>
              <a:spcAft>
                <a:spcPct val="0"/>
              </a:spcAft>
              <a:buNone/>
            </a:pPr>
            <a:r>
              <a:rPr lang="es-ES" sz="1400" b="1" i="0" dirty="0" smtClean="0">
                <a:solidFill>
                  <a:srgbClr val="708CA1"/>
                </a:solidFill>
                <a:latin typeface="Arial"/>
                <a:ea typeface="ＭＳ Ｐゴシック"/>
              </a:rPr>
              <a:t>Asignación de VLAN</a:t>
            </a:r>
            <a:r>
              <a:rPr lang="es-ES" sz="1800" b="1" i="0" dirty="0" smtClean="0">
                <a:solidFill>
                  <a:srgbClr val="708CA1"/>
                </a:solidFill>
                <a:latin typeface="Arial"/>
                <a:ea typeface="ＭＳ Ｐゴシック"/>
              </a:rPr>
              <a:t/>
            </a:r>
            <a:br>
              <a:rPr lang="es-ES" sz="1800" b="1" i="0" dirty="0" smtClean="0">
                <a:solidFill>
                  <a:srgbClr val="708CA1"/>
                </a:solidFill>
                <a:latin typeface="Arial"/>
                <a:ea typeface="ＭＳ Ｐゴシック"/>
              </a:rPr>
            </a:br>
            <a:r>
              <a:rPr lang="es-ES" sz="2800" b="1" i="0" dirty="0" smtClean="0">
                <a:solidFill>
                  <a:srgbClr val="708CA1"/>
                </a:solidFill>
                <a:latin typeface="Arial"/>
                <a:ea typeface="ＭＳ Ｐゴシック"/>
              </a:rPr>
              <a:t>Cambio de pertenencia de puertos de una VLAN</a:t>
            </a:r>
            <a:endParaRPr lang="es-ES" sz="2800" dirty="0" smtClean="0">
              <a:ea typeface="ＭＳ Ｐゴシック" pitchFamily="34" charset="-128"/>
            </a:endParaRPr>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5116" y="1343136"/>
            <a:ext cx="7573142" cy="5351688"/>
          </a:xfrm>
        </p:spPr>
      </p:pic>
    </p:spTree>
    <p:extLst>
      <p:ext uri="{BB962C8B-B14F-4D97-AF65-F5344CB8AC3E}">
        <p14:creationId xmlns:p14="http://schemas.microsoft.com/office/powerpoint/2010/main" val="17053264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89152" y="406629"/>
            <a:ext cx="8666162" cy="838200"/>
          </a:xfrm>
        </p:spPr>
        <p:txBody>
          <a:bodyPr/>
          <a:lstStyle/>
          <a:p>
            <a:pPr algn="l" defTabSz="814365">
              <a:spcBef>
                <a:spcPct val="0"/>
              </a:spcBef>
              <a:spcAft>
                <a:spcPct val="0"/>
              </a:spcAft>
              <a:buNone/>
            </a:pPr>
            <a:r>
              <a:rPr lang="es-ES" sz="1500" b="1" i="0" dirty="0" smtClean="0">
                <a:solidFill>
                  <a:srgbClr val="708CA1"/>
                </a:solidFill>
                <a:latin typeface="Arial"/>
                <a:ea typeface="ＭＳ Ｐゴシック"/>
              </a:rPr>
              <a:t>Asignación de VLAN</a:t>
            </a:r>
            <a:r>
              <a:rPr lang="es-ES" sz="1800" b="1" i="0" dirty="0" smtClean="0">
                <a:solidFill>
                  <a:srgbClr val="708CA1"/>
                </a:solidFill>
                <a:latin typeface="Arial"/>
                <a:ea typeface="ＭＳ Ｐゴシック"/>
              </a:rPr>
              <a:t/>
            </a:r>
            <a:br>
              <a:rPr lang="es-ES" sz="1800" b="1" i="0" dirty="0" smtClean="0">
                <a:solidFill>
                  <a:srgbClr val="708CA1"/>
                </a:solidFill>
                <a:latin typeface="Arial"/>
                <a:ea typeface="ＭＳ Ｐゴシック"/>
              </a:rPr>
            </a:br>
            <a:r>
              <a:rPr lang="es-ES" sz="2900" b="1" i="0" dirty="0" smtClean="0">
                <a:solidFill>
                  <a:srgbClr val="708CA1"/>
                </a:solidFill>
                <a:latin typeface="Arial"/>
                <a:ea typeface="ＭＳ Ｐゴシック"/>
              </a:rPr>
              <a:t>Cambio de pertenencia de puertos de una VLAN</a:t>
            </a:r>
            <a:endParaRPr lang="es-ES" sz="2900" dirty="0" smtClean="0">
              <a:ea typeface="ＭＳ Ｐゴシック" pitchFamily="34" charset="-128"/>
            </a:endParaRPr>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68968" y="1343136"/>
            <a:ext cx="6485438" cy="5351688"/>
          </a:xfrm>
        </p:spPr>
      </p:pic>
    </p:spTree>
    <p:extLst>
      <p:ext uri="{BB962C8B-B14F-4D97-AF65-F5344CB8AC3E}">
        <p14:creationId xmlns:p14="http://schemas.microsoft.com/office/powerpoint/2010/main" val="35821810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89152" y="522741"/>
            <a:ext cx="8145462" cy="838200"/>
          </a:xfrm>
        </p:spPr>
        <p:txBody>
          <a:bodyPr/>
          <a:lstStyle/>
          <a:p>
            <a:pPr algn="l" defTabSz="814365">
              <a:spcBef>
                <a:spcPct val="0"/>
              </a:spcBef>
              <a:spcAft>
                <a:spcPct val="0"/>
              </a:spcAft>
              <a:buNone/>
            </a:pPr>
            <a:r>
              <a:rPr lang="es-ES" sz="1800" b="1" i="0" smtClean="0">
                <a:solidFill>
                  <a:srgbClr val="708CA1"/>
                </a:solidFill>
                <a:latin typeface="Arial"/>
                <a:ea typeface="ＭＳ Ｐゴシック"/>
              </a:rPr>
              <a:t>Asignación de VLAN</a:t>
            </a:r>
            <a:br>
              <a:rPr lang="es-ES" sz="1800" b="1" i="0" smtClean="0">
                <a:solidFill>
                  <a:srgbClr val="708CA1"/>
                </a:solidFill>
                <a:latin typeface="Arial"/>
                <a:ea typeface="ＭＳ Ｐゴシック"/>
              </a:rPr>
            </a:br>
            <a:r>
              <a:rPr lang="es-ES" sz="3200" b="1" i="0" smtClean="0">
                <a:solidFill>
                  <a:srgbClr val="708CA1"/>
                </a:solidFill>
                <a:latin typeface="Arial"/>
                <a:ea typeface="ＭＳ Ｐゴシック"/>
              </a:rPr>
              <a:t>Eliminación de VLAN</a:t>
            </a:r>
            <a:endParaRPr lang="es-ES" smtClean="0">
              <a:ea typeface="ＭＳ Ｐゴシック" pitchFamily="34" charset="-128"/>
            </a:endParaRPr>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44696" y="1451469"/>
            <a:ext cx="7133982" cy="5105995"/>
          </a:xfrm>
        </p:spPr>
      </p:pic>
    </p:spTree>
    <p:extLst>
      <p:ext uri="{BB962C8B-B14F-4D97-AF65-F5344CB8AC3E}">
        <p14:creationId xmlns:p14="http://schemas.microsoft.com/office/powerpoint/2010/main" val="32294412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89152" y="522741"/>
            <a:ext cx="8145462" cy="838200"/>
          </a:xfrm>
        </p:spPr>
        <p:txBody>
          <a:bodyPr/>
          <a:lstStyle/>
          <a:p>
            <a:pPr algn="l" defTabSz="814365">
              <a:spcBef>
                <a:spcPct val="0"/>
              </a:spcBef>
              <a:spcAft>
                <a:spcPct val="0"/>
              </a:spcAft>
              <a:buNone/>
            </a:pPr>
            <a:r>
              <a:rPr lang="es-ES" sz="1800" b="1" i="0" dirty="0" smtClean="0">
                <a:solidFill>
                  <a:srgbClr val="708CA1"/>
                </a:solidFill>
                <a:latin typeface="Arial"/>
                <a:ea typeface="ＭＳ Ｐゴシック"/>
              </a:rPr>
              <a:t>Asignación de VLAN</a:t>
            </a:r>
            <a:br>
              <a:rPr lang="es-ES" sz="1800" b="1" i="0" dirty="0" smtClean="0">
                <a:solidFill>
                  <a:srgbClr val="708CA1"/>
                </a:solidFill>
                <a:latin typeface="Arial"/>
                <a:ea typeface="ＭＳ Ｐゴシック"/>
              </a:rPr>
            </a:br>
            <a:r>
              <a:rPr lang="es-ES" sz="3200" b="1" i="0" dirty="0" smtClean="0">
                <a:solidFill>
                  <a:srgbClr val="708CA1"/>
                </a:solidFill>
                <a:latin typeface="Arial"/>
                <a:ea typeface="ＭＳ Ｐゴシック"/>
              </a:rPr>
              <a:t>Verificación de información de VLAN</a:t>
            </a:r>
            <a:endParaRPr lang="es-ES" dirty="0" smtClean="0">
              <a:ea typeface="ＭＳ Ｐゴシック" pitchFamily="34" charset="-128"/>
            </a:endParaRPr>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0458" y="1451469"/>
            <a:ext cx="6862457" cy="5105995"/>
          </a:xfrm>
        </p:spPr>
      </p:pic>
    </p:spTree>
    <p:extLst>
      <p:ext uri="{BB962C8B-B14F-4D97-AF65-F5344CB8AC3E}">
        <p14:creationId xmlns:p14="http://schemas.microsoft.com/office/powerpoint/2010/main" val="18375644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89152" y="522741"/>
            <a:ext cx="8145462" cy="838200"/>
          </a:xfrm>
        </p:spPr>
        <p:txBody>
          <a:bodyPr/>
          <a:lstStyle/>
          <a:p>
            <a:pPr algn="l" defTabSz="814365">
              <a:spcBef>
                <a:spcPct val="0"/>
              </a:spcBef>
              <a:spcAft>
                <a:spcPct val="0"/>
              </a:spcAft>
              <a:buNone/>
            </a:pPr>
            <a:r>
              <a:rPr lang="es-ES" sz="1800" b="1" i="0" smtClean="0">
                <a:solidFill>
                  <a:srgbClr val="708CA1"/>
                </a:solidFill>
                <a:latin typeface="Arial"/>
                <a:ea typeface="ＭＳ Ｐゴシック"/>
              </a:rPr>
              <a:t>Asignación de VLAN</a:t>
            </a:r>
            <a:br>
              <a:rPr lang="es-ES" sz="1800" b="1" i="0" smtClean="0">
                <a:solidFill>
                  <a:srgbClr val="708CA1"/>
                </a:solidFill>
                <a:latin typeface="Arial"/>
                <a:ea typeface="ＭＳ Ｐゴシック"/>
              </a:rPr>
            </a:br>
            <a:r>
              <a:rPr lang="es-ES" sz="3200" b="1" i="0" smtClean="0">
                <a:solidFill>
                  <a:srgbClr val="708CA1"/>
                </a:solidFill>
                <a:latin typeface="Arial"/>
                <a:ea typeface="ＭＳ Ｐゴシック"/>
              </a:rPr>
              <a:t>Verificación de información de VLAN</a:t>
            </a:r>
            <a:endParaRPr lang="es-ES" smtClean="0">
              <a:ea typeface="ＭＳ Ｐゴシック" pitchFamily="34" charset="-128"/>
            </a:endParaRPr>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0458" y="1479408"/>
            <a:ext cx="6862457" cy="5050116"/>
          </a:xfrm>
        </p:spPr>
      </p:pic>
    </p:spTree>
    <p:extLst>
      <p:ext uri="{BB962C8B-B14F-4D97-AF65-F5344CB8AC3E}">
        <p14:creationId xmlns:p14="http://schemas.microsoft.com/office/powerpoint/2010/main" val="571946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89152" y="363087"/>
            <a:ext cx="8637134" cy="838200"/>
          </a:xfrm>
        </p:spPr>
        <p:txBody>
          <a:bodyPr/>
          <a:lstStyle/>
          <a:p>
            <a:pPr algn="l" defTabSz="814365">
              <a:spcBef>
                <a:spcPct val="0"/>
              </a:spcBef>
              <a:spcAft>
                <a:spcPct val="0"/>
              </a:spcAft>
              <a:buNone/>
            </a:pPr>
            <a:r>
              <a:rPr lang="es-ES" sz="1500" b="1" i="0" dirty="0" smtClean="0">
                <a:solidFill>
                  <a:srgbClr val="708CA1"/>
                </a:solidFill>
                <a:latin typeface="Arial"/>
                <a:ea typeface="ＭＳ Ｐゴシック"/>
              </a:rPr>
              <a:t>Asignación de VLAN</a:t>
            </a:r>
            <a:r>
              <a:rPr lang="es-ES" sz="1800" b="1" i="0" dirty="0" smtClean="0">
                <a:solidFill>
                  <a:srgbClr val="708CA1"/>
                </a:solidFill>
                <a:latin typeface="Arial"/>
                <a:ea typeface="ＭＳ Ｐゴシック"/>
              </a:rPr>
              <a:t/>
            </a:r>
            <a:br>
              <a:rPr lang="es-ES" sz="1800" b="1" i="0" dirty="0" smtClean="0">
                <a:solidFill>
                  <a:srgbClr val="708CA1"/>
                </a:solidFill>
                <a:latin typeface="Arial"/>
                <a:ea typeface="ＭＳ Ｐゴシック"/>
              </a:rPr>
            </a:br>
            <a:r>
              <a:rPr lang="es-ES" sz="2900" b="1" i="0" dirty="0" smtClean="0">
                <a:solidFill>
                  <a:srgbClr val="708CA1"/>
                </a:solidFill>
                <a:latin typeface="Arial"/>
                <a:ea typeface="ＭＳ Ｐゴシック"/>
              </a:rPr>
              <a:t>Configuración de enlaces troncales IEEE 802.1Q</a:t>
            </a:r>
            <a:endParaRPr lang="es-ES" sz="2900" dirty="0" smtClean="0">
              <a:ea typeface="ＭＳ Ｐゴシック" pitchFamily="34" charset="-128"/>
            </a:endParaRPr>
          </a:p>
        </p:txBody>
      </p:sp>
      <p:pic>
        <p:nvPicPr>
          <p:cNvPr id="4098" name="Picture 2"/>
          <p:cNvPicPr>
            <a:picLocks noChangeAspect="1" noChangeArrowheads="1"/>
          </p:cNvPicPr>
          <p:nvPr/>
        </p:nvPicPr>
        <p:blipFill>
          <a:blip r:embed="rId3"/>
          <a:srcRect t="2931" b="10046"/>
          <a:stretch>
            <a:fillRect/>
          </a:stretch>
        </p:blipFill>
        <p:spPr bwMode="auto">
          <a:xfrm>
            <a:off x="917970" y="1295399"/>
            <a:ext cx="6682980" cy="3496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4930435"/>
            <a:ext cx="6496050" cy="1460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36150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89152" y="609825"/>
            <a:ext cx="8145462" cy="838200"/>
          </a:xfrm>
        </p:spPr>
        <p:txBody>
          <a:bodyPr/>
          <a:lstStyle/>
          <a:p>
            <a:pPr algn="l" defTabSz="814365">
              <a:spcBef>
                <a:spcPct val="0"/>
              </a:spcBef>
              <a:spcAft>
                <a:spcPct val="0"/>
              </a:spcAft>
              <a:buNone/>
            </a:pPr>
            <a:r>
              <a:rPr lang="es-ES" sz="1400" b="1" i="0" dirty="0" smtClean="0">
                <a:solidFill>
                  <a:srgbClr val="708CA1"/>
                </a:solidFill>
                <a:latin typeface="Arial"/>
                <a:ea typeface="ＭＳ Ｐゴシック"/>
              </a:rPr>
              <a:t>Asignación de VLAN</a:t>
            </a:r>
            <a:r>
              <a:rPr lang="es-ES" sz="1800" b="1" i="0" dirty="0" smtClean="0">
                <a:solidFill>
                  <a:srgbClr val="708CA1"/>
                </a:solidFill>
                <a:latin typeface="Arial"/>
                <a:ea typeface="ＭＳ Ｐゴシック"/>
              </a:rPr>
              <a:t/>
            </a:r>
            <a:br>
              <a:rPr lang="es-ES" sz="1800" b="1" i="0" dirty="0" smtClean="0">
                <a:solidFill>
                  <a:srgbClr val="708CA1"/>
                </a:solidFill>
                <a:latin typeface="Arial"/>
                <a:ea typeface="ＭＳ Ｐゴシック"/>
              </a:rPr>
            </a:br>
            <a:r>
              <a:rPr lang="es-ES" sz="2800" b="1" i="0" dirty="0" smtClean="0">
                <a:solidFill>
                  <a:srgbClr val="708CA1"/>
                </a:solidFill>
                <a:latin typeface="Arial"/>
                <a:ea typeface="ＭＳ Ｐゴシック"/>
              </a:rPr>
              <a:t>Restablecimiento del enlace troncal al estado predeterminado</a:t>
            </a:r>
            <a:endParaRPr lang="es-ES" sz="2800" dirty="0" smtClean="0">
              <a:ea typeface="ＭＳ Ｐゴシック" pitchFamily="34" charset="-128"/>
            </a:endParaRPr>
          </a:p>
        </p:txBody>
      </p:sp>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948" y="1334201"/>
            <a:ext cx="6936105" cy="5437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89000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89152" y="595311"/>
            <a:ext cx="8145462" cy="838200"/>
          </a:xfrm>
        </p:spPr>
        <p:txBody>
          <a:bodyPr/>
          <a:lstStyle/>
          <a:p>
            <a:pPr algn="l" defTabSz="814365">
              <a:spcBef>
                <a:spcPct val="0"/>
              </a:spcBef>
              <a:spcAft>
                <a:spcPct val="0"/>
              </a:spcAft>
              <a:buNone/>
            </a:pPr>
            <a:r>
              <a:rPr lang="es-ES" sz="1400" b="1" i="0" dirty="0" smtClean="0">
                <a:solidFill>
                  <a:srgbClr val="708CA1"/>
                </a:solidFill>
                <a:latin typeface="Arial"/>
                <a:ea typeface="ＭＳ Ｐゴシック"/>
              </a:rPr>
              <a:t>Asignación de VLAN</a:t>
            </a:r>
            <a:r>
              <a:rPr lang="es-ES" sz="1800" b="1" i="0" dirty="0" smtClean="0">
                <a:solidFill>
                  <a:srgbClr val="708CA1"/>
                </a:solidFill>
                <a:latin typeface="Arial"/>
                <a:ea typeface="ＭＳ Ｐゴシック"/>
              </a:rPr>
              <a:t/>
            </a:r>
            <a:br>
              <a:rPr lang="es-ES" sz="1800" b="1" i="0" dirty="0" smtClean="0">
                <a:solidFill>
                  <a:srgbClr val="708CA1"/>
                </a:solidFill>
                <a:latin typeface="Arial"/>
                <a:ea typeface="ＭＳ Ｐゴシック"/>
              </a:rPr>
            </a:br>
            <a:r>
              <a:rPr lang="es-ES" sz="2800" b="1" i="0" dirty="0" smtClean="0">
                <a:solidFill>
                  <a:srgbClr val="708CA1"/>
                </a:solidFill>
                <a:latin typeface="Arial"/>
                <a:ea typeface="ＭＳ Ｐゴシック"/>
              </a:rPr>
              <a:t>Restablecimiento del enlace troncal al estado predeterminado</a:t>
            </a:r>
            <a:endParaRPr lang="es-ES" sz="2800" dirty="0" smtClean="0">
              <a:ea typeface="ＭＳ Ｐゴシック" pitchFamily="34" charset="-128"/>
            </a:endParaRPr>
          </a:p>
        </p:txBody>
      </p:sp>
      <p:pic>
        <p:nvPicPr>
          <p:cNvPr id="5122" name="Picture 2"/>
          <p:cNvPicPr>
            <a:picLocks noChangeAspect="1" noChangeArrowheads="1"/>
          </p:cNvPicPr>
          <p:nvPr/>
        </p:nvPicPr>
        <p:blipFill>
          <a:blip r:embed="rId3"/>
          <a:srcRect b="3887"/>
          <a:stretch>
            <a:fillRect/>
          </a:stretch>
        </p:blipFill>
        <p:spPr bwMode="auto">
          <a:xfrm>
            <a:off x="687265" y="1499361"/>
            <a:ext cx="7828085" cy="5091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95980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74638" y="493713"/>
            <a:ext cx="8145462" cy="838200"/>
          </a:xfrm>
        </p:spPr>
        <p:txBody>
          <a:bodyPr/>
          <a:lstStyle/>
          <a:p>
            <a:pPr algn="l" defTabSz="814365">
              <a:spcBef>
                <a:spcPct val="0"/>
              </a:spcBef>
              <a:spcAft>
                <a:spcPct val="0"/>
              </a:spcAft>
              <a:buNone/>
            </a:pPr>
            <a:r>
              <a:rPr lang="es-ES" sz="3200" b="1" i="0" smtClean="0">
                <a:solidFill>
                  <a:srgbClr val="708CA1"/>
                </a:solidFill>
                <a:latin typeface="Arial"/>
                <a:ea typeface="ＭＳ Ｐゴシック"/>
                <a:cs typeface="+mj-cs"/>
              </a:rPr>
              <a:t>Capítulo 3: Objetivos</a:t>
            </a:r>
            <a:endParaRPr lang="es-ES" sz="3200" b="1" i="0">
              <a:solidFill>
                <a:srgbClr val="708CA1"/>
              </a:solidFill>
              <a:latin typeface="Arial"/>
              <a:ea typeface="ＭＳ Ｐゴシック"/>
              <a:cs typeface="+mj-cs"/>
            </a:endParaRPr>
          </a:p>
        </p:txBody>
      </p:sp>
      <p:sp>
        <p:nvSpPr>
          <p:cNvPr id="6147" name="Rectangle 3"/>
          <p:cNvSpPr>
            <a:spLocks noGrp="1" noChangeArrowheads="1"/>
          </p:cNvSpPr>
          <p:nvPr>
            <p:ph idx="1"/>
          </p:nvPr>
        </p:nvSpPr>
        <p:spPr>
          <a:xfrm>
            <a:off x="285750" y="1471613"/>
            <a:ext cx="8564563" cy="4437062"/>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000" b="0" i="0" dirty="0" smtClean="0">
                <a:solidFill>
                  <a:srgbClr val="000000"/>
                </a:solidFill>
                <a:latin typeface="Arial"/>
              </a:rPr>
              <a:t>Explicar la finalidad de las VLAN en una red conmutada.</a:t>
            </a:r>
          </a:p>
          <a:p>
            <a:pPr marL="236555" indent="-236555" algn="l" defTabSz="814365">
              <a:lnSpc>
                <a:spcPct val="95000"/>
              </a:lnSpc>
              <a:spcBef>
                <a:spcPct val="50000"/>
              </a:spcBef>
              <a:spcAft>
                <a:spcPct val="0"/>
              </a:spcAft>
              <a:buClr>
                <a:srgbClr val="708CA1"/>
              </a:buClr>
              <a:buFont typeface="Wingdings"/>
              <a:buChar char="§"/>
            </a:pPr>
            <a:r>
              <a:rPr lang="es-ES" sz="2000" b="0" i="0" dirty="0" smtClean="0">
                <a:solidFill>
                  <a:srgbClr val="000000"/>
                </a:solidFill>
                <a:latin typeface="Arial"/>
              </a:rPr>
              <a:t>Analizar cómo un </a:t>
            </a:r>
            <a:r>
              <a:rPr lang="es-ES" sz="2000" b="0" i="0" dirty="0" err="1" smtClean="0">
                <a:solidFill>
                  <a:srgbClr val="000000"/>
                </a:solidFill>
                <a:latin typeface="Arial"/>
              </a:rPr>
              <a:t>switch</a:t>
            </a:r>
            <a:r>
              <a:rPr lang="es-ES" sz="2000" b="0" i="0" dirty="0" smtClean="0">
                <a:solidFill>
                  <a:srgbClr val="000000"/>
                </a:solidFill>
                <a:latin typeface="Arial"/>
              </a:rPr>
              <a:t> reenvía tramas según la configuración de VLAN en un entorno conmutado múltiple.</a:t>
            </a:r>
          </a:p>
          <a:p>
            <a:pPr marL="236555" indent="-236555" algn="l" defTabSz="814365">
              <a:lnSpc>
                <a:spcPct val="95000"/>
              </a:lnSpc>
              <a:spcBef>
                <a:spcPct val="50000"/>
              </a:spcBef>
              <a:spcAft>
                <a:spcPct val="0"/>
              </a:spcAft>
              <a:buClr>
                <a:srgbClr val="708CA1"/>
              </a:buClr>
              <a:buFont typeface="Wingdings"/>
              <a:buChar char="§"/>
            </a:pPr>
            <a:r>
              <a:rPr lang="es-ES" sz="2000" b="0" i="0" dirty="0" smtClean="0">
                <a:solidFill>
                  <a:srgbClr val="000000"/>
                </a:solidFill>
                <a:latin typeface="Arial"/>
              </a:rPr>
              <a:t>Configurar un puerto de </a:t>
            </a:r>
            <a:r>
              <a:rPr lang="es-ES" sz="2000" b="0" i="0" dirty="0" err="1" smtClean="0">
                <a:solidFill>
                  <a:srgbClr val="000000"/>
                </a:solidFill>
                <a:latin typeface="Arial"/>
              </a:rPr>
              <a:t>switch</a:t>
            </a:r>
            <a:r>
              <a:rPr lang="es-ES" sz="2000" b="0" i="0" dirty="0" smtClean="0">
                <a:solidFill>
                  <a:srgbClr val="000000"/>
                </a:solidFill>
                <a:latin typeface="Arial"/>
              </a:rPr>
              <a:t> que se asignará a una VLAN según los requisitos.</a:t>
            </a:r>
          </a:p>
          <a:p>
            <a:pPr marL="236555" indent="-236555" algn="l" defTabSz="814365">
              <a:lnSpc>
                <a:spcPct val="95000"/>
              </a:lnSpc>
              <a:spcBef>
                <a:spcPct val="50000"/>
              </a:spcBef>
              <a:spcAft>
                <a:spcPct val="0"/>
              </a:spcAft>
              <a:buClr>
                <a:srgbClr val="708CA1"/>
              </a:buClr>
              <a:buFont typeface="Wingdings"/>
              <a:buChar char="§"/>
            </a:pPr>
            <a:r>
              <a:rPr lang="es-ES" sz="2000" b="0" i="0" dirty="0" smtClean="0">
                <a:solidFill>
                  <a:srgbClr val="000000"/>
                </a:solidFill>
                <a:latin typeface="Arial"/>
              </a:rPr>
              <a:t>Configurar un puerto de enlace troncal en un </a:t>
            </a:r>
            <a:r>
              <a:rPr lang="es-ES" sz="2000" b="0" i="0" dirty="0" err="1" smtClean="0">
                <a:solidFill>
                  <a:srgbClr val="000000"/>
                </a:solidFill>
                <a:latin typeface="Arial"/>
              </a:rPr>
              <a:t>switch</a:t>
            </a:r>
            <a:r>
              <a:rPr lang="es-ES" sz="2000" b="0" i="0" dirty="0" smtClean="0">
                <a:solidFill>
                  <a:srgbClr val="000000"/>
                </a:solidFill>
                <a:latin typeface="Arial"/>
              </a:rPr>
              <a:t> LAN.</a:t>
            </a:r>
          </a:p>
          <a:p>
            <a:pPr marL="236555" indent="-236555" algn="l" defTabSz="814365">
              <a:lnSpc>
                <a:spcPct val="95000"/>
              </a:lnSpc>
              <a:spcBef>
                <a:spcPct val="50000"/>
              </a:spcBef>
              <a:spcAft>
                <a:spcPct val="0"/>
              </a:spcAft>
              <a:buClr>
                <a:srgbClr val="708CA1"/>
              </a:buClr>
              <a:buFont typeface="Wingdings"/>
              <a:buChar char="§"/>
            </a:pPr>
            <a:r>
              <a:rPr lang="es-ES" sz="2000" b="0" i="0" dirty="0" smtClean="0">
                <a:solidFill>
                  <a:srgbClr val="000000"/>
                </a:solidFill>
                <a:latin typeface="Arial"/>
              </a:rPr>
              <a:t>Configurar el protocolo de enlace troncal dinámico (DTP).</a:t>
            </a:r>
          </a:p>
          <a:p>
            <a:pPr marL="236555" indent="-236555" algn="l" defTabSz="814365">
              <a:lnSpc>
                <a:spcPct val="95000"/>
              </a:lnSpc>
              <a:spcBef>
                <a:spcPct val="50000"/>
              </a:spcBef>
              <a:spcAft>
                <a:spcPct val="0"/>
              </a:spcAft>
              <a:buClr>
                <a:srgbClr val="708CA1"/>
              </a:buClr>
              <a:buFont typeface="Wingdings"/>
              <a:buChar char="§"/>
            </a:pPr>
            <a:r>
              <a:rPr lang="es-ES" sz="2000" b="0" i="0" dirty="0" smtClean="0">
                <a:solidFill>
                  <a:srgbClr val="000000"/>
                </a:solidFill>
                <a:latin typeface="Arial"/>
              </a:rPr>
              <a:t>Solucionar problemas de configuración de VLAN y de enlaces troncales en una red conmutada.</a:t>
            </a:r>
          </a:p>
          <a:p>
            <a:pPr marL="236555" indent="-236555" algn="l" defTabSz="814365">
              <a:lnSpc>
                <a:spcPct val="95000"/>
              </a:lnSpc>
              <a:spcBef>
                <a:spcPct val="50000"/>
              </a:spcBef>
              <a:spcAft>
                <a:spcPct val="0"/>
              </a:spcAft>
              <a:buClr>
                <a:srgbClr val="708CA1"/>
              </a:buClr>
              <a:buFont typeface="Wingdings"/>
              <a:buChar char="§"/>
            </a:pPr>
            <a:r>
              <a:rPr lang="es-ES" sz="2000" b="0" i="0" dirty="0" smtClean="0">
                <a:solidFill>
                  <a:srgbClr val="000000"/>
                </a:solidFill>
                <a:latin typeface="Arial"/>
              </a:rPr>
              <a:t>Configurar las características de seguridad para mitigar los ataques en un entorno segmentado por VLAN.</a:t>
            </a:r>
          </a:p>
          <a:p>
            <a:pPr marL="236555" indent="-236555" algn="l" defTabSz="814365">
              <a:lnSpc>
                <a:spcPct val="95000"/>
              </a:lnSpc>
              <a:spcBef>
                <a:spcPct val="50000"/>
              </a:spcBef>
              <a:spcAft>
                <a:spcPct val="0"/>
              </a:spcAft>
              <a:buClr>
                <a:srgbClr val="708CA1"/>
              </a:buClr>
              <a:buFont typeface="Wingdings"/>
              <a:buChar char="§"/>
            </a:pPr>
            <a:r>
              <a:rPr lang="es-ES" sz="2000" b="0" i="0" dirty="0" smtClean="0">
                <a:solidFill>
                  <a:srgbClr val="000000"/>
                </a:solidFill>
                <a:latin typeface="Arial"/>
              </a:rPr>
              <a:t>Explicar las prácticas recomendadas de seguridad para un entorno segmentado por VLAN.</a:t>
            </a:r>
            <a:endParaRPr lang="es-ES" sz="1600" dirty="0" smtClean="0"/>
          </a:p>
          <a:p>
            <a:pPr marL="236555" indent="-236555" algn="l" defTabSz="814365">
              <a:lnSpc>
                <a:spcPct val="95000"/>
              </a:lnSpc>
              <a:spcBef>
                <a:spcPct val="50000"/>
              </a:spcBef>
              <a:spcAft>
                <a:spcPct val="0"/>
              </a:spcAft>
              <a:buClr>
                <a:srgbClr val="708CA1"/>
              </a:buClr>
              <a:buFont typeface="Wingdings"/>
              <a:buChar char="§"/>
            </a:pPr>
            <a:endParaRPr lang="es-ES" sz="2000" dirty="0" smtClean="0"/>
          </a:p>
        </p:txBody>
      </p:sp>
    </p:spTree>
    <p:extLst>
      <p:ext uri="{BB962C8B-B14F-4D97-AF65-F5344CB8AC3E}">
        <p14:creationId xmlns:p14="http://schemas.microsoft.com/office/powerpoint/2010/main" val="98429581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89152" y="638853"/>
            <a:ext cx="8145462" cy="838200"/>
          </a:xfrm>
        </p:spPr>
        <p:txBody>
          <a:bodyPr/>
          <a:lstStyle/>
          <a:p>
            <a:pPr algn="l" defTabSz="814365">
              <a:spcBef>
                <a:spcPct val="0"/>
              </a:spcBef>
              <a:spcAft>
                <a:spcPct val="0"/>
              </a:spcAft>
              <a:buNone/>
            </a:pPr>
            <a:r>
              <a:rPr lang="es-ES" sz="1500" b="1" i="0" dirty="0" smtClean="0">
                <a:solidFill>
                  <a:srgbClr val="708CA1"/>
                </a:solidFill>
                <a:latin typeface="Arial"/>
                <a:ea typeface="ＭＳ Ｐゴシック"/>
              </a:rPr>
              <a:t>Asignación de VLAN</a:t>
            </a:r>
            <a:r>
              <a:rPr lang="es-ES" sz="1800" b="1" i="0" dirty="0" smtClean="0">
                <a:solidFill>
                  <a:srgbClr val="708CA1"/>
                </a:solidFill>
                <a:latin typeface="Arial"/>
                <a:ea typeface="ＭＳ Ｐゴシック"/>
              </a:rPr>
              <a:t/>
            </a:r>
            <a:br>
              <a:rPr lang="es-ES" sz="1800" b="1" i="0" dirty="0" smtClean="0">
                <a:solidFill>
                  <a:srgbClr val="708CA1"/>
                </a:solidFill>
                <a:latin typeface="Arial"/>
                <a:ea typeface="ＭＳ Ｐゴシック"/>
              </a:rPr>
            </a:br>
            <a:r>
              <a:rPr lang="es-ES" sz="2900" b="1" i="0" dirty="0" smtClean="0">
                <a:solidFill>
                  <a:srgbClr val="708CA1"/>
                </a:solidFill>
                <a:latin typeface="Arial"/>
                <a:ea typeface="ＭＳ Ｐゴシック"/>
              </a:rPr>
              <a:t>Verificación de la configuración de enlace troncal</a:t>
            </a:r>
            <a:endParaRPr lang="es-ES" sz="2900" dirty="0" smtClean="0">
              <a:ea typeface="ＭＳ Ｐゴシック" pitchFamily="34" charset="-128"/>
            </a:endParaRPr>
          </a:p>
        </p:txBody>
      </p:sp>
      <p:pic>
        <p:nvPicPr>
          <p:cNvPr id="6146" name="Picture 2"/>
          <p:cNvPicPr>
            <a:picLocks noChangeAspect="1" noChangeArrowheads="1"/>
          </p:cNvPicPr>
          <p:nvPr/>
        </p:nvPicPr>
        <p:blipFill>
          <a:blip r:embed="rId3"/>
          <a:stretch>
            <a:fillRect/>
          </a:stretch>
        </p:blipFill>
        <p:spPr bwMode="auto">
          <a:xfrm>
            <a:off x="1569363" y="1345798"/>
            <a:ext cx="5715000" cy="527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342656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89152" y="522741"/>
            <a:ext cx="8145462" cy="838200"/>
          </a:xfrm>
        </p:spPr>
        <p:txBody>
          <a:bodyPr/>
          <a:lstStyle/>
          <a:p>
            <a:pPr algn="l" defTabSz="814365">
              <a:spcBef>
                <a:spcPct val="0"/>
              </a:spcBef>
              <a:spcAft>
                <a:spcPct val="0"/>
              </a:spcAft>
              <a:buNone/>
            </a:pPr>
            <a:r>
              <a:rPr lang="es-ES" sz="1800" b="1" i="0" smtClean="0">
                <a:solidFill>
                  <a:srgbClr val="708CA1"/>
                </a:solidFill>
                <a:latin typeface="Arial"/>
                <a:ea typeface="ＭＳ Ｐゴシック"/>
              </a:rPr>
              <a:t>Protocolo de enlace troncal dinámico</a:t>
            </a:r>
            <a:br>
              <a:rPr lang="es-ES" sz="1800" b="1" i="0" smtClean="0">
                <a:solidFill>
                  <a:srgbClr val="708CA1"/>
                </a:solidFill>
                <a:latin typeface="Arial"/>
                <a:ea typeface="ＭＳ Ｐゴシック"/>
              </a:rPr>
            </a:br>
            <a:r>
              <a:rPr lang="es-ES" sz="2700" b="1" i="0" smtClean="0">
                <a:solidFill>
                  <a:srgbClr val="708CA1"/>
                </a:solidFill>
                <a:latin typeface="Arial"/>
                <a:ea typeface="ＭＳ Ｐゴシック"/>
              </a:rPr>
              <a:t>Introducción al protocolo DTP</a:t>
            </a:r>
            <a:endParaRPr lang="es-ES" sz="2700" smtClean="0">
              <a:ea typeface="ＭＳ Ｐゴシック" pitchFamily="34" charset="-128"/>
            </a:endParaRPr>
          </a:p>
        </p:txBody>
      </p:sp>
      <p:sp>
        <p:nvSpPr>
          <p:cNvPr id="2" name="Content Placeholder 1"/>
          <p:cNvSpPr>
            <a:spLocks noGrp="1"/>
          </p:cNvSpPr>
          <p:nvPr>
            <p:ph idx="1"/>
          </p:nvPr>
        </p:nvSpPr>
        <p:spPr>
          <a:xfrm>
            <a:off x="641124" y="1375911"/>
            <a:ext cx="7940675" cy="4734605"/>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000" b="0" i="0" dirty="0" smtClean="0">
                <a:solidFill>
                  <a:srgbClr val="000000"/>
                </a:solidFill>
                <a:latin typeface="Arial"/>
              </a:rPr>
              <a:t>Los puertos de switch se pueden configurar manualmente para formar enlaces troncales.</a:t>
            </a:r>
          </a:p>
          <a:p>
            <a:pPr marL="236555" indent="-236555" algn="l" defTabSz="814365">
              <a:lnSpc>
                <a:spcPct val="95000"/>
              </a:lnSpc>
              <a:spcBef>
                <a:spcPct val="50000"/>
              </a:spcBef>
              <a:spcAft>
                <a:spcPct val="0"/>
              </a:spcAft>
              <a:buClr>
                <a:srgbClr val="708CA1"/>
              </a:buClr>
              <a:buFont typeface="Wingdings"/>
              <a:buChar char="§"/>
            </a:pPr>
            <a:r>
              <a:rPr lang="es-ES" sz="2000" b="0" i="0" dirty="0" smtClean="0">
                <a:solidFill>
                  <a:srgbClr val="000000"/>
                </a:solidFill>
                <a:latin typeface="Arial"/>
              </a:rPr>
              <a:t>Los puertos de switch también se pueden configurar para negociar y para establecer un enlace troncal con un peer conectado.</a:t>
            </a:r>
          </a:p>
          <a:p>
            <a:pPr marL="236555" indent="-236555" algn="l" defTabSz="814365">
              <a:lnSpc>
                <a:spcPct val="95000"/>
              </a:lnSpc>
              <a:spcBef>
                <a:spcPct val="50000"/>
              </a:spcBef>
              <a:spcAft>
                <a:spcPct val="0"/>
              </a:spcAft>
              <a:buClr>
                <a:srgbClr val="708CA1"/>
              </a:buClr>
              <a:buFont typeface="Wingdings"/>
              <a:buChar char="§"/>
            </a:pPr>
            <a:r>
              <a:rPr lang="es-ES" sz="2000" b="0" i="0" dirty="0" smtClean="0">
                <a:solidFill>
                  <a:srgbClr val="000000"/>
                </a:solidFill>
                <a:latin typeface="Arial"/>
              </a:rPr>
              <a:t>El protocolo de enlace troncal dinámico (DTP) administra la negociación de enlaces troncales.</a:t>
            </a:r>
          </a:p>
          <a:p>
            <a:pPr marL="236555" indent="-236555" algn="l" defTabSz="814365">
              <a:lnSpc>
                <a:spcPct val="95000"/>
              </a:lnSpc>
              <a:spcBef>
                <a:spcPct val="50000"/>
              </a:spcBef>
              <a:spcAft>
                <a:spcPct val="0"/>
              </a:spcAft>
              <a:buClr>
                <a:srgbClr val="708CA1"/>
              </a:buClr>
              <a:buFont typeface="Wingdings"/>
              <a:buChar char="§"/>
            </a:pPr>
            <a:r>
              <a:rPr lang="es-ES" sz="2000" b="0" i="0" dirty="0" smtClean="0">
                <a:solidFill>
                  <a:srgbClr val="000000"/>
                </a:solidFill>
                <a:latin typeface="Arial"/>
              </a:rPr>
              <a:t>DTP es un protocolo exclusivo de Cisco que se habilita de manera predeterminada en los switches Cisco Catalyst 2960 y Catalyst 3560.</a:t>
            </a:r>
          </a:p>
          <a:p>
            <a:pPr marL="236555" indent="-236555" algn="l" defTabSz="814365">
              <a:lnSpc>
                <a:spcPct val="95000"/>
              </a:lnSpc>
              <a:spcBef>
                <a:spcPct val="50000"/>
              </a:spcBef>
              <a:spcAft>
                <a:spcPct val="0"/>
              </a:spcAft>
              <a:buClr>
                <a:srgbClr val="708CA1"/>
              </a:buClr>
              <a:buFont typeface="Wingdings"/>
              <a:buChar char="§"/>
            </a:pPr>
            <a:r>
              <a:rPr lang="es-ES" sz="2000" b="0" i="0" dirty="0" smtClean="0">
                <a:solidFill>
                  <a:srgbClr val="000000"/>
                </a:solidFill>
                <a:latin typeface="Arial"/>
              </a:rPr>
              <a:t>DTP administra la negociación del enlace troncal si el puerto en el switch vecino se configura en un modo de enlace troncal que admite DTP.</a:t>
            </a:r>
          </a:p>
          <a:p>
            <a:pPr marL="236555" indent="-236555" algn="l" defTabSz="814365">
              <a:lnSpc>
                <a:spcPct val="95000"/>
              </a:lnSpc>
              <a:spcBef>
                <a:spcPct val="50000"/>
              </a:spcBef>
              <a:spcAft>
                <a:spcPct val="0"/>
              </a:spcAft>
              <a:buClr>
                <a:srgbClr val="708CA1"/>
              </a:buClr>
              <a:buFont typeface="Wingdings"/>
              <a:buChar char="§"/>
            </a:pPr>
            <a:r>
              <a:rPr lang="es-ES" sz="2000" b="0" i="0" dirty="0" smtClean="0">
                <a:solidFill>
                  <a:srgbClr val="000000"/>
                </a:solidFill>
                <a:latin typeface="Arial"/>
              </a:rPr>
              <a:t>La configuración predeterminada de DTP para los switches Cisco Catalyst 2960 y 3560 es dynamic auto (dinámico automático).</a:t>
            </a:r>
            <a:endParaRPr lang="es-ES" sz="2000" dirty="0" smtClean="0"/>
          </a:p>
        </p:txBody>
      </p:sp>
    </p:spTree>
    <p:extLst>
      <p:ext uri="{BB962C8B-B14F-4D97-AF65-F5344CB8AC3E}">
        <p14:creationId xmlns:p14="http://schemas.microsoft.com/office/powerpoint/2010/main" val="32299106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a:srcRect t="5649" b="8113"/>
          <a:stretch>
            <a:fillRect/>
          </a:stretch>
        </p:blipFill>
        <p:spPr bwMode="auto">
          <a:xfrm>
            <a:off x="868572" y="3886200"/>
            <a:ext cx="7094327" cy="2650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70" name="Rectangle 2"/>
          <p:cNvSpPr>
            <a:spLocks noGrp="1" noChangeArrowheads="1"/>
          </p:cNvSpPr>
          <p:nvPr>
            <p:ph type="title"/>
          </p:nvPr>
        </p:nvSpPr>
        <p:spPr>
          <a:xfrm>
            <a:off x="289152" y="522741"/>
            <a:ext cx="8145462" cy="838200"/>
          </a:xfrm>
        </p:spPr>
        <p:txBody>
          <a:bodyPr/>
          <a:lstStyle/>
          <a:p>
            <a:pPr algn="l" defTabSz="814365">
              <a:spcBef>
                <a:spcPct val="0"/>
              </a:spcBef>
              <a:spcAft>
                <a:spcPct val="0"/>
              </a:spcAft>
              <a:buNone/>
            </a:pPr>
            <a:r>
              <a:rPr lang="es-ES" sz="1800" b="1" i="0" smtClean="0">
                <a:solidFill>
                  <a:srgbClr val="708CA1"/>
                </a:solidFill>
                <a:latin typeface="Arial"/>
                <a:ea typeface="ＭＳ Ｐゴシック"/>
              </a:rPr>
              <a:t>Protocolo de enlace troncal dinámico</a:t>
            </a:r>
            <a:br>
              <a:rPr lang="es-ES" sz="1800" b="1" i="0" smtClean="0">
                <a:solidFill>
                  <a:srgbClr val="708CA1"/>
                </a:solidFill>
                <a:latin typeface="Arial"/>
                <a:ea typeface="ＭＳ Ｐゴシック"/>
              </a:rPr>
            </a:br>
            <a:r>
              <a:rPr lang="es-ES" sz="2700" b="1" i="0" smtClean="0">
                <a:solidFill>
                  <a:srgbClr val="708CA1"/>
                </a:solidFill>
                <a:latin typeface="Arial"/>
                <a:ea typeface="ＭＳ Ｐゴシック"/>
              </a:rPr>
              <a:t>Modos de interfaz negociados</a:t>
            </a:r>
            <a:endParaRPr lang="es-ES" sz="2700" smtClean="0">
              <a:ea typeface="ＭＳ Ｐゴシック" pitchFamily="34" charset="-128"/>
            </a:endParaRPr>
          </a:p>
        </p:txBody>
      </p:sp>
      <p:sp>
        <p:nvSpPr>
          <p:cNvPr id="2" name="Content Placeholder 1"/>
          <p:cNvSpPr>
            <a:spLocks noGrp="1"/>
          </p:cNvSpPr>
          <p:nvPr>
            <p:ph idx="1"/>
          </p:nvPr>
        </p:nvSpPr>
        <p:spPr>
          <a:xfrm>
            <a:off x="641124" y="1375911"/>
            <a:ext cx="8299676" cy="2484889"/>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400" b="0" i="0" dirty="0" smtClean="0">
                <a:solidFill>
                  <a:srgbClr val="000000"/>
                </a:solidFill>
                <a:latin typeface="Arial"/>
              </a:rPr>
              <a:t>Los switches Cisco Catalyst 2960 y 3560 son compatibles con los siguientes modos de enlace troncal:</a:t>
            </a:r>
          </a:p>
          <a:p>
            <a:pPr marL="574700" lvl="1" indent="-117500" algn="l" defTabSz="814365">
              <a:spcBef>
                <a:spcPct val="35000"/>
              </a:spcBef>
              <a:spcAft>
                <a:spcPct val="0"/>
              </a:spcAft>
              <a:buClr>
                <a:srgbClr val="708CA1"/>
              </a:buClr>
              <a:buFont typeface="Arial"/>
              <a:buChar char="•"/>
            </a:pPr>
            <a:r>
              <a:rPr lang="es-ES" sz="2000" b="0" i="0" dirty="0" smtClean="0">
                <a:solidFill>
                  <a:srgbClr val="000000"/>
                </a:solidFill>
                <a:latin typeface="Arial"/>
                <a:ea typeface="+mn-ea"/>
                <a:cs typeface="+mn-cs"/>
              </a:rPr>
              <a:t>switchport mode dynamic auto</a:t>
            </a:r>
          </a:p>
          <a:p>
            <a:pPr marL="574700" lvl="1" indent="-117500" algn="l" defTabSz="814365">
              <a:spcBef>
                <a:spcPct val="35000"/>
              </a:spcBef>
              <a:spcAft>
                <a:spcPct val="0"/>
              </a:spcAft>
              <a:buClr>
                <a:srgbClr val="708CA1"/>
              </a:buClr>
              <a:buFont typeface="Arial"/>
              <a:buChar char="•"/>
            </a:pPr>
            <a:r>
              <a:rPr lang="es-ES" sz="2000" b="0" i="0" dirty="0" smtClean="0">
                <a:solidFill>
                  <a:srgbClr val="000000"/>
                </a:solidFill>
                <a:latin typeface="Arial"/>
                <a:ea typeface="+mn-ea"/>
                <a:cs typeface="+mn-cs"/>
              </a:rPr>
              <a:t>switchport mode dynamic desirable</a:t>
            </a:r>
            <a:endParaRPr lang="es-ES" dirty="0" smtClean="0"/>
          </a:p>
          <a:p>
            <a:pPr marL="574700" lvl="1" indent="-117500" algn="l" defTabSz="814365">
              <a:spcBef>
                <a:spcPct val="35000"/>
              </a:spcBef>
              <a:spcAft>
                <a:spcPct val="0"/>
              </a:spcAft>
              <a:buClr>
                <a:srgbClr val="708CA1"/>
              </a:buClr>
              <a:buFont typeface="Arial"/>
              <a:buChar char="•"/>
            </a:pPr>
            <a:r>
              <a:rPr lang="es-ES" sz="2000" b="0" i="0" dirty="0" smtClean="0">
                <a:solidFill>
                  <a:srgbClr val="000000"/>
                </a:solidFill>
                <a:latin typeface="Arial"/>
                <a:ea typeface="+mn-ea"/>
                <a:cs typeface="+mn-cs"/>
              </a:rPr>
              <a:t>switchport mode trunk</a:t>
            </a:r>
            <a:endParaRPr lang="es-ES" dirty="0" smtClean="0"/>
          </a:p>
          <a:p>
            <a:pPr marL="574700" lvl="1" indent="-117500" algn="l" defTabSz="814365">
              <a:spcBef>
                <a:spcPct val="35000"/>
              </a:spcBef>
              <a:spcAft>
                <a:spcPct val="0"/>
              </a:spcAft>
              <a:buClr>
                <a:srgbClr val="708CA1"/>
              </a:buClr>
              <a:buFont typeface="Arial"/>
              <a:buChar char="•"/>
            </a:pPr>
            <a:r>
              <a:rPr lang="es-ES" sz="2000" b="0" i="0" dirty="0" smtClean="0">
                <a:solidFill>
                  <a:srgbClr val="000000"/>
                </a:solidFill>
                <a:latin typeface="Arial"/>
                <a:ea typeface="+mn-ea"/>
                <a:cs typeface="+mn-cs"/>
              </a:rPr>
              <a:t>switchport nonegotiate</a:t>
            </a:r>
            <a:endParaRPr lang="es-ES" dirty="0"/>
          </a:p>
        </p:txBody>
      </p:sp>
    </p:spTree>
    <p:extLst>
      <p:ext uri="{BB962C8B-B14F-4D97-AF65-F5344CB8AC3E}">
        <p14:creationId xmlns:p14="http://schemas.microsoft.com/office/powerpoint/2010/main" val="34934743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srcRect b="6392"/>
          <a:stretch>
            <a:fillRect/>
          </a:stretch>
        </p:blipFill>
        <p:spPr bwMode="auto">
          <a:xfrm>
            <a:off x="2672185" y="4224517"/>
            <a:ext cx="3799631" cy="2404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70" name="Rectangle 2"/>
          <p:cNvSpPr>
            <a:spLocks noGrp="1" noChangeArrowheads="1"/>
          </p:cNvSpPr>
          <p:nvPr>
            <p:ph type="title"/>
          </p:nvPr>
        </p:nvSpPr>
        <p:spPr>
          <a:xfrm>
            <a:off x="289152" y="522741"/>
            <a:ext cx="8145462" cy="838200"/>
          </a:xfrm>
        </p:spPr>
        <p:txBody>
          <a:bodyPr/>
          <a:lstStyle/>
          <a:p>
            <a:pPr algn="l" defTabSz="814365">
              <a:spcBef>
                <a:spcPct val="0"/>
              </a:spcBef>
              <a:spcAft>
                <a:spcPct val="0"/>
              </a:spcAft>
              <a:buNone/>
            </a:pPr>
            <a:r>
              <a:rPr lang="es-ES" sz="1800" b="1" i="0" smtClean="0">
                <a:solidFill>
                  <a:srgbClr val="708CA1"/>
                </a:solidFill>
                <a:latin typeface="Arial"/>
                <a:ea typeface="ＭＳ Ｐゴシック"/>
              </a:rPr>
              <a:t>Resolución de problemas de VLAN y enlaces troncales</a:t>
            </a:r>
            <a:br>
              <a:rPr lang="es-ES" sz="1800" b="1" i="0" smtClean="0">
                <a:solidFill>
                  <a:srgbClr val="708CA1"/>
                </a:solidFill>
                <a:latin typeface="Arial"/>
                <a:ea typeface="ＭＳ Ｐゴシック"/>
              </a:rPr>
            </a:br>
            <a:r>
              <a:rPr lang="es-ES" sz="2700" b="1" i="0" smtClean="0">
                <a:solidFill>
                  <a:srgbClr val="708CA1"/>
                </a:solidFill>
                <a:latin typeface="Arial"/>
                <a:ea typeface="ＭＳ Ｐゴシック"/>
              </a:rPr>
              <a:t>Problemas de direccionamiento de VLAN</a:t>
            </a:r>
            <a:endParaRPr lang="es-ES" sz="2700" smtClean="0">
              <a:ea typeface="ＭＳ Ｐゴシック" pitchFamily="34" charset="-128"/>
            </a:endParaRPr>
          </a:p>
        </p:txBody>
      </p:sp>
      <p:sp>
        <p:nvSpPr>
          <p:cNvPr id="2" name="Content Placeholder 1"/>
          <p:cNvSpPr>
            <a:spLocks noGrp="1"/>
          </p:cNvSpPr>
          <p:nvPr>
            <p:ph idx="1"/>
          </p:nvPr>
        </p:nvSpPr>
        <p:spPr>
          <a:xfrm>
            <a:off x="641124" y="1375911"/>
            <a:ext cx="7940675" cy="2484889"/>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300" b="0" i="0" dirty="0" smtClean="0">
                <a:solidFill>
                  <a:srgbClr val="000000"/>
                </a:solidFill>
                <a:latin typeface="Arial"/>
              </a:rPr>
              <a:t>Es una práctica común asociar una VLAN a una red IP.</a:t>
            </a:r>
          </a:p>
          <a:p>
            <a:pPr marL="236555" indent="-236555" algn="l" defTabSz="814365">
              <a:lnSpc>
                <a:spcPct val="95000"/>
              </a:lnSpc>
              <a:spcBef>
                <a:spcPct val="50000"/>
              </a:spcBef>
              <a:spcAft>
                <a:spcPct val="0"/>
              </a:spcAft>
              <a:buClr>
                <a:srgbClr val="708CA1"/>
              </a:buClr>
              <a:buFont typeface="Wingdings"/>
              <a:buChar char="§"/>
            </a:pPr>
            <a:r>
              <a:rPr lang="es-ES" sz="2300" b="0" i="0" dirty="0" smtClean="0">
                <a:solidFill>
                  <a:srgbClr val="000000"/>
                </a:solidFill>
                <a:latin typeface="Arial"/>
              </a:rPr>
              <a:t>Dado que las diferentes redes IP solo se comunican mediante un router, todos los dispositivos dentro de una VLAN deben formar parte de la misma red IP para poder comunicarse.</a:t>
            </a:r>
          </a:p>
          <a:p>
            <a:pPr marL="236555" indent="-236555" algn="l" defTabSz="814365">
              <a:lnSpc>
                <a:spcPct val="95000"/>
              </a:lnSpc>
              <a:spcBef>
                <a:spcPct val="50000"/>
              </a:spcBef>
              <a:spcAft>
                <a:spcPct val="0"/>
              </a:spcAft>
              <a:buClr>
                <a:srgbClr val="708CA1"/>
              </a:buClr>
              <a:buFont typeface="Wingdings"/>
              <a:buChar char="§"/>
            </a:pPr>
            <a:r>
              <a:rPr lang="es-ES" sz="2300" b="0" i="0" dirty="0" smtClean="0">
                <a:solidFill>
                  <a:srgbClr val="000000"/>
                </a:solidFill>
                <a:latin typeface="Arial"/>
              </a:rPr>
              <a:t>En la siguiente imagen, se muestra que la PC1 no puede comunicarse con el servidor, porque tiene configurada una dirección IP incorrecta.</a:t>
            </a:r>
          </a:p>
          <a:p>
            <a:pPr marL="236555" indent="-236555" algn="l" defTabSz="814365">
              <a:lnSpc>
                <a:spcPct val="95000"/>
              </a:lnSpc>
              <a:spcBef>
                <a:spcPct val="50000"/>
              </a:spcBef>
              <a:spcAft>
                <a:spcPct val="0"/>
              </a:spcAft>
              <a:buClr>
                <a:srgbClr val="708CA1"/>
              </a:buClr>
              <a:buFont typeface="Wingdings"/>
              <a:buChar char="§"/>
            </a:pPr>
            <a:endParaRPr lang="es-ES" sz="2300" dirty="0" smtClean="0"/>
          </a:p>
        </p:txBody>
      </p:sp>
    </p:spTree>
    <p:extLst>
      <p:ext uri="{BB962C8B-B14F-4D97-AF65-F5344CB8AC3E}">
        <p14:creationId xmlns:p14="http://schemas.microsoft.com/office/powerpoint/2010/main" val="269780916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stretch>
            <a:fillRect/>
          </a:stretch>
        </p:blipFill>
        <p:spPr bwMode="auto">
          <a:xfrm>
            <a:off x="1313550" y="2358101"/>
            <a:ext cx="6400800" cy="4231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70" name="Rectangle 2"/>
          <p:cNvSpPr>
            <a:spLocks noGrp="1" noChangeArrowheads="1"/>
          </p:cNvSpPr>
          <p:nvPr>
            <p:ph type="title"/>
          </p:nvPr>
        </p:nvSpPr>
        <p:spPr>
          <a:xfrm>
            <a:off x="289152" y="522741"/>
            <a:ext cx="8145462" cy="838200"/>
          </a:xfrm>
        </p:spPr>
        <p:txBody>
          <a:bodyPr/>
          <a:lstStyle/>
          <a:p>
            <a:pPr algn="l" defTabSz="814365">
              <a:spcBef>
                <a:spcPct val="0"/>
              </a:spcBef>
              <a:spcAft>
                <a:spcPct val="0"/>
              </a:spcAft>
              <a:buNone/>
            </a:pPr>
            <a:r>
              <a:rPr lang="es-ES" sz="1800" b="1" i="0" smtClean="0">
                <a:solidFill>
                  <a:srgbClr val="708CA1"/>
                </a:solidFill>
                <a:latin typeface="Arial"/>
                <a:ea typeface="ＭＳ Ｐゴシック"/>
              </a:rPr>
              <a:t>Resolución de problemas de VLAN y enlaces troncales</a:t>
            </a:r>
            <a:br>
              <a:rPr lang="es-ES" sz="1800" b="1" i="0" smtClean="0">
                <a:solidFill>
                  <a:srgbClr val="708CA1"/>
                </a:solidFill>
                <a:latin typeface="Arial"/>
                <a:ea typeface="ＭＳ Ｐゴシック"/>
              </a:rPr>
            </a:br>
            <a:r>
              <a:rPr lang="es-ES" sz="2700" b="1" i="0" smtClean="0">
                <a:solidFill>
                  <a:srgbClr val="708CA1"/>
                </a:solidFill>
                <a:latin typeface="Arial"/>
                <a:ea typeface="ＭＳ Ｐゴシック"/>
              </a:rPr>
              <a:t>VLAN faltantes</a:t>
            </a:r>
            <a:endParaRPr lang="es-ES" sz="2700" smtClean="0">
              <a:ea typeface="ＭＳ Ｐゴシック" pitchFamily="34" charset="-128"/>
            </a:endParaRPr>
          </a:p>
        </p:txBody>
      </p:sp>
      <p:sp>
        <p:nvSpPr>
          <p:cNvPr id="2" name="Content Placeholder 1"/>
          <p:cNvSpPr>
            <a:spLocks noGrp="1"/>
          </p:cNvSpPr>
          <p:nvPr>
            <p:ph idx="1"/>
          </p:nvPr>
        </p:nvSpPr>
        <p:spPr>
          <a:xfrm>
            <a:off x="641124" y="1375911"/>
            <a:ext cx="7940675" cy="2484889"/>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300" b="0" i="0" dirty="0" smtClean="0">
                <a:solidFill>
                  <a:srgbClr val="000000"/>
                </a:solidFill>
                <a:latin typeface="Arial"/>
                <a:ea typeface="+mn-ea"/>
                <a:cs typeface="+mn-cs"/>
              </a:rPr>
              <a:t>Si se resolvieron todas las incompatibilidades de las direcciones IP pero el dispositivo aún no puede conectarse, revise si la VLAN existe en el switch.</a:t>
            </a:r>
            <a:endParaRPr lang="es-ES" sz="2300" b="0" i="0" dirty="0">
              <a:solidFill>
                <a:srgbClr val="000000"/>
              </a:solidFill>
              <a:latin typeface="Arial"/>
              <a:ea typeface="+mn-ea"/>
              <a:cs typeface="+mn-cs"/>
            </a:endParaRPr>
          </a:p>
        </p:txBody>
      </p:sp>
    </p:spTree>
    <p:extLst>
      <p:ext uri="{BB962C8B-B14F-4D97-AF65-F5344CB8AC3E}">
        <p14:creationId xmlns:p14="http://schemas.microsoft.com/office/powerpoint/2010/main" val="19915619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89152" y="580797"/>
            <a:ext cx="8145462" cy="838200"/>
          </a:xfrm>
        </p:spPr>
        <p:txBody>
          <a:bodyPr/>
          <a:lstStyle/>
          <a:p>
            <a:pPr algn="l" defTabSz="814365">
              <a:spcBef>
                <a:spcPct val="0"/>
              </a:spcBef>
              <a:spcAft>
                <a:spcPct val="0"/>
              </a:spcAft>
              <a:buNone/>
            </a:pPr>
            <a:r>
              <a:rPr lang="es-ES" sz="1500" b="1" i="0" dirty="0" smtClean="0">
                <a:solidFill>
                  <a:srgbClr val="708CA1"/>
                </a:solidFill>
                <a:latin typeface="Arial"/>
                <a:ea typeface="ＭＳ Ｐゴシック"/>
              </a:rPr>
              <a:t>Resolución de problemas de VLAN y enlaces troncales</a:t>
            </a:r>
            <a:r>
              <a:rPr lang="es-ES" sz="1800" b="1" i="0" dirty="0" smtClean="0">
                <a:solidFill>
                  <a:srgbClr val="708CA1"/>
                </a:solidFill>
                <a:latin typeface="Arial"/>
                <a:ea typeface="ＭＳ Ｐゴシック"/>
              </a:rPr>
              <a:t/>
            </a:r>
            <a:br>
              <a:rPr lang="es-ES" sz="1800" b="1" i="0" dirty="0" smtClean="0">
                <a:solidFill>
                  <a:srgbClr val="708CA1"/>
                </a:solidFill>
                <a:latin typeface="Arial"/>
                <a:ea typeface="ＭＳ Ｐゴシック"/>
              </a:rPr>
            </a:br>
            <a:r>
              <a:rPr lang="es-ES" sz="2500" b="1" i="0" dirty="0" smtClean="0">
                <a:solidFill>
                  <a:srgbClr val="708CA1"/>
                </a:solidFill>
                <a:latin typeface="Arial"/>
                <a:ea typeface="ＭＳ Ｐゴシック"/>
              </a:rPr>
              <a:t>Introducción a la resolución de problemas de enlaces troncales</a:t>
            </a:r>
            <a:endParaRPr lang="es-ES" sz="2500" dirty="0" smtClean="0">
              <a:ea typeface="ＭＳ Ｐゴシック" pitchFamily="34" charset="-128"/>
            </a:endParaRPr>
          </a:p>
        </p:txBody>
      </p:sp>
      <p:pic>
        <p:nvPicPr>
          <p:cNvPr id="10243" name="Picture 3"/>
          <p:cNvPicPr>
            <a:picLocks noChangeAspect="1" noChangeArrowheads="1"/>
          </p:cNvPicPr>
          <p:nvPr/>
        </p:nvPicPr>
        <p:blipFill>
          <a:blip r:embed="rId3"/>
          <a:srcRect t="5191" r="491" b="5619"/>
          <a:stretch>
            <a:fillRect/>
          </a:stretch>
        </p:blipFill>
        <p:spPr bwMode="auto">
          <a:xfrm>
            <a:off x="583133" y="1714500"/>
            <a:ext cx="7722667" cy="4742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65790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89152" y="522741"/>
            <a:ext cx="8145462" cy="838200"/>
          </a:xfrm>
        </p:spPr>
        <p:txBody>
          <a:bodyPr/>
          <a:lstStyle/>
          <a:p>
            <a:pPr algn="l" defTabSz="814365">
              <a:spcBef>
                <a:spcPct val="0"/>
              </a:spcBef>
              <a:spcAft>
                <a:spcPct val="0"/>
              </a:spcAft>
              <a:buNone/>
            </a:pPr>
            <a:r>
              <a:rPr lang="es-ES" sz="1800" b="1" i="0" smtClean="0">
                <a:solidFill>
                  <a:srgbClr val="708CA1"/>
                </a:solidFill>
                <a:latin typeface="Arial"/>
                <a:ea typeface="ＭＳ Ｐゴシック"/>
              </a:rPr>
              <a:t>Resolución de problemas de VLAN y enlaces troncales</a:t>
            </a:r>
            <a:br>
              <a:rPr lang="es-ES" sz="1800" b="1" i="0" smtClean="0">
                <a:solidFill>
                  <a:srgbClr val="708CA1"/>
                </a:solidFill>
                <a:latin typeface="Arial"/>
                <a:ea typeface="ＭＳ Ｐゴシック"/>
              </a:rPr>
            </a:br>
            <a:r>
              <a:rPr lang="es-ES" sz="2700" b="1" i="0" smtClean="0">
                <a:solidFill>
                  <a:srgbClr val="708CA1"/>
                </a:solidFill>
                <a:latin typeface="Arial"/>
                <a:ea typeface="ＭＳ Ｐゴシック"/>
              </a:rPr>
              <a:t>Problemas comunes con enlaces troncales</a:t>
            </a:r>
            <a:endParaRPr lang="es-ES" sz="2700" smtClean="0">
              <a:ea typeface="ＭＳ Ｐゴシック" pitchFamily="34" charset="-128"/>
            </a:endParaRPr>
          </a:p>
        </p:txBody>
      </p:sp>
      <p:sp>
        <p:nvSpPr>
          <p:cNvPr id="2" name="Content Placeholder 1"/>
          <p:cNvSpPr>
            <a:spLocks noGrp="1"/>
          </p:cNvSpPr>
          <p:nvPr>
            <p:ph idx="1"/>
          </p:nvPr>
        </p:nvSpPr>
        <p:spPr>
          <a:xfrm>
            <a:off x="641124" y="1375911"/>
            <a:ext cx="7940675" cy="4396239"/>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400" b="0" i="0" dirty="0" smtClean="0">
                <a:solidFill>
                  <a:srgbClr val="000000"/>
                </a:solidFill>
                <a:latin typeface="Arial"/>
              </a:rPr>
              <a:t>En general, los problemas de enlaces troncales se deben a una configuración incorrecta. </a:t>
            </a:r>
            <a:endParaRPr lang="es-ES" dirty="0" smtClean="0"/>
          </a:p>
          <a:p>
            <a:pPr marL="236555" indent="-236555" algn="l" defTabSz="814365">
              <a:lnSpc>
                <a:spcPct val="95000"/>
              </a:lnSpc>
              <a:spcBef>
                <a:spcPct val="50000"/>
              </a:spcBef>
              <a:spcAft>
                <a:spcPct val="0"/>
              </a:spcAft>
              <a:buClr>
                <a:srgbClr val="708CA1"/>
              </a:buClr>
              <a:buFont typeface="Wingdings"/>
              <a:buChar char="§"/>
            </a:pPr>
            <a:r>
              <a:rPr lang="es-ES" sz="2400" b="0" i="0" dirty="0" smtClean="0">
                <a:solidFill>
                  <a:srgbClr val="000000"/>
                </a:solidFill>
                <a:latin typeface="Arial"/>
              </a:rPr>
              <a:t>Los tipos más comunes de errores de configuración de enlaces troncales son los siguientes:</a:t>
            </a:r>
            <a:endParaRPr lang="es-ES" dirty="0" smtClean="0"/>
          </a:p>
          <a:p>
            <a:pPr marL="914400" lvl="1" indent="-457200" algn="l" defTabSz="814365">
              <a:spcBef>
                <a:spcPct val="35000"/>
              </a:spcBef>
              <a:spcAft>
                <a:spcPct val="0"/>
              </a:spcAft>
              <a:buClr>
                <a:srgbClr val="708CA1"/>
              </a:buClr>
              <a:buFont typeface="Arial"/>
              <a:buAutoNum type="arabicPeriod"/>
            </a:pPr>
            <a:r>
              <a:rPr lang="es-ES" sz="2000" b="0" i="0" dirty="0" smtClean="0">
                <a:solidFill>
                  <a:srgbClr val="000000"/>
                </a:solidFill>
                <a:latin typeface="Arial"/>
                <a:ea typeface="+mn-ea"/>
                <a:cs typeface="+mn-cs"/>
              </a:rPr>
              <a:t>Falta de concordancia de la VLAN nativa</a:t>
            </a:r>
          </a:p>
          <a:p>
            <a:pPr marL="914400" lvl="1" indent="-457200" algn="l" defTabSz="814365">
              <a:spcBef>
                <a:spcPct val="35000"/>
              </a:spcBef>
              <a:spcAft>
                <a:spcPct val="0"/>
              </a:spcAft>
              <a:buClr>
                <a:srgbClr val="708CA1"/>
              </a:buClr>
              <a:buFont typeface="Arial"/>
              <a:buAutoNum type="arabicPeriod"/>
            </a:pPr>
            <a:r>
              <a:rPr lang="es-ES" sz="2000" b="0" i="0" dirty="0" smtClean="0">
                <a:solidFill>
                  <a:srgbClr val="000000"/>
                </a:solidFill>
                <a:latin typeface="Arial"/>
                <a:ea typeface="+mn-ea"/>
                <a:cs typeface="+mn-cs"/>
              </a:rPr>
              <a:t>Falta de concordancia del modo de enlace troncal </a:t>
            </a:r>
          </a:p>
          <a:p>
            <a:pPr marL="914400" lvl="1" indent="-457200" algn="l" defTabSz="814365">
              <a:spcBef>
                <a:spcPct val="35000"/>
              </a:spcBef>
              <a:spcAft>
                <a:spcPct val="0"/>
              </a:spcAft>
              <a:buClr>
                <a:srgbClr val="708CA1"/>
              </a:buClr>
              <a:buFont typeface="Arial"/>
              <a:buAutoNum type="arabicPeriod"/>
            </a:pPr>
            <a:r>
              <a:rPr lang="es-ES" sz="2000" b="0" i="0" dirty="0" smtClean="0">
                <a:solidFill>
                  <a:srgbClr val="000000"/>
                </a:solidFill>
                <a:latin typeface="Arial"/>
                <a:ea typeface="+mn-ea"/>
                <a:cs typeface="+mn-cs"/>
              </a:rPr>
              <a:t>VLAN permitidas en enlaces troncales</a:t>
            </a:r>
            <a:endParaRPr lang="es-ES" dirty="0" smtClean="0"/>
          </a:p>
          <a:p>
            <a:pPr marL="461955" indent="-342900" algn="l" defTabSz="814365">
              <a:spcBef>
                <a:spcPct val="50000"/>
              </a:spcBef>
              <a:spcAft>
                <a:spcPct val="0"/>
              </a:spcAft>
              <a:buClr>
                <a:srgbClr val="708CA1"/>
              </a:buClr>
              <a:buFont typeface="Wingdings"/>
              <a:buChar char="§"/>
            </a:pPr>
            <a:r>
              <a:rPr lang="es-ES" sz="2400" b="0" i="0" dirty="0" smtClean="0">
                <a:solidFill>
                  <a:srgbClr val="000000"/>
                </a:solidFill>
                <a:latin typeface="Arial"/>
              </a:rPr>
              <a:t>Si se detecta un problema de enlace troncal, se recomienda, según las pautas de prácticas recomendadas, resolver los problemas en el orden anterior.</a:t>
            </a:r>
            <a:endParaRPr lang="es-ES" sz="2400" b="0" i="0" dirty="0">
              <a:solidFill>
                <a:srgbClr val="000000"/>
              </a:solidFill>
              <a:latin typeface="Arial"/>
            </a:endParaRPr>
          </a:p>
        </p:txBody>
      </p:sp>
    </p:spTree>
    <p:extLst>
      <p:ext uri="{BB962C8B-B14F-4D97-AF65-F5344CB8AC3E}">
        <p14:creationId xmlns:p14="http://schemas.microsoft.com/office/powerpoint/2010/main" val="2974647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89152" y="522741"/>
            <a:ext cx="8145462" cy="838200"/>
          </a:xfrm>
        </p:spPr>
        <p:txBody>
          <a:bodyPr/>
          <a:lstStyle/>
          <a:p>
            <a:pPr algn="l" defTabSz="814365">
              <a:spcBef>
                <a:spcPct val="0"/>
              </a:spcBef>
              <a:spcAft>
                <a:spcPct val="0"/>
              </a:spcAft>
              <a:buNone/>
            </a:pPr>
            <a:r>
              <a:rPr lang="es-ES" sz="1800" b="1" i="0" smtClean="0">
                <a:solidFill>
                  <a:srgbClr val="708CA1"/>
                </a:solidFill>
                <a:latin typeface="Arial"/>
                <a:ea typeface="ＭＳ Ｐゴシック"/>
              </a:rPr>
              <a:t>Resolución de problemas de VLAN y enlaces troncales</a:t>
            </a:r>
            <a:br>
              <a:rPr lang="es-ES" sz="1800" b="1" i="0" smtClean="0">
                <a:solidFill>
                  <a:srgbClr val="708CA1"/>
                </a:solidFill>
                <a:latin typeface="Arial"/>
                <a:ea typeface="ＭＳ Ｐゴシック"/>
              </a:rPr>
            </a:br>
            <a:r>
              <a:rPr lang="es-ES" sz="2700" b="1" i="0" smtClean="0">
                <a:solidFill>
                  <a:srgbClr val="708CA1"/>
                </a:solidFill>
                <a:latin typeface="Arial"/>
                <a:ea typeface="ＭＳ Ｐゴシック"/>
              </a:rPr>
              <a:t>Incompatibilidades del modo de enlace troncal</a:t>
            </a:r>
            <a:endParaRPr lang="es-ES" sz="2700" smtClean="0">
              <a:ea typeface="ＭＳ Ｐゴシック" pitchFamily="34" charset="-128"/>
            </a:endParaRPr>
          </a:p>
        </p:txBody>
      </p:sp>
      <p:sp>
        <p:nvSpPr>
          <p:cNvPr id="2" name="Content Placeholder 1"/>
          <p:cNvSpPr>
            <a:spLocks noGrp="1"/>
          </p:cNvSpPr>
          <p:nvPr>
            <p:ph idx="1"/>
          </p:nvPr>
        </p:nvSpPr>
        <p:spPr>
          <a:xfrm>
            <a:off x="641124" y="1375911"/>
            <a:ext cx="8241619" cy="2804203"/>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100" b="0" i="0" dirty="0" smtClean="0">
                <a:solidFill>
                  <a:srgbClr val="000000"/>
                </a:solidFill>
                <a:latin typeface="Arial"/>
              </a:rPr>
              <a:t>Cuando un puerto en un enlace troncal se configura con un modo de enlace troncal que no es compatible con el puerto de enlace troncal vecino, no se puede formar un enlace troncal entre los dos switches.</a:t>
            </a:r>
          </a:p>
          <a:p>
            <a:pPr marL="236555" indent="-236555" algn="l" defTabSz="814365">
              <a:lnSpc>
                <a:spcPct val="95000"/>
              </a:lnSpc>
              <a:spcBef>
                <a:spcPct val="50000"/>
              </a:spcBef>
              <a:spcAft>
                <a:spcPct val="0"/>
              </a:spcAft>
              <a:buClr>
                <a:srgbClr val="708CA1"/>
              </a:buClr>
              <a:buFont typeface="Wingdings"/>
              <a:buChar char="§"/>
            </a:pPr>
            <a:r>
              <a:rPr lang="es-ES" sz="2100" b="0" i="0" dirty="0" smtClean="0">
                <a:solidFill>
                  <a:srgbClr val="000000"/>
                </a:solidFill>
                <a:latin typeface="Arial"/>
              </a:rPr>
              <a:t>Verifique el estado de los puertos enlace troncal de los switches con el comando</a:t>
            </a:r>
            <a:r>
              <a:rPr lang="es-ES" sz="2100" b="1" i="0" dirty="0" smtClean="0">
                <a:solidFill>
                  <a:srgbClr val="000000"/>
                </a:solidFill>
                <a:latin typeface="Arial"/>
              </a:rPr>
              <a:t> show interfaces trunk</a:t>
            </a:r>
            <a:r>
              <a:rPr lang="es-ES" sz="2100" b="0" i="0" dirty="0" smtClean="0">
                <a:solidFill>
                  <a:srgbClr val="000000"/>
                </a:solidFill>
                <a:latin typeface="Arial"/>
              </a:rPr>
              <a:t>.</a:t>
            </a:r>
          </a:p>
          <a:p>
            <a:pPr marL="236555" indent="-236555" algn="l" defTabSz="814365">
              <a:lnSpc>
                <a:spcPct val="95000"/>
              </a:lnSpc>
              <a:spcBef>
                <a:spcPct val="50000"/>
              </a:spcBef>
              <a:spcAft>
                <a:spcPct val="0"/>
              </a:spcAft>
              <a:buClr>
                <a:srgbClr val="708CA1"/>
              </a:buClr>
              <a:buFont typeface="Wingdings"/>
              <a:buChar char="§"/>
            </a:pPr>
            <a:r>
              <a:rPr lang="es-ES" sz="2100" b="0" i="0" dirty="0" smtClean="0">
                <a:solidFill>
                  <a:srgbClr val="000000"/>
                </a:solidFill>
                <a:latin typeface="Arial"/>
              </a:rPr>
              <a:t>Para resolver el problema, configure las interfaces en los modos de enlace troncal apropiados.</a:t>
            </a:r>
          </a:p>
          <a:p>
            <a:pPr marL="236555" indent="-236555" algn="l" defTabSz="814365">
              <a:lnSpc>
                <a:spcPct val="95000"/>
              </a:lnSpc>
              <a:spcBef>
                <a:spcPct val="50000"/>
              </a:spcBef>
              <a:spcAft>
                <a:spcPct val="0"/>
              </a:spcAft>
              <a:buClr>
                <a:srgbClr val="708CA1"/>
              </a:buClr>
              <a:buFont typeface="Wingdings"/>
              <a:buChar char="§"/>
            </a:pPr>
            <a:endParaRPr lang="es-ES" sz="2100" dirty="0" smtClean="0"/>
          </a:p>
        </p:txBody>
      </p:sp>
      <p:pic>
        <p:nvPicPr>
          <p:cNvPr id="4" name="Picture 3"/>
          <p:cNvPicPr>
            <a:picLocks noChangeAspect="1" noChangeArrowheads="1"/>
          </p:cNvPicPr>
          <p:nvPr/>
        </p:nvPicPr>
        <p:blipFill>
          <a:blip r:embed="rId3"/>
          <a:srcRect t="8367" b="9420"/>
          <a:stretch>
            <a:fillRect/>
          </a:stretch>
        </p:blipFill>
        <p:spPr bwMode="auto">
          <a:xfrm>
            <a:off x="1310887" y="4210050"/>
            <a:ext cx="6404363" cy="2281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525243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89152" y="522741"/>
            <a:ext cx="8145462" cy="838200"/>
          </a:xfrm>
        </p:spPr>
        <p:txBody>
          <a:bodyPr/>
          <a:lstStyle/>
          <a:p>
            <a:pPr algn="l" defTabSz="814365">
              <a:spcBef>
                <a:spcPct val="0"/>
              </a:spcBef>
              <a:spcAft>
                <a:spcPct val="0"/>
              </a:spcAft>
              <a:buNone/>
            </a:pPr>
            <a:r>
              <a:rPr lang="es-ES" sz="1800" b="1" i="0" smtClean="0">
                <a:solidFill>
                  <a:srgbClr val="708CA1"/>
                </a:solidFill>
                <a:latin typeface="Arial"/>
                <a:ea typeface="ＭＳ Ｐゴシック"/>
              </a:rPr>
              <a:t>Resolución de problemas de VLAN y enlaces troncales</a:t>
            </a:r>
            <a:br>
              <a:rPr lang="es-ES" sz="1800" b="1" i="0" smtClean="0">
                <a:solidFill>
                  <a:srgbClr val="708CA1"/>
                </a:solidFill>
                <a:latin typeface="Arial"/>
                <a:ea typeface="ＭＳ Ｐゴシック"/>
              </a:rPr>
            </a:br>
            <a:r>
              <a:rPr lang="es-ES" sz="2700" b="1" i="0" smtClean="0">
                <a:solidFill>
                  <a:srgbClr val="708CA1"/>
                </a:solidFill>
                <a:latin typeface="Arial"/>
                <a:ea typeface="ＭＳ Ｐゴシック"/>
              </a:rPr>
              <a:t>Lista de VLAN incorrectas</a:t>
            </a:r>
            <a:endParaRPr lang="es-ES" sz="2700" smtClean="0">
              <a:ea typeface="ＭＳ Ｐゴシック" pitchFamily="34" charset="-128"/>
            </a:endParaRPr>
          </a:p>
        </p:txBody>
      </p:sp>
      <p:sp>
        <p:nvSpPr>
          <p:cNvPr id="2" name="Content Placeholder 1"/>
          <p:cNvSpPr>
            <a:spLocks noGrp="1"/>
          </p:cNvSpPr>
          <p:nvPr>
            <p:ph idx="1"/>
          </p:nvPr>
        </p:nvSpPr>
        <p:spPr>
          <a:xfrm>
            <a:off x="641124" y="1375911"/>
            <a:ext cx="7940675" cy="2804203"/>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Se deben permitir las VLAN en el enlace troncal para que se puedan transmitir las tramas a través del enlace.</a:t>
            </a:r>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Utilice el comando </a:t>
            </a:r>
            <a:r>
              <a:rPr lang="es-ES" sz="2400" b="1" i="0" smtClean="0">
                <a:solidFill>
                  <a:srgbClr val="000000"/>
                </a:solidFill>
                <a:latin typeface="Arial"/>
              </a:rPr>
              <a:t>switchport trunk allowed vlan </a:t>
            </a:r>
            <a:r>
              <a:rPr lang="es-ES" sz="2400" b="0" i="0" smtClean="0">
                <a:solidFill>
                  <a:srgbClr val="000000"/>
                </a:solidFill>
                <a:latin typeface="Arial"/>
              </a:rPr>
              <a:t>para especificar las VLAN permitidas en el enlace troncal.</a:t>
            </a:r>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Para asegurarse de que se permitan las VLAN apropiadas en un enlace troncal, utilice el comando </a:t>
            </a:r>
            <a:r>
              <a:rPr lang="es-ES" sz="2400" b="1" i="0" smtClean="0">
                <a:solidFill>
                  <a:srgbClr val="000000"/>
                </a:solidFill>
                <a:latin typeface="Arial"/>
              </a:rPr>
              <a:t>show interfaces trunk</a:t>
            </a:r>
            <a:r>
              <a:rPr lang="es-ES" sz="2400" b="0" i="0" smtClean="0">
                <a:solidFill>
                  <a:srgbClr val="000000"/>
                </a:solidFill>
                <a:latin typeface="Arial"/>
              </a:rPr>
              <a:t>.</a:t>
            </a:r>
            <a:endParaRPr lang="es-ES" b="1" smtClean="0"/>
          </a:p>
          <a:p>
            <a:pPr marL="236555" indent="-236555" algn="l" defTabSz="814365">
              <a:lnSpc>
                <a:spcPct val="95000"/>
              </a:lnSpc>
              <a:spcBef>
                <a:spcPct val="50000"/>
              </a:spcBef>
              <a:spcAft>
                <a:spcPct val="0"/>
              </a:spcAft>
              <a:buClr>
                <a:srgbClr val="708CA1"/>
              </a:buClr>
              <a:buFont typeface="Wingdings"/>
              <a:buChar char="§"/>
            </a:pPr>
            <a:endParaRPr lang="es-ES" smtClean="0"/>
          </a:p>
          <a:p>
            <a:pPr marL="236555" indent="-236555" algn="l" defTabSz="814365">
              <a:lnSpc>
                <a:spcPct val="95000"/>
              </a:lnSpc>
              <a:spcBef>
                <a:spcPct val="50000"/>
              </a:spcBef>
              <a:spcAft>
                <a:spcPct val="0"/>
              </a:spcAft>
              <a:buClr>
                <a:srgbClr val="708CA1"/>
              </a:buClr>
              <a:buFont typeface="Wingdings"/>
              <a:buChar char="§"/>
            </a:pPr>
            <a:endParaRPr lang="es-ES" smtClean="0"/>
          </a:p>
          <a:p>
            <a:pPr marL="236555" indent="-236555" algn="l" defTabSz="814365">
              <a:lnSpc>
                <a:spcPct val="95000"/>
              </a:lnSpc>
              <a:spcBef>
                <a:spcPct val="50000"/>
              </a:spcBef>
              <a:spcAft>
                <a:spcPct val="0"/>
              </a:spcAft>
              <a:buClr>
                <a:srgbClr val="708CA1"/>
              </a:buClr>
              <a:buFont typeface="Wingdings"/>
              <a:buChar char="§"/>
            </a:pPr>
            <a:endParaRPr lang="es-ES" smtClean="0"/>
          </a:p>
        </p:txBody>
      </p:sp>
    </p:spTree>
    <p:extLst>
      <p:ext uri="{BB962C8B-B14F-4D97-AF65-F5344CB8AC3E}">
        <p14:creationId xmlns:p14="http://schemas.microsoft.com/office/powerpoint/2010/main" val="120504296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89152" y="522741"/>
            <a:ext cx="8145462" cy="838200"/>
          </a:xfrm>
        </p:spPr>
        <p:txBody>
          <a:bodyPr/>
          <a:lstStyle/>
          <a:p>
            <a:pPr algn="l" defTabSz="814365">
              <a:spcBef>
                <a:spcPct val="0"/>
              </a:spcBef>
              <a:spcAft>
                <a:spcPct val="0"/>
              </a:spcAft>
              <a:buNone/>
            </a:pPr>
            <a:r>
              <a:rPr lang="es-ES" sz="1800" b="1" i="0" smtClean="0">
                <a:solidFill>
                  <a:srgbClr val="708CA1"/>
                </a:solidFill>
                <a:latin typeface="Arial"/>
                <a:ea typeface="ＭＳ Ｐゴシック"/>
              </a:rPr>
              <a:t>Ataques a redes VLAN</a:t>
            </a:r>
            <a:br>
              <a:rPr lang="es-ES" sz="1800" b="1" i="0" smtClean="0">
                <a:solidFill>
                  <a:srgbClr val="708CA1"/>
                </a:solidFill>
                <a:latin typeface="Arial"/>
                <a:ea typeface="ＭＳ Ｐゴシック"/>
              </a:rPr>
            </a:br>
            <a:r>
              <a:rPr lang="es-ES" sz="2700" b="1" i="0" smtClean="0">
                <a:solidFill>
                  <a:srgbClr val="708CA1"/>
                </a:solidFill>
                <a:latin typeface="Arial"/>
                <a:ea typeface="ＭＳ Ｐゴシック"/>
              </a:rPr>
              <a:t>Ataque de suplantación de identidad de switch</a:t>
            </a:r>
            <a:endParaRPr lang="es-ES" sz="2700" smtClean="0">
              <a:ea typeface="ＭＳ Ｐゴシック" pitchFamily="34" charset="-128"/>
            </a:endParaRPr>
          </a:p>
        </p:txBody>
      </p:sp>
      <p:sp>
        <p:nvSpPr>
          <p:cNvPr id="2" name="Content Placeholder 1"/>
          <p:cNvSpPr>
            <a:spLocks noGrp="1"/>
          </p:cNvSpPr>
          <p:nvPr>
            <p:ph idx="1"/>
          </p:nvPr>
        </p:nvSpPr>
        <p:spPr>
          <a:xfrm>
            <a:off x="641124" y="1317855"/>
            <a:ext cx="7940675" cy="5039403"/>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300" b="0" i="0" dirty="0" smtClean="0">
                <a:solidFill>
                  <a:srgbClr val="000000"/>
                </a:solidFill>
                <a:latin typeface="Arial"/>
              </a:rPr>
              <a:t>Existen diferentes tipos de ataques a VLAN en las redes conmutadas modernas. El salto de VLAN es uno de ellos. </a:t>
            </a:r>
          </a:p>
          <a:p>
            <a:pPr marL="236555" indent="-236555" algn="l" defTabSz="814365">
              <a:lnSpc>
                <a:spcPct val="95000"/>
              </a:lnSpc>
              <a:spcBef>
                <a:spcPct val="50000"/>
              </a:spcBef>
              <a:spcAft>
                <a:spcPct val="0"/>
              </a:spcAft>
              <a:buClr>
                <a:srgbClr val="708CA1"/>
              </a:buClr>
              <a:buFont typeface="Wingdings"/>
              <a:buChar char="§"/>
            </a:pPr>
            <a:r>
              <a:rPr lang="es-ES" sz="2300" b="0" i="0" dirty="0" smtClean="0">
                <a:solidFill>
                  <a:srgbClr val="000000"/>
                </a:solidFill>
                <a:latin typeface="Arial"/>
              </a:rPr>
              <a:t>La configuración predeterminada del puerto de switch es dynamic auto (dinámico automático).</a:t>
            </a:r>
          </a:p>
          <a:p>
            <a:pPr marL="236555" indent="-236555" algn="l" defTabSz="814365">
              <a:lnSpc>
                <a:spcPct val="95000"/>
              </a:lnSpc>
              <a:spcBef>
                <a:spcPct val="50000"/>
              </a:spcBef>
              <a:spcAft>
                <a:spcPct val="0"/>
              </a:spcAft>
              <a:buClr>
                <a:srgbClr val="708CA1"/>
              </a:buClr>
              <a:buFont typeface="Wingdings"/>
              <a:buChar char="§"/>
            </a:pPr>
            <a:r>
              <a:rPr lang="es-ES" sz="2300" b="0" i="0" dirty="0" smtClean="0">
                <a:solidFill>
                  <a:srgbClr val="000000"/>
                </a:solidFill>
                <a:latin typeface="Arial"/>
              </a:rPr>
              <a:t>Al configurar un host para que funcione como switch y formar un enlace troncal, un atacante podría acceder a cualquier VLAN en la red.</a:t>
            </a:r>
          </a:p>
          <a:p>
            <a:pPr marL="236555" indent="-236555" algn="l" defTabSz="814365">
              <a:lnSpc>
                <a:spcPct val="95000"/>
              </a:lnSpc>
              <a:spcBef>
                <a:spcPct val="50000"/>
              </a:spcBef>
              <a:spcAft>
                <a:spcPct val="0"/>
              </a:spcAft>
              <a:buClr>
                <a:srgbClr val="708CA1"/>
              </a:buClr>
              <a:buFont typeface="Wingdings"/>
              <a:buChar char="§"/>
            </a:pPr>
            <a:r>
              <a:rPr lang="es-ES" sz="2300" b="0" i="0" dirty="0" smtClean="0">
                <a:solidFill>
                  <a:srgbClr val="000000"/>
                </a:solidFill>
                <a:latin typeface="Arial"/>
              </a:rPr>
              <a:t>Debido a que el atacante ahora puede acceder a otras VLAN, esto se denomina “ataque con salto de VLAN”.</a:t>
            </a:r>
          </a:p>
          <a:p>
            <a:pPr marL="236555" indent="-236555" algn="l" defTabSz="814365">
              <a:lnSpc>
                <a:spcPct val="95000"/>
              </a:lnSpc>
              <a:spcBef>
                <a:spcPct val="50000"/>
              </a:spcBef>
              <a:spcAft>
                <a:spcPct val="0"/>
              </a:spcAft>
              <a:buClr>
                <a:srgbClr val="708CA1"/>
              </a:buClr>
              <a:buFont typeface="Wingdings"/>
              <a:buChar char="§"/>
            </a:pPr>
            <a:r>
              <a:rPr lang="es-ES" sz="2300" b="0" i="0" dirty="0" smtClean="0">
                <a:solidFill>
                  <a:srgbClr val="000000"/>
                </a:solidFill>
                <a:latin typeface="Arial"/>
              </a:rPr>
              <a:t>Para evitar un ataque de suplantación de identidad de switch básico, desactive el enlace troncal en todos los puertos, excepto en los que requieren el enlace troncal específicamente.</a:t>
            </a:r>
            <a:endParaRPr lang="es-ES" sz="2300" dirty="0" smtClean="0"/>
          </a:p>
          <a:p>
            <a:pPr marL="236555" indent="-236555" algn="l" defTabSz="814365">
              <a:lnSpc>
                <a:spcPct val="95000"/>
              </a:lnSpc>
              <a:spcBef>
                <a:spcPct val="50000"/>
              </a:spcBef>
              <a:spcAft>
                <a:spcPct val="0"/>
              </a:spcAft>
              <a:buClr>
                <a:srgbClr val="708CA1"/>
              </a:buClr>
              <a:buFont typeface="Wingdings"/>
              <a:buChar char="§"/>
            </a:pPr>
            <a:endParaRPr lang="es-ES" sz="2300" dirty="0" smtClean="0"/>
          </a:p>
          <a:p>
            <a:pPr marL="236555" indent="-236555" algn="l" defTabSz="814365">
              <a:lnSpc>
                <a:spcPct val="95000"/>
              </a:lnSpc>
              <a:spcBef>
                <a:spcPct val="50000"/>
              </a:spcBef>
              <a:spcAft>
                <a:spcPct val="0"/>
              </a:spcAft>
              <a:buClr>
                <a:srgbClr val="708CA1"/>
              </a:buClr>
              <a:buFont typeface="Wingdings"/>
              <a:buChar char="§"/>
            </a:pPr>
            <a:endParaRPr lang="es-ES" sz="2300" dirty="0" smtClean="0"/>
          </a:p>
        </p:txBody>
      </p:sp>
    </p:spTree>
    <p:extLst>
      <p:ext uri="{BB962C8B-B14F-4D97-AF65-F5344CB8AC3E}">
        <p14:creationId xmlns:p14="http://schemas.microsoft.com/office/powerpoint/2010/main" val="24503527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89152" y="522741"/>
            <a:ext cx="8145462" cy="838200"/>
          </a:xfrm>
        </p:spPr>
        <p:txBody>
          <a:bodyPr/>
          <a:lstStyle/>
          <a:p>
            <a:pPr algn="l" defTabSz="814365">
              <a:spcBef>
                <a:spcPct val="0"/>
              </a:spcBef>
              <a:spcAft>
                <a:spcPct val="0"/>
              </a:spcAft>
              <a:buNone/>
            </a:pPr>
            <a:r>
              <a:rPr lang="es-ES" sz="1800" b="1" i="0" smtClean="0">
                <a:solidFill>
                  <a:srgbClr val="708CA1"/>
                </a:solidFill>
                <a:latin typeface="Arial"/>
                <a:ea typeface="ＭＳ Ｐゴシック"/>
              </a:rPr>
              <a:t>Descripción general de las VLAN</a:t>
            </a:r>
            <a:br>
              <a:rPr lang="es-ES" sz="1800" b="1" i="0" smtClean="0">
                <a:solidFill>
                  <a:srgbClr val="708CA1"/>
                </a:solidFill>
                <a:latin typeface="Arial"/>
                <a:ea typeface="ＭＳ Ｐゴシック"/>
              </a:rPr>
            </a:br>
            <a:r>
              <a:rPr lang="es-ES" sz="3200" b="1" i="0" smtClean="0">
                <a:solidFill>
                  <a:srgbClr val="708CA1"/>
                </a:solidFill>
                <a:latin typeface="Arial"/>
                <a:ea typeface="ＭＳ Ｐゴシック"/>
              </a:rPr>
              <a:t>Definiciones de VLAN</a:t>
            </a:r>
            <a:endParaRPr lang="es-ES" smtClean="0">
              <a:ea typeface="ＭＳ Ｐゴシック" pitchFamily="34" charset="-128"/>
            </a:endParaRPr>
          </a:p>
        </p:txBody>
      </p:sp>
      <p:sp>
        <p:nvSpPr>
          <p:cNvPr id="2" name="Content Placeholder 1"/>
          <p:cNvSpPr>
            <a:spLocks noGrp="1"/>
          </p:cNvSpPr>
          <p:nvPr>
            <p:ph idx="1"/>
          </p:nvPr>
        </p:nvSpPr>
        <p:spPr>
          <a:xfrm>
            <a:off x="641123" y="1477510"/>
            <a:ext cx="7940675" cy="4850719"/>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300" b="0" i="0" dirty="0" smtClean="0">
                <a:solidFill>
                  <a:srgbClr val="000000"/>
                </a:solidFill>
                <a:latin typeface="Arial"/>
              </a:rPr>
              <a:t>La VLAN (LAN virtual) es una partición lógica de una red de capa 2.</a:t>
            </a:r>
          </a:p>
          <a:p>
            <a:pPr marL="236555" indent="-236555" algn="l" defTabSz="814365">
              <a:lnSpc>
                <a:spcPct val="95000"/>
              </a:lnSpc>
              <a:spcBef>
                <a:spcPct val="50000"/>
              </a:spcBef>
              <a:spcAft>
                <a:spcPct val="0"/>
              </a:spcAft>
              <a:buClr>
                <a:srgbClr val="708CA1"/>
              </a:buClr>
              <a:buFont typeface="Wingdings"/>
              <a:buChar char="§"/>
            </a:pPr>
            <a:r>
              <a:rPr lang="es-ES" sz="2300" b="0" i="0" dirty="0" smtClean="0">
                <a:solidFill>
                  <a:srgbClr val="000000"/>
                </a:solidFill>
                <a:latin typeface="Arial"/>
              </a:rPr>
              <a:t>Se pueden crear varias particiones para que coexistan varias VLAN.</a:t>
            </a:r>
          </a:p>
          <a:p>
            <a:pPr marL="236555" indent="-236555" algn="l" defTabSz="814365">
              <a:lnSpc>
                <a:spcPct val="95000"/>
              </a:lnSpc>
              <a:spcBef>
                <a:spcPct val="50000"/>
              </a:spcBef>
              <a:spcAft>
                <a:spcPct val="0"/>
              </a:spcAft>
              <a:buClr>
                <a:srgbClr val="708CA1"/>
              </a:buClr>
              <a:buFont typeface="Wingdings"/>
              <a:buChar char="§"/>
            </a:pPr>
            <a:r>
              <a:rPr lang="es-ES" sz="2300" b="0" i="0" dirty="0" smtClean="0">
                <a:solidFill>
                  <a:srgbClr val="000000"/>
                </a:solidFill>
                <a:latin typeface="Arial"/>
              </a:rPr>
              <a:t>Cada VLAN es un dominio de difusión, que generalmente posee su propia red IP.</a:t>
            </a:r>
          </a:p>
          <a:p>
            <a:pPr marL="236555" indent="-236555" algn="l" defTabSz="814365">
              <a:lnSpc>
                <a:spcPct val="95000"/>
              </a:lnSpc>
              <a:spcBef>
                <a:spcPct val="50000"/>
              </a:spcBef>
              <a:spcAft>
                <a:spcPct val="0"/>
              </a:spcAft>
              <a:buClr>
                <a:srgbClr val="708CA1"/>
              </a:buClr>
              <a:buFont typeface="Wingdings"/>
              <a:buChar char="§"/>
            </a:pPr>
            <a:r>
              <a:rPr lang="es-ES" sz="2300" b="0" i="0" dirty="0" smtClean="0">
                <a:solidFill>
                  <a:srgbClr val="000000"/>
                </a:solidFill>
                <a:latin typeface="Arial"/>
              </a:rPr>
              <a:t>Las VLAN se aíslan mutuamente y los paquetes pueden pasar entre ellas solamente mediante un router.</a:t>
            </a:r>
          </a:p>
          <a:p>
            <a:pPr marL="236555" indent="-236555" algn="l" defTabSz="814365">
              <a:lnSpc>
                <a:spcPct val="95000"/>
              </a:lnSpc>
              <a:spcBef>
                <a:spcPct val="50000"/>
              </a:spcBef>
              <a:spcAft>
                <a:spcPct val="0"/>
              </a:spcAft>
              <a:buClr>
                <a:srgbClr val="708CA1"/>
              </a:buClr>
              <a:buFont typeface="Wingdings"/>
              <a:buChar char="§"/>
            </a:pPr>
            <a:r>
              <a:rPr lang="es-ES" sz="2300" b="0" i="0" dirty="0" smtClean="0">
                <a:solidFill>
                  <a:srgbClr val="000000"/>
                </a:solidFill>
                <a:latin typeface="Arial"/>
              </a:rPr>
              <a:t>La partición de la red de capa 2 se lleva a cabo dentro de un dispositivo de capa 2 (por lo general, un switch).</a:t>
            </a:r>
          </a:p>
          <a:p>
            <a:pPr marL="236555" indent="-236555" algn="l" defTabSz="814365">
              <a:lnSpc>
                <a:spcPct val="95000"/>
              </a:lnSpc>
              <a:spcBef>
                <a:spcPct val="50000"/>
              </a:spcBef>
              <a:spcAft>
                <a:spcPct val="0"/>
              </a:spcAft>
              <a:buClr>
                <a:srgbClr val="708CA1"/>
              </a:buClr>
              <a:buFont typeface="Wingdings"/>
              <a:buChar char="§"/>
            </a:pPr>
            <a:r>
              <a:rPr lang="es-ES" sz="2300" b="0" i="0" dirty="0" smtClean="0">
                <a:solidFill>
                  <a:srgbClr val="000000"/>
                </a:solidFill>
                <a:latin typeface="Arial"/>
              </a:rPr>
              <a:t>Los hosts que se agrupan dentro de una VLAN desconocen la existencia de esta.</a:t>
            </a:r>
          </a:p>
          <a:p>
            <a:pPr marL="236555" indent="-236555" algn="l" defTabSz="814365">
              <a:lnSpc>
                <a:spcPct val="95000"/>
              </a:lnSpc>
              <a:spcBef>
                <a:spcPct val="50000"/>
              </a:spcBef>
              <a:spcAft>
                <a:spcPct val="0"/>
              </a:spcAft>
              <a:buClr>
                <a:srgbClr val="708CA1"/>
              </a:buClr>
              <a:buFont typeface="Wingdings"/>
              <a:buChar char="§"/>
            </a:pPr>
            <a:endParaRPr lang="es-ES" sz="2300" dirty="0"/>
          </a:p>
        </p:txBody>
      </p:sp>
    </p:spTree>
    <p:extLst>
      <p:ext uri="{BB962C8B-B14F-4D97-AF65-F5344CB8AC3E}">
        <p14:creationId xmlns:p14="http://schemas.microsoft.com/office/powerpoint/2010/main" val="41113488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89152" y="522741"/>
            <a:ext cx="8145462" cy="838200"/>
          </a:xfrm>
        </p:spPr>
        <p:txBody>
          <a:bodyPr/>
          <a:lstStyle/>
          <a:p>
            <a:pPr algn="l" defTabSz="814365">
              <a:spcBef>
                <a:spcPct val="0"/>
              </a:spcBef>
              <a:spcAft>
                <a:spcPct val="0"/>
              </a:spcAft>
              <a:buNone/>
            </a:pPr>
            <a:r>
              <a:rPr lang="es-ES" sz="1800" b="1" i="0" smtClean="0">
                <a:solidFill>
                  <a:srgbClr val="708CA1"/>
                </a:solidFill>
                <a:latin typeface="Arial"/>
                <a:ea typeface="ＭＳ Ｐゴシック"/>
              </a:rPr>
              <a:t>Ataques a redes VLAN</a:t>
            </a:r>
            <a:br>
              <a:rPr lang="es-ES" sz="1800" b="1" i="0" smtClean="0">
                <a:solidFill>
                  <a:srgbClr val="708CA1"/>
                </a:solidFill>
                <a:latin typeface="Arial"/>
                <a:ea typeface="ＭＳ Ｐゴシック"/>
              </a:rPr>
            </a:br>
            <a:r>
              <a:rPr lang="es-ES" sz="2700" b="1" i="0" smtClean="0">
                <a:solidFill>
                  <a:srgbClr val="708CA1"/>
                </a:solidFill>
                <a:latin typeface="Arial"/>
                <a:ea typeface="ＭＳ Ｐゴシック"/>
              </a:rPr>
              <a:t>Ataque de etiquetado doble</a:t>
            </a:r>
            <a:endParaRPr lang="es-ES" sz="2700" smtClean="0">
              <a:ea typeface="ＭＳ Ｐゴシック" pitchFamily="34" charset="-128"/>
            </a:endParaRPr>
          </a:p>
        </p:txBody>
      </p:sp>
      <p:sp>
        <p:nvSpPr>
          <p:cNvPr id="2" name="Content Placeholder 1"/>
          <p:cNvSpPr>
            <a:spLocks noGrp="1"/>
          </p:cNvSpPr>
          <p:nvPr>
            <p:ph idx="1"/>
          </p:nvPr>
        </p:nvSpPr>
        <p:spPr>
          <a:xfrm>
            <a:off x="641124" y="1394055"/>
            <a:ext cx="7940675" cy="5039403"/>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200" b="0" i="0" smtClean="0">
                <a:solidFill>
                  <a:srgbClr val="000000"/>
                </a:solidFill>
                <a:latin typeface="Arial"/>
              </a:rPr>
              <a:t>El ataque de etiquetado doble aprovecha la forma en que el hardware desencapsula las etiquetas 802.1Q en la mayoría de los switches.</a:t>
            </a:r>
          </a:p>
          <a:p>
            <a:pPr marL="236555" indent="-236555" algn="l" defTabSz="814365">
              <a:lnSpc>
                <a:spcPct val="95000"/>
              </a:lnSpc>
              <a:spcBef>
                <a:spcPct val="50000"/>
              </a:spcBef>
              <a:spcAft>
                <a:spcPct val="0"/>
              </a:spcAft>
              <a:buClr>
                <a:srgbClr val="708CA1"/>
              </a:buClr>
              <a:buFont typeface="Wingdings"/>
              <a:buChar char="§"/>
            </a:pPr>
            <a:r>
              <a:rPr lang="es-ES" sz="2200" b="0" i="0" smtClean="0">
                <a:solidFill>
                  <a:srgbClr val="000000"/>
                </a:solidFill>
                <a:latin typeface="Arial"/>
              </a:rPr>
              <a:t>Muchos switches realizan solamente un nivel de desencapsulación 802.1Q, lo que permite que un atacante incorpore un segundo encabezado de ataque no autorizado en la trama.</a:t>
            </a:r>
          </a:p>
          <a:p>
            <a:pPr marL="236555" indent="-236555" algn="l" defTabSz="814365">
              <a:lnSpc>
                <a:spcPct val="95000"/>
              </a:lnSpc>
              <a:spcBef>
                <a:spcPct val="50000"/>
              </a:spcBef>
              <a:spcAft>
                <a:spcPct val="0"/>
              </a:spcAft>
              <a:buClr>
                <a:srgbClr val="708CA1"/>
              </a:buClr>
              <a:buFont typeface="Wingdings"/>
              <a:buChar char="§"/>
            </a:pPr>
            <a:r>
              <a:rPr lang="es-ES" sz="2200" b="0" i="0" smtClean="0">
                <a:solidFill>
                  <a:srgbClr val="000000"/>
                </a:solidFill>
                <a:latin typeface="Arial"/>
              </a:rPr>
              <a:t>Después de quitar el primer encabezado 802.1Q legítimo, el switch reenvía la trama a la VLAN especificada en el encabezado 802.1Q no autorizado.</a:t>
            </a:r>
          </a:p>
          <a:p>
            <a:pPr marL="236555" indent="-236555" algn="l" defTabSz="814365">
              <a:lnSpc>
                <a:spcPct val="95000"/>
              </a:lnSpc>
              <a:spcBef>
                <a:spcPct val="50000"/>
              </a:spcBef>
              <a:spcAft>
                <a:spcPct val="0"/>
              </a:spcAft>
              <a:buClr>
                <a:srgbClr val="708CA1"/>
              </a:buClr>
              <a:buFont typeface="Wingdings"/>
              <a:buChar char="§"/>
            </a:pPr>
            <a:r>
              <a:rPr lang="es-ES" sz="2200" b="0" i="0" smtClean="0">
                <a:solidFill>
                  <a:srgbClr val="000000"/>
                </a:solidFill>
                <a:latin typeface="Arial"/>
              </a:rPr>
              <a:t>El mejor método para mitigar los ataques de etiquetado doble es asegurar que la VLAN nativa de los puertos de enlace troncal sea distinta de la VLAN de cualquier puerto de usuario.</a:t>
            </a:r>
            <a:endParaRPr lang="es-ES" sz="2200" smtClean="0"/>
          </a:p>
          <a:p>
            <a:pPr marL="236555" indent="-236555" algn="l" defTabSz="814365">
              <a:lnSpc>
                <a:spcPct val="95000"/>
              </a:lnSpc>
              <a:spcBef>
                <a:spcPct val="50000"/>
              </a:spcBef>
              <a:spcAft>
                <a:spcPct val="0"/>
              </a:spcAft>
              <a:buClr>
                <a:srgbClr val="708CA1"/>
              </a:buClr>
              <a:buFont typeface="Wingdings"/>
              <a:buChar char="§"/>
            </a:pPr>
            <a:endParaRPr lang="es-ES" sz="2200" smtClean="0"/>
          </a:p>
        </p:txBody>
      </p:sp>
    </p:spTree>
    <p:extLst>
      <p:ext uri="{BB962C8B-B14F-4D97-AF65-F5344CB8AC3E}">
        <p14:creationId xmlns:p14="http://schemas.microsoft.com/office/powerpoint/2010/main" val="161061750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89152" y="522741"/>
            <a:ext cx="8145462" cy="838200"/>
          </a:xfrm>
        </p:spPr>
        <p:txBody>
          <a:bodyPr/>
          <a:lstStyle/>
          <a:p>
            <a:pPr algn="l" defTabSz="814365">
              <a:spcBef>
                <a:spcPct val="0"/>
              </a:spcBef>
              <a:spcAft>
                <a:spcPct val="0"/>
              </a:spcAft>
              <a:buNone/>
            </a:pPr>
            <a:r>
              <a:rPr lang="es-ES" sz="1800" b="1" i="0" smtClean="0">
                <a:solidFill>
                  <a:srgbClr val="708CA1"/>
                </a:solidFill>
                <a:latin typeface="Arial"/>
                <a:ea typeface="ＭＳ Ｐゴシック"/>
              </a:rPr>
              <a:t>Ataques a redes VLAN</a:t>
            </a:r>
            <a:br>
              <a:rPr lang="es-ES" sz="1800" b="1" i="0" smtClean="0">
                <a:solidFill>
                  <a:srgbClr val="708CA1"/>
                </a:solidFill>
                <a:latin typeface="Arial"/>
                <a:ea typeface="ＭＳ Ｐゴシック"/>
              </a:rPr>
            </a:br>
            <a:r>
              <a:rPr lang="es-ES" sz="2700" b="1" i="0" smtClean="0">
                <a:solidFill>
                  <a:srgbClr val="708CA1"/>
                </a:solidFill>
                <a:latin typeface="Arial"/>
                <a:ea typeface="ＭＳ Ｐゴシック"/>
              </a:rPr>
              <a:t>Ataque de etiquetado doble</a:t>
            </a:r>
            <a:endParaRPr lang="es-ES" sz="2700" smtClean="0">
              <a:ea typeface="ＭＳ Ｐゴシック" pitchFamily="34" charset="-128"/>
            </a:endParaRPr>
          </a:p>
        </p:txBody>
      </p:sp>
      <p:pic>
        <p:nvPicPr>
          <p:cNvPr id="11266" name="Picture 2"/>
          <p:cNvPicPr>
            <a:picLocks noChangeAspect="1" noChangeArrowheads="1"/>
          </p:cNvPicPr>
          <p:nvPr/>
        </p:nvPicPr>
        <p:blipFill>
          <a:blip r:embed="rId3"/>
          <a:stretch>
            <a:fillRect/>
          </a:stretch>
        </p:blipFill>
        <p:spPr bwMode="auto">
          <a:xfrm>
            <a:off x="1428750" y="1559177"/>
            <a:ext cx="6286500" cy="4900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81828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a:stretch>
            <a:fillRect/>
          </a:stretch>
        </p:blipFill>
        <p:spPr bwMode="auto">
          <a:xfrm>
            <a:off x="5182114" y="1904283"/>
            <a:ext cx="3961885" cy="3134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70" name="Rectangle 2"/>
          <p:cNvSpPr>
            <a:spLocks noGrp="1" noChangeArrowheads="1"/>
          </p:cNvSpPr>
          <p:nvPr>
            <p:ph type="title"/>
          </p:nvPr>
        </p:nvSpPr>
        <p:spPr>
          <a:xfrm>
            <a:off x="289152" y="522741"/>
            <a:ext cx="8145462" cy="838200"/>
          </a:xfrm>
        </p:spPr>
        <p:txBody>
          <a:bodyPr/>
          <a:lstStyle/>
          <a:p>
            <a:pPr algn="l" defTabSz="814365">
              <a:spcBef>
                <a:spcPct val="0"/>
              </a:spcBef>
              <a:spcAft>
                <a:spcPct val="0"/>
              </a:spcAft>
              <a:buNone/>
            </a:pPr>
            <a:r>
              <a:rPr lang="es-ES" sz="1800" b="1" i="0" smtClean="0">
                <a:solidFill>
                  <a:srgbClr val="708CA1"/>
                </a:solidFill>
                <a:latin typeface="Arial"/>
                <a:ea typeface="ＭＳ Ｐゴシック"/>
              </a:rPr>
              <a:t>Ataques a redes VLAN</a:t>
            </a:r>
            <a:br>
              <a:rPr lang="es-ES" sz="1800" b="1" i="0" smtClean="0">
                <a:solidFill>
                  <a:srgbClr val="708CA1"/>
                </a:solidFill>
                <a:latin typeface="Arial"/>
                <a:ea typeface="ＭＳ Ｐゴシック"/>
              </a:rPr>
            </a:br>
            <a:r>
              <a:rPr lang="es-ES" sz="2700" b="1" i="0" smtClean="0">
                <a:solidFill>
                  <a:srgbClr val="708CA1"/>
                </a:solidFill>
                <a:latin typeface="Arial"/>
                <a:ea typeface="ＭＳ Ｐゴシック"/>
              </a:rPr>
              <a:t>Perímetro de PVLAN</a:t>
            </a:r>
            <a:endParaRPr lang="es-ES" sz="2700" smtClean="0">
              <a:ea typeface="ＭＳ Ｐゴシック" pitchFamily="34" charset="-128"/>
            </a:endParaRPr>
          </a:p>
        </p:txBody>
      </p:sp>
      <p:sp>
        <p:nvSpPr>
          <p:cNvPr id="2" name="Content Placeholder 1"/>
          <p:cNvSpPr>
            <a:spLocks noGrp="1"/>
          </p:cNvSpPr>
          <p:nvPr>
            <p:ph idx="1"/>
          </p:nvPr>
        </p:nvSpPr>
        <p:spPr>
          <a:xfrm>
            <a:off x="545874" y="1363209"/>
            <a:ext cx="4830761" cy="5039403"/>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300" b="0" i="0" dirty="0" smtClean="0">
                <a:solidFill>
                  <a:srgbClr val="000000"/>
                </a:solidFill>
                <a:latin typeface="Arial"/>
                <a:ea typeface="+mn-ea"/>
                <a:cs typeface="+mn-cs"/>
              </a:rPr>
              <a:t>La característica de perímetro de VLAN privada (PVLAN), también conocida como “puertos protegidos”, asegura que no se intercambie tráfico de unidifusión, difusión o multidifusión entre los puertos protegidos del switch.</a:t>
            </a:r>
          </a:p>
          <a:p>
            <a:pPr marL="236555" indent="-236555" algn="l" defTabSz="814365">
              <a:lnSpc>
                <a:spcPct val="95000"/>
              </a:lnSpc>
              <a:spcBef>
                <a:spcPct val="50000"/>
              </a:spcBef>
              <a:spcAft>
                <a:spcPct val="0"/>
              </a:spcAft>
              <a:buClr>
                <a:srgbClr val="708CA1"/>
              </a:buClr>
              <a:buFont typeface="Wingdings"/>
              <a:buChar char="§"/>
            </a:pPr>
            <a:r>
              <a:rPr lang="es-ES" sz="2300" b="0" i="0" dirty="0" smtClean="0">
                <a:solidFill>
                  <a:srgbClr val="000000"/>
                </a:solidFill>
                <a:latin typeface="Arial"/>
                <a:ea typeface="+mn-ea"/>
                <a:cs typeface="+mn-cs"/>
              </a:rPr>
              <a:t>Solo tiene importancia local.</a:t>
            </a:r>
          </a:p>
          <a:p>
            <a:pPr marL="236555" indent="-236555" algn="l" defTabSz="814365">
              <a:lnSpc>
                <a:spcPct val="95000"/>
              </a:lnSpc>
              <a:spcBef>
                <a:spcPct val="50000"/>
              </a:spcBef>
              <a:spcAft>
                <a:spcPct val="0"/>
              </a:spcAft>
              <a:buClr>
                <a:srgbClr val="708CA1"/>
              </a:buClr>
              <a:buFont typeface="Wingdings"/>
              <a:buChar char="§"/>
            </a:pPr>
            <a:r>
              <a:rPr lang="es-ES" sz="2300" b="0" i="0" dirty="0" smtClean="0">
                <a:solidFill>
                  <a:srgbClr val="000000"/>
                </a:solidFill>
                <a:latin typeface="Arial"/>
                <a:ea typeface="+mn-ea"/>
                <a:cs typeface="+mn-cs"/>
              </a:rPr>
              <a:t>Un puerto protegido intercambia tráfico solamente con los puertos no protegidos.</a:t>
            </a:r>
          </a:p>
          <a:p>
            <a:pPr marL="236555" indent="-236555" algn="l" defTabSz="814365">
              <a:lnSpc>
                <a:spcPct val="95000"/>
              </a:lnSpc>
              <a:spcBef>
                <a:spcPct val="50000"/>
              </a:spcBef>
              <a:spcAft>
                <a:spcPct val="0"/>
              </a:spcAft>
              <a:buClr>
                <a:srgbClr val="708CA1"/>
              </a:buClr>
              <a:buFont typeface="Wingdings"/>
              <a:buChar char="§"/>
            </a:pPr>
            <a:r>
              <a:rPr lang="es-ES" sz="2300" b="0" i="0" dirty="0" smtClean="0">
                <a:solidFill>
                  <a:srgbClr val="000000"/>
                </a:solidFill>
                <a:latin typeface="Arial"/>
                <a:ea typeface="+mn-ea"/>
                <a:cs typeface="+mn-cs"/>
              </a:rPr>
              <a:t>Un puerto protegido no intercambia tráfico con otro puerto protegido.</a:t>
            </a:r>
            <a:endParaRPr lang="es-ES" sz="2300" b="0" i="0" dirty="0">
              <a:solidFill>
                <a:srgbClr val="000000"/>
              </a:solidFill>
              <a:latin typeface="Arial"/>
              <a:ea typeface="+mn-ea"/>
              <a:cs typeface="+mn-cs"/>
            </a:endParaRPr>
          </a:p>
        </p:txBody>
      </p:sp>
    </p:spTree>
    <p:extLst>
      <p:ext uri="{BB962C8B-B14F-4D97-AF65-F5344CB8AC3E}">
        <p14:creationId xmlns:p14="http://schemas.microsoft.com/office/powerpoint/2010/main" val="424245789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89152" y="522741"/>
            <a:ext cx="8145462" cy="838200"/>
          </a:xfrm>
        </p:spPr>
        <p:txBody>
          <a:bodyPr/>
          <a:lstStyle/>
          <a:p>
            <a:pPr algn="l" defTabSz="814365">
              <a:spcBef>
                <a:spcPct val="0"/>
              </a:spcBef>
              <a:spcAft>
                <a:spcPct val="0"/>
              </a:spcAft>
              <a:buNone/>
            </a:pPr>
            <a:r>
              <a:rPr lang="es-ES" sz="1800" b="1" i="0" smtClean="0">
                <a:solidFill>
                  <a:srgbClr val="708CA1"/>
                </a:solidFill>
                <a:latin typeface="Arial"/>
                <a:ea typeface="ＭＳ Ｐゴシック"/>
              </a:rPr>
              <a:t>Prácticas recomendadas de diseño para las VLAN</a:t>
            </a:r>
            <a:br>
              <a:rPr lang="es-ES" sz="1800" b="1" i="0" smtClean="0">
                <a:solidFill>
                  <a:srgbClr val="708CA1"/>
                </a:solidFill>
                <a:latin typeface="Arial"/>
                <a:ea typeface="ＭＳ Ｐゴシック"/>
              </a:rPr>
            </a:br>
            <a:r>
              <a:rPr lang="es-ES" sz="2700" b="1" i="0" smtClean="0">
                <a:solidFill>
                  <a:srgbClr val="708CA1"/>
                </a:solidFill>
                <a:latin typeface="Arial"/>
                <a:ea typeface="ＭＳ Ｐゴシック"/>
              </a:rPr>
              <a:t>Pautas de diseño de VLAN</a:t>
            </a:r>
            <a:endParaRPr lang="es-ES" sz="2700" smtClean="0">
              <a:ea typeface="ＭＳ Ｐゴシック" pitchFamily="34" charset="-128"/>
            </a:endParaRPr>
          </a:p>
        </p:txBody>
      </p:sp>
      <p:sp>
        <p:nvSpPr>
          <p:cNvPr id="2" name="Content Placeholder 1"/>
          <p:cNvSpPr>
            <a:spLocks noGrp="1"/>
          </p:cNvSpPr>
          <p:nvPr>
            <p:ph idx="1"/>
          </p:nvPr>
        </p:nvSpPr>
        <p:spPr>
          <a:xfrm>
            <a:off x="450624" y="1361397"/>
            <a:ext cx="8502876" cy="5039403"/>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200" b="0" i="0" dirty="0" smtClean="0">
                <a:solidFill>
                  <a:srgbClr val="000000"/>
                </a:solidFill>
                <a:latin typeface="Arial"/>
              </a:rPr>
              <a:t>Mueva todos los puertos de la VLAN1 y asígnelos a una VLAN que no se utilice.</a:t>
            </a:r>
            <a:endParaRPr lang="es-ES" sz="2200" dirty="0" smtClean="0"/>
          </a:p>
          <a:p>
            <a:pPr marL="236555" indent="-236555" algn="l" defTabSz="814365">
              <a:lnSpc>
                <a:spcPct val="95000"/>
              </a:lnSpc>
              <a:spcBef>
                <a:spcPct val="50000"/>
              </a:spcBef>
              <a:spcAft>
                <a:spcPct val="0"/>
              </a:spcAft>
              <a:buClr>
                <a:srgbClr val="708CA1"/>
              </a:buClr>
              <a:buFont typeface="Wingdings"/>
              <a:buChar char="§"/>
            </a:pPr>
            <a:r>
              <a:rPr lang="es-ES" sz="2200" b="0" i="0" dirty="0" smtClean="0">
                <a:solidFill>
                  <a:srgbClr val="000000"/>
                </a:solidFill>
                <a:latin typeface="Arial"/>
              </a:rPr>
              <a:t>Desactive todos los puertos de switch sin utilizar.</a:t>
            </a:r>
          </a:p>
          <a:p>
            <a:pPr marL="236555" indent="-236555" algn="l" defTabSz="814365">
              <a:lnSpc>
                <a:spcPct val="95000"/>
              </a:lnSpc>
              <a:spcBef>
                <a:spcPct val="50000"/>
              </a:spcBef>
              <a:spcAft>
                <a:spcPct val="0"/>
              </a:spcAft>
              <a:buClr>
                <a:srgbClr val="708CA1"/>
              </a:buClr>
              <a:buFont typeface="Wingdings"/>
              <a:buChar char="§"/>
            </a:pPr>
            <a:r>
              <a:rPr lang="es-ES" sz="2200" b="0" i="0" dirty="0" smtClean="0">
                <a:solidFill>
                  <a:srgbClr val="000000"/>
                </a:solidFill>
                <a:latin typeface="Arial"/>
              </a:rPr>
              <a:t>Separe el tráfico de administración y de datos de usuario.</a:t>
            </a:r>
          </a:p>
          <a:p>
            <a:pPr marL="236555" indent="-236555" algn="l" defTabSz="814365">
              <a:lnSpc>
                <a:spcPct val="95000"/>
              </a:lnSpc>
              <a:spcBef>
                <a:spcPct val="50000"/>
              </a:spcBef>
              <a:spcAft>
                <a:spcPct val="0"/>
              </a:spcAft>
              <a:buClr>
                <a:srgbClr val="708CA1"/>
              </a:buClr>
              <a:buFont typeface="Wingdings"/>
              <a:buChar char="§"/>
            </a:pPr>
            <a:r>
              <a:rPr lang="es-ES" sz="2200" b="0" i="0" dirty="0" smtClean="0">
                <a:solidFill>
                  <a:srgbClr val="000000"/>
                </a:solidFill>
                <a:latin typeface="Arial"/>
              </a:rPr>
              <a:t>Cambie la VLAN de administración por una VLAN distinta de VLAN1. Lo mismo aplica para la VLAN nativa.</a:t>
            </a:r>
            <a:endParaRPr lang="es-ES" sz="2200" dirty="0" smtClean="0"/>
          </a:p>
          <a:p>
            <a:pPr marL="236555" indent="-236555" algn="l" defTabSz="814365">
              <a:lnSpc>
                <a:spcPct val="95000"/>
              </a:lnSpc>
              <a:spcBef>
                <a:spcPct val="50000"/>
              </a:spcBef>
              <a:spcAft>
                <a:spcPct val="0"/>
              </a:spcAft>
              <a:buClr>
                <a:srgbClr val="708CA1"/>
              </a:buClr>
              <a:buFont typeface="Wingdings"/>
              <a:buChar char="§"/>
            </a:pPr>
            <a:r>
              <a:rPr lang="es-ES" sz="2200" b="0" i="0" dirty="0" smtClean="0">
                <a:solidFill>
                  <a:srgbClr val="000000"/>
                </a:solidFill>
                <a:latin typeface="Arial"/>
              </a:rPr>
              <a:t>Asegúrese de que solo los dispositivos en la VLAN de administración se puedan conectar a los switches.</a:t>
            </a:r>
          </a:p>
          <a:p>
            <a:pPr marL="236555" indent="-236555" algn="l" defTabSz="814365">
              <a:lnSpc>
                <a:spcPct val="95000"/>
              </a:lnSpc>
              <a:spcBef>
                <a:spcPct val="50000"/>
              </a:spcBef>
              <a:spcAft>
                <a:spcPct val="0"/>
              </a:spcAft>
              <a:buClr>
                <a:srgbClr val="708CA1"/>
              </a:buClr>
              <a:buFont typeface="Wingdings"/>
              <a:buChar char="§"/>
            </a:pPr>
            <a:r>
              <a:rPr lang="es-ES" sz="2200" b="0" i="0" dirty="0" smtClean="0">
                <a:solidFill>
                  <a:srgbClr val="000000"/>
                </a:solidFill>
                <a:latin typeface="Arial"/>
              </a:rPr>
              <a:t>El switch solo debe aceptar las conexiones SSH.</a:t>
            </a:r>
          </a:p>
          <a:p>
            <a:pPr marL="236555" indent="-236555" algn="l" defTabSz="814365">
              <a:lnSpc>
                <a:spcPct val="95000"/>
              </a:lnSpc>
              <a:spcBef>
                <a:spcPct val="50000"/>
              </a:spcBef>
              <a:spcAft>
                <a:spcPct val="0"/>
              </a:spcAft>
              <a:buClr>
                <a:srgbClr val="708CA1"/>
              </a:buClr>
              <a:buFont typeface="Wingdings"/>
              <a:buChar char="§"/>
            </a:pPr>
            <a:r>
              <a:rPr lang="es-ES" sz="2200" b="0" i="0" dirty="0" smtClean="0">
                <a:solidFill>
                  <a:srgbClr val="000000"/>
                </a:solidFill>
                <a:latin typeface="Arial"/>
              </a:rPr>
              <a:t>Deshabilite la autonegociación en los puertos de enlace troncal.</a:t>
            </a:r>
          </a:p>
          <a:p>
            <a:pPr marL="236555" indent="-236555" algn="l" defTabSz="814365">
              <a:lnSpc>
                <a:spcPct val="95000"/>
              </a:lnSpc>
              <a:spcBef>
                <a:spcPct val="50000"/>
              </a:spcBef>
              <a:spcAft>
                <a:spcPct val="0"/>
              </a:spcAft>
              <a:buClr>
                <a:srgbClr val="708CA1"/>
              </a:buClr>
              <a:buFont typeface="Wingdings"/>
              <a:buChar char="§"/>
            </a:pPr>
            <a:r>
              <a:rPr lang="es-ES" sz="2200" b="0" i="0" dirty="0" smtClean="0">
                <a:solidFill>
                  <a:srgbClr val="000000"/>
                </a:solidFill>
                <a:latin typeface="Arial"/>
              </a:rPr>
              <a:t>No utilice los modos de puerto de switch automático ni deseado.</a:t>
            </a:r>
            <a:endParaRPr lang="es-ES" sz="2200" dirty="0" smtClean="0"/>
          </a:p>
          <a:p>
            <a:pPr marL="236555" indent="-236555" algn="l" defTabSz="814365">
              <a:lnSpc>
                <a:spcPct val="95000"/>
              </a:lnSpc>
              <a:spcBef>
                <a:spcPct val="50000"/>
              </a:spcBef>
              <a:spcAft>
                <a:spcPct val="0"/>
              </a:spcAft>
              <a:buClr>
                <a:srgbClr val="708CA1"/>
              </a:buClr>
              <a:buFont typeface="Wingdings"/>
              <a:buChar char="§"/>
            </a:pPr>
            <a:endParaRPr lang="es-ES" sz="2200" dirty="0" smtClean="0"/>
          </a:p>
          <a:p>
            <a:pPr marL="236555" indent="-236555" algn="l" defTabSz="814365">
              <a:lnSpc>
                <a:spcPct val="95000"/>
              </a:lnSpc>
              <a:spcBef>
                <a:spcPct val="50000"/>
              </a:spcBef>
              <a:spcAft>
                <a:spcPct val="0"/>
              </a:spcAft>
              <a:buClr>
                <a:srgbClr val="708CA1"/>
              </a:buClr>
              <a:buFont typeface="Wingdings"/>
              <a:buChar char="§"/>
            </a:pPr>
            <a:endParaRPr lang="es-ES" sz="2200" dirty="0" smtClean="0"/>
          </a:p>
        </p:txBody>
      </p:sp>
    </p:spTree>
    <p:extLst>
      <p:ext uri="{BB962C8B-B14F-4D97-AF65-F5344CB8AC3E}">
        <p14:creationId xmlns:p14="http://schemas.microsoft.com/office/powerpoint/2010/main" val="217281763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274638" y="493713"/>
            <a:ext cx="8145462" cy="838200"/>
          </a:xfrm>
        </p:spPr>
        <p:txBody>
          <a:bodyPr/>
          <a:lstStyle/>
          <a:p>
            <a:pPr algn="l" defTabSz="814365">
              <a:spcBef>
                <a:spcPct val="0"/>
              </a:spcBef>
              <a:spcAft>
                <a:spcPct val="0"/>
              </a:spcAft>
              <a:buNone/>
            </a:pPr>
            <a:r>
              <a:rPr lang="es-ES" sz="3200" b="1" i="0" smtClean="0">
                <a:solidFill>
                  <a:srgbClr val="708CA1"/>
                </a:solidFill>
                <a:latin typeface="Arial"/>
                <a:ea typeface="ＭＳ Ｐゴシック"/>
                <a:cs typeface="+mj-cs"/>
              </a:rPr>
              <a:t>Capítulo 3: Resumen</a:t>
            </a:r>
            <a:endParaRPr lang="es-ES" sz="3200" b="1" i="0">
              <a:solidFill>
                <a:srgbClr val="708CA1"/>
              </a:solidFill>
              <a:latin typeface="Arial"/>
              <a:ea typeface="ＭＳ Ｐゴシック"/>
              <a:cs typeface="+mj-cs"/>
            </a:endParaRPr>
          </a:p>
        </p:txBody>
      </p:sp>
      <p:sp>
        <p:nvSpPr>
          <p:cNvPr id="6147" name="Rectangle 3"/>
          <p:cNvSpPr>
            <a:spLocks noGrp="1" noChangeArrowheads="1"/>
          </p:cNvSpPr>
          <p:nvPr>
            <p:ph idx="1"/>
          </p:nvPr>
        </p:nvSpPr>
        <p:spPr>
          <a:xfrm>
            <a:off x="361950" y="1471613"/>
            <a:ext cx="8488363" cy="4437062"/>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300" b="0" i="0" dirty="0" smtClean="0">
                <a:solidFill>
                  <a:srgbClr val="000000"/>
                </a:solidFill>
                <a:latin typeface="Arial"/>
              </a:rPr>
              <a:t>En este capítulo, se presentaron las VLAN y sus tipos.</a:t>
            </a:r>
          </a:p>
          <a:p>
            <a:pPr marL="236555" indent="-236555" algn="l" defTabSz="814365">
              <a:lnSpc>
                <a:spcPct val="95000"/>
              </a:lnSpc>
              <a:spcBef>
                <a:spcPct val="50000"/>
              </a:spcBef>
              <a:spcAft>
                <a:spcPct val="0"/>
              </a:spcAft>
              <a:buClr>
                <a:srgbClr val="708CA1"/>
              </a:buClr>
              <a:buFont typeface="Wingdings"/>
              <a:buChar char="§"/>
            </a:pPr>
            <a:r>
              <a:rPr lang="es-ES" sz="2300" b="0" i="0" dirty="0" smtClean="0">
                <a:solidFill>
                  <a:srgbClr val="000000"/>
                </a:solidFill>
                <a:latin typeface="Arial"/>
              </a:rPr>
              <a:t>También se analizó la conexión entre las VLAN y el dominio de difusión.</a:t>
            </a:r>
          </a:p>
          <a:p>
            <a:pPr marL="236555" indent="-236555" algn="l" defTabSz="814365">
              <a:lnSpc>
                <a:spcPct val="95000"/>
              </a:lnSpc>
              <a:spcBef>
                <a:spcPct val="50000"/>
              </a:spcBef>
              <a:spcAft>
                <a:spcPct val="0"/>
              </a:spcAft>
              <a:buClr>
                <a:srgbClr val="708CA1"/>
              </a:buClr>
              <a:buFont typeface="Wingdings"/>
              <a:buChar char="§"/>
            </a:pPr>
            <a:r>
              <a:rPr lang="es-ES" sz="2300" b="0" i="0" dirty="0" smtClean="0">
                <a:solidFill>
                  <a:srgbClr val="000000"/>
                </a:solidFill>
                <a:latin typeface="Arial"/>
              </a:rPr>
              <a:t>Se abarca, además, el etiquetado de tramas IEEE 802.1Q y la manera en que este permite la diferenciación entre tramas de Ethernet asociadas a distintas VLAN mientras atraviesan enlaces troncales comunes.</a:t>
            </a:r>
          </a:p>
          <a:p>
            <a:pPr marL="236555" indent="-236555" algn="l" defTabSz="814365">
              <a:lnSpc>
                <a:spcPct val="95000"/>
              </a:lnSpc>
              <a:spcBef>
                <a:spcPct val="50000"/>
              </a:spcBef>
              <a:spcAft>
                <a:spcPct val="0"/>
              </a:spcAft>
              <a:buClr>
                <a:srgbClr val="708CA1"/>
              </a:buClr>
              <a:buFont typeface="Wingdings"/>
              <a:buChar char="§"/>
            </a:pPr>
            <a:r>
              <a:rPr lang="es-ES" sz="2300" b="0" i="0" dirty="0" smtClean="0">
                <a:solidFill>
                  <a:srgbClr val="000000"/>
                </a:solidFill>
                <a:latin typeface="Arial"/>
              </a:rPr>
              <a:t>En este capítulo, también se analizó la configuración y la verificación de redes VLAN y de enlaces troncales, así como la resolución de problemas relacionados mediante la CL de IOS de Cisco, y se exploraron las consideraciones básicas de seguridad y de diseño en el contexto de las redes VLAN.</a:t>
            </a:r>
          </a:p>
          <a:p>
            <a:pPr marL="0" indent="0" algn="l" defTabSz="814365">
              <a:spcBef>
                <a:spcPct val="50000"/>
              </a:spcBef>
              <a:spcAft>
                <a:spcPct val="0"/>
              </a:spcAft>
              <a:buNone/>
            </a:pPr>
            <a:endParaRPr lang="es-ES" sz="2300" dirty="0" smtClean="0">
              <a:cs typeface="Arial" charset="0"/>
            </a:endParaRPr>
          </a:p>
        </p:txBody>
      </p:sp>
    </p:spTree>
    <p:extLst>
      <p:ext uri="{BB962C8B-B14F-4D97-AF65-F5344CB8AC3E}">
        <p14:creationId xmlns:p14="http://schemas.microsoft.com/office/powerpoint/2010/main" val="401763304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0" y="0"/>
            <a:ext cx="9144000" cy="685800"/>
          </a:xfrm>
          <a:prstGeom prst="rect">
            <a:avLst/>
          </a:prstGeom>
          <a:solidFill>
            <a:srgbClr val="FFFFFF"/>
          </a:solidFill>
          <a:ln w="9525" algn="ctr">
            <a:noFill/>
            <a:miter lim="800000"/>
            <a:headEnd/>
            <a:tailEnd/>
          </a:ln>
        </p:spPr>
        <p:txBody>
          <a:bodyPr wrap="none" lIns="82124" tIns="41061" rIns="82124" bIns="41061" anchor="ctr"/>
          <a:lstStyle/>
          <a:p>
            <a:pPr algn="ctr" eaLnBrk="0" fontAlgn="base" hangingPunct="0">
              <a:lnSpc>
                <a:spcPct val="90000"/>
              </a:lnSpc>
              <a:spcBef>
                <a:spcPct val="0"/>
              </a:spcBef>
              <a:spcAft>
                <a:spcPct val="0"/>
              </a:spcAft>
            </a:pPr>
            <a:endParaRPr lang="es-ES" sz="2400">
              <a:solidFill>
                <a:srgbClr val="000000"/>
              </a:solidFill>
            </a:endParaRPr>
          </a:p>
        </p:txBody>
      </p:sp>
      <p:pic>
        <p:nvPicPr>
          <p:cNvPr id="30723" name="Picture 3" descr="CNA_largo-onwhite"/>
          <p:cNvPicPr>
            <a:picLocks noChangeAspect="1" noChangeArrowheads="1"/>
          </p:cNvPicPr>
          <p:nvPr/>
        </p:nvPicPr>
        <p:blipFill>
          <a:blip r:embed="rId3" cstate="print"/>
          <a:srcRect/>
          <a:stretch>
            <a:fillRect/>
          </a:stretch>
        </p:blipFill>
        <p:spPr bwMode="auto">
          <a:xfrm>
            <a:off x="1508125" y="2741613"/>
            <a:ext cx="6097588" cy="892175"/>
          </a:xfrm>
          <a:prstGeom prst="rect">
            <a:avLst/>
          </a:prstGeom>
          <a:noFill/>
          <a:ln w="9525">
            <a:noFill/>
            <a:miter lim="800000"/>
            <a:headEnd/>
            <a:tailEnd/>
          </a:ln>
        </p:spPr>
      </p:pic>
    </p:spTree>
    <p:extLst>
      <p:ext uri="{BB962C8B-B14F-4D97-AF65-F5344CB8AC3E}">
        <p14:creationId xmlns:p14="http://schemas.microsoft.com/office/powerpoint/2010/main" val="1246370051"/>
      </p:ext>
    </p:extLst>
  </p:cSld>
  <p:clrMapOvr>
    <a:masterClrMapping/>
  </p:clrMapOvr>
  <p:transition spd="med">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algn="l" defTabSz="814365">
              <a:spcBef>
                <a:spcPct val="0"/>
              </a:spcBef>
              <a:buNone/>
            </a:pPr>
            <a:r>
              <a:rPr lang="es-ES" sz="2800" b="0" i="0" smtClean="0">
                <a:solidFill>
                  <a:srgbClr val="FFFFFF"/>
                </a:solidFill>
                <a:latin typeface="Arial"/>
              </a:rPr>
              <a:t>Capítulo 4: Conceptos de routing</a:t>
            </a:r>
            <a:endParaRPr lang="es-ES" sz="2800" smtClean="0">
              <a:solidFill>
                <a:schemeClr val="folHlink"/>
              </a:solidFill>
            </a:endParaRPr>
          </a:p>
        </p:txBody>
      </p:sp>
      <p:sp>
        <p:nvSpPr>
          <p:cNvPr id="5123" name="Rectangle 3"/>
          <p:cNvSpPr>
            <a:spLocks noGrp="1" noChangeArrowheads="1"/>
          </p:cNvSpPr>
          <p:nvPr>
            <p:ph type="subTitle" idx="1"/>
          </p:nvPr>
        </p:nvSpPr>
        <p:spPr>
          <a:xfrm>
            <a:off x="311150" y="4672013"/>
            <a:ext cx="6788150" cy="658812"/>
          </a:xfrm>
        </p:spPr>
        <p:txBody>
          <a:bodyPr/>
          <a:lstStyle/>
          <a:p>
            <a:pPr marL="0" indent="0">
              <a:buNone/>
            </a:pPr>
            <a:r>
              <a:rPr lang="es-ES" sz="2400" b="1" i="0" smtClean="0">
                <a:solidFill>
                  <a:srgbClr val="000000"/>
                </a:solidFill>
              </a:rPr>
              <a:t>Protocolos de routing</a:t>
            </a:r>
            <a:endParaRPr lang="es-ES" sz="2400" b="1" i="0">
              <a:solidFill>
                <a:srgbClr val="000000"/>
              </a:solidFill>
            </a:endParaRPr>
          </a:p>
        </p:txBody>
      </p:sp>
    </p:spTree>
    <p:extLst>
      <p:ext uri="{BB962C8B-B14F-4D97-AF65-F5344CB8AC3E}">
        <p14:creationId xmlns:p14="http://schemas.microsoft.com/office/powerpoint/2010/main" val="1358296129"/>
      </p:ext>
    </p:extLst>
  </p:cSld>
  <p:clrMapOvr>
    <a:masterClrMapping/>
  </p:clrMapOvr>
  <p:transition>
    <p:wipe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274638" y="493713"/>
            <a:ext cx="8145462" cy="838200"/>
          </a:xfrm>
        </p:spPr>
        <p:txBody>
          <a:bodyPr/>
          <a:lstStyle/>
          <a:p>
            <a:pPr algn="l" defTabSz="814365">
              <a:spcBef>
                <a:spcPct val="0"/>
              </a:spcBef>
              <a:spcAft>
                <a:spcPct val="0"/>
              </a:spcAft>
              <a:buNone/>
            </a:pPr>
            <a:r>
              <a:rPr lang="es-ES" sz="3200" b="1" i="0" smtClean="0">
                <a:solidFill>
                  <a:srgbClr val="708CA1"/>
                </a:solidFill>
                <a:latin typeface="Arial"/>
                <a:ea typeface="ＭＳ Ｐゴシック"/>
              </a:rPr>
              <a:t>Capítulo 4</a:t>
            </a:r>
            <a:endParaRPr lang="es-ES" smtClean="0">
              <a:ea typeface="ＭＳ Ｐゴシック" pitchFamily="34" charset="-128"/>
            </a:endParaRPr>
          </a:p>
        </p:txBody>
      </p:sp>
      <p:sp>
        <p:nvSpPr>
          <p:cNvPr id="6147" name="Rectangle 3"/>
          <p:cNvSpPr>
            <a:spLocks noGrp="1" noChangeArrowheads="1"/>
          </p:cNvSpPr>
          <p:nvPr>
            <p:ph idx="1"/>
          </p:nvPr>
        </p:nvSpPr>
        <p:spPr>
          <a:xfrm>
            <a:off x="747713" y="1601788"/>
            <a:ext cx="8131175" cy="4437062"/>
          </a:xfrm>
        </p:spPr>
        <p:txBody>
          <a:bodyPr/>
          <a:lstStyle/>
          <a:p>
            <a:pPr marL="0" indent="0" algn="l" defTabSz="814365">
              <a:spcBef>
                <a:spcPct val="50000"/>
              </a:spcBef>
              <a:spcAft>
                <a:spcPct val="0"/>
              </a:spcAft>
              <a:buNone/>
            </a:pPr>
            <a:r>
              <a:rPr lang="es-ES" sz="2400" b="0" i="0" smtClean="0">
                <a:solidFill>
                  <a:srgbClr val="000000"/>
                </a:solidFill>
                <a:latin typeface="Arial"/>
                <a:ea typeface="+mn-ea"/>
                <a:cs typeface="Arial"/>
              </a:rPr>
              <a:t>4.0 Conceptos de routing</a:t>
            </a:r>
          </a:p>
          <a:p>
            <a:pPr marL="0" indent="0" algn="l" defTabSz="814365">
              <a:spcBef>
                <a:spcPct val="50000"/>
              </a:spcBef>
              <a:spcAft>
                <a:spcPct val="0"/>
              </a:spcAft>
              <a:buNone/>
            </a:pPr>
            <a:r>
              <a:rPr lang="es-ES" sz="2400" b="0" i="0" smtClean="0">
                <a:solidFill>
                  <a:srgbClr val="000000"/>
                </a:solidFill>
                <a:latin typeface="Arial"/>
                <a:ea typeface="+mn-ea"/>
                <a:cs typeface="Arial"/>
              </a:rPr>
              <a:t>4.1 Configuración inicial de un router</a:t>
            </a:r>
          </a:p>
          <a:p>
            <a:pPr marL="0" indent="0" algn="l" defTabSz="814365">
              <a:spcBef>
                <a:spcPct val="50000"/>
              </a:spcBef>
              <a:spcAft>
                <a:spcPct val="0"/>
              </a:spcAft>
              <a:buNone/>
            </a:pPr>
            <a:r>
              <a:rPr lang="es-ES" sz="2400" b="0" i="0" smtClean="0">
                <a:solidFill>
                  <a:srgbClr val="000000"/>
                </a:solidFill>
                <a:latin typeface="Arial"/>
                <a:ea typeface="+mn-ea"/>
                <a:cs typeface="Arial"/>
              </a:rPr>
              <a:t>4.2 Decisiones de routing</a:t>
            </a:r>
          </a:p>
          <a:p>
            <a:pPr marL="0" indent="0" algn="l" defTabSz="814365">
              <a:spcBef>
                <a:spcPct val="50000"/>
              </a:spcBef>
              <a:spcAft>
                <a:spcPct val="0"/>
              </a:spcAft>
              <a:buNone/>
            </a:pPr>
            <a:r>
              <a:rPr lang="es-ES" sz="2400" b="0" i="0" smtClean="0">
                <a:solidFill>
                  <a:srgbClr val="000000"/>
                </a:solidFill>
                <a:latin typeface="Arial"/>
                <a:ea typeface="+mn-ea"/>
                <a:cs typeface="Arial"/>
              </a:rPr>
              <a:t>4.3 Funcionamiento del routing</a:t>
            </a:r>
          </a:p>
          <a:p>
            <a:pPr marL="0" indent="0" algn="l" defTabSz="814365">
              <a:spcBef>
                <a:spcPct val="50000"/>
              </a:spcBef>
              <a:spcAft>
                <a:spcPct val="0"/>
              </a:spcAft>
              <a:buNone/>
            </a:pPr>
            <a:r>
              <a:rPr lang="es-ES" sz="2400" b="0" i="0" smtClean="0">
                <a:solidFill>
                  <a:srgbClr val="000000"/>
                </a:solidFill>
                <a:latin typeface="Arial"/>
                <a:ea typeface="+mn-ea"/>
                <a:cs typeface="Arial"/>
              </a:rPr>
              <a:t>4.4 Resumen</a:t>
            </a:r>
            <a:endParaRPr lang="es-ES" sz="2400" b="0" i="0">
              <a:solidFill>
                <a:srgbClr val="000000"/>
              </a:solidFill>
              <a:latin typeface="Arial"/>
              <a:ea typeface="+mn-ea"/>
              <a:cs typeface="Arial"/>
            </a:endParaRPr>
          </a:p>
        </p:txBody>
      </p:sp>
    </p:spTree>
    <p:extLst>
      <p:ext uri="{BB962C8B-B14F-4D97-AF65-F5344CB8AC3E}">
        <p14:creationId xmlns:p14="http://schemas.microsoft.com/office/powerpoint/2010/main" val="190715522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74638" y="493713"/>
            <a:ext cx="8145462" cy="838200"/>
          </a:xfrm>
        </p:spPr>
        <p:txBody>
          <a:bodyPr/>
          <a:lstStyle/>
          <a:p>
            <a:pPr algn="l" defTabSz="814365">
              <a:spcBef>
                <a:spcPct val="0"/>
              </a:spcBef>
              <a:spcAft>
                <a:spcPct val="0"/>
              </a:spcAft>
              <a:buNone/>
            </a:pPr>
            <a:r>
              <a:rPr lang="es-ES" sz="3200" b="1" i="0" smtClean="0">
                <a:solidFill>
                  <a:srgbClr val="708CA1"/>
                </a:solidFill>
                <a:latin typeface="Arial"/>
                <a:ea typeface="ＭＳ Ｐゴシック"/>
                <a:cs typeface="+mj-cs"/>
              </a:rPr>
              <a:t>Capítulo 4: Objetivos</a:t>
            </a:r>
            <a:endParaRPr lang="es-ES" sz="3200" b="1" i="0">
              <a:solidFill>
                <a:srgbClr val="708CA1"/>
              </a:solidFill>
              <a:latin typeface="Arial"/>
              <a:ea typeface="ＭＳ Ｐゴシック"/>
              <a:cs typeface="+mj-cs"/>
            </a:endParaRPr>
          </a:p>
        </p:txBody>
      </p:sp>
      <p:sp>
        <p:nvSpPr>
          <p:cNvPr id="6147" name="Rectangle 3"/>
          <p:cNvSpPr>
            <a:spLocks noGrp="1" noChangeArrowheads="1"/>
          </p:cNvSpPr>
          <p:nvPr>
            <p:ph idx="1"/>
          </p:nvPr>
        </p:nvSpPr>
        <p:spPr>
          <a:xfrm>
            <a:off x="719138" y="1471613"/>
            <a:ext cx="8131175" cy="4437062"/>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000" b="0" i="0" smtClean="0">
                <a:solidFill>
                  <a:srgbClr val="000000"/>
                </a:solidFill>
                <a:latin typeface="Arial"/>
              </a:rPr>
              <a:t>Configurar un router para enrutar entre varias redes conectadas directamente.</a:t>
            </a:r>
          </a:p>
          <a:p>
            <a:pPr marL="236555" indent="-236555" algn="l" defTabSz="814365">
              <a:lnSpc>
                <a:spcPct val="95000"/>
              </a:lnSpc>
              <a:spcBef>
                <a:spcPct val="50000"/>
              </a:spcBef>
              <a:spcAft>
                <a:spcPct val="0"/>
              </a:spcAft>
              <a:buClr>
                <a:srgbClr val="708CA1"/>
              </a:buClr>
              <a:buFont typeface="Wingdings"/>
              <a:buChar char="§"/>
            </a:pPr>
            <a:r>
              <a:rPr lang="es-ES" sz="2000" b="0" i="0" smtClean="0">
                <a:solidFill>
                  <a:srgbClr val="000000"/>
                </a:solidFill>
                <a:latin typeface="Arial"/>
              </a:rPr>
              <a:t>Describir las funciones y las características principales de un router.</a:t>
            </a:r>
          </a:p>
          <a:p>
            <a:pPr marL="236555" indent="-236555" algn="l" defTabSz="814365">
              <a:lnSpc>
                <a:spcPct val="95000"/>
              </a:lnSpc>
              <a:spcBef>
                <a:spcPct val="50000"/>
              </a:spcBef>
              <a:spcAft>
                <a:spcPct val="0"/>
              </a:spcAft>
              <a:buClr>
                <a:srgbClr val="708CA1"/>
              </a:buClr>
              <a:buFont typeface="Wingdings"/>
              <a:buChar char="§"/>
            </a:pPr>
            <a:r>
              <a:rPr lang="es-ES" sz="2000" b="0" i="0" smtClean="0">
                <a:solidFill>
                  <a:srgbClr val="000000"/>
                </a:solidFill>
                <a:latin typeface="Arial"/>
              </a:rPr>
              <a:t>Explicar la forma en que los routers utilizan la información de los paquetes de datos para tomar decisiones de reenvío en una red de una pequeña a mediana empresa.</a:t>
            </a:r>
          </a:p>
          <a:p>
            <a:pPr marL="236555" indent="-236555" algn="l" defTabSz="814365">
              <a:lnSpc>
                <a:spcPct val="95000"/>
              </a:lnSpc>
              <a:spcBef>
                <a:spcPct val="50000"/>
              </a:spcBef>
              <a:spcAft>
                <a:spcPct val="0"/>
              </a:spcAft>
              <a:buClr>
                <a:srgbClr val="708CA1"/>
              </a:buClr>
              <a:buFont typeface="Wingdings"/>
              <a:buChar char="§"/>
            </a:pPr>
            <a:r>
              <a:rPr lang="es-ES" sz="2000" b="0" i="0" smtClean="0">
                <a:solidFill>
                  <a:srgbClr val="000000"/>
                </a:solidFill>
                <a:latin typeface="Arial"/>
              </a:rPr>
              <a:t> Explicar el proceso de encapsulación y desencapsulación que utilizan los routers para el switching de paquetes entre interfaces. </a:t>
            </a:r>
          </a:p>
          <a:p>
            <a:pPr marL="236555" indent="-236555" algn="l" defTabSz="814365">
              <a:lnSpc>
                <a:spcPct val="95000"/>
              </a:lnSpc>
              <a:spcBef>
                <a:spcPct val="50000"/>
              </a:spcBef>
              <a:spcAft>
                <a:spcPct val="0"/>
              </a:spcAft>
              <a:buClr>
                <a:srgbClr val="708CA1"/>
              </a:buClr>
              <a:buFont typeface="Wingdings"/>
              <a:buChar char="§"/>
            </a:pPr>
            <a:r>
              <a:rPr lang="es-ES" sz="2000" b="0" i="0" smtClean="0">
                <a:solidFill>
                  <a:srgbClr val="000000"/>
                </a:solidFill>
                <a:latin typeface="Arial"/>
              </a:rPr>
              <a:t>Comparar las formas en las que un router crea una tabla de routing cuando funciona en una red de una pequeña a mediana empresa.</a:t>
            </a:r>
          </a:p>
          <a:p>
            <a:pPr marL="236555" indent="-236555" algn="l" defTabSz="814365">
              <a:lnSpc>
                <a:spcPct val="95000"/>
              </a:lnSpc>
              <a:spcBef>
                <a:spcPct val="50000"/>
              </a:spcBef>
              <a:spcAft>
                <a:spcPct val="0"/>
              </a:spcAft>
              <a:buClr>
                <a:srgbClr val="708CA1"/>
              </a:buClr>
              <a:buFont typeface="Wingdings"/>
              <a:buChar char="§"/>
            </a:pPr>
            <a:r>
              <a:rPr lang="es-ES" sz="2000" b="0" i="0" smtClean="0">
                <a:solidFill>
                  <a:srgbClr val="000000"/>
                </a:solidFill>
                <a:latin typeface="Arial"/>
              </a:rPr>
              <a:t>Explicar las entradas de la tabla de routing de las redes conectadas directamente.</a:t>
            </a:r>
          </a:p>
          <a:p>
            <a:pPr marL="236555" indent="-236555" algn="l" defTabSz="814365">
              <a:lnSpc>
                <a:spcPct val="95000"/>
              </a:lnSpc>
              <a:spcBef>
                <a:spcPct val="50000"/>
              </a:spcBef>
              <a:spcAft>
                <a:spcPct val="0"/>
              </a:spcAft>
              <a:buClr>
                <a:srgbClr val="708CA1"/>
              </a:buClr>
              <a:buFont typeface="Wingdings"/>
              <a:buChar char="§"/>
            </a:pPr>
            <a:r>
              <a:rPr lang="es-ES" sz="2000" b="0" i="0" smtClean="0">
                <a:solidFill>
                  <a:srgbClr val="000000"/>
                </a:solidFill>
                <a:latin typeface="Arial"/>
              </a:rPr>
              <a:t>Explicar la forma en que un router crea una tabla de routing de redes conectadas directamente.</a:t>
            </a:r>
          </a:p>
          <a:p>
            <a:pPr marL="236555" indent="-236555" algn="l" defTabSz="814365">
              <a:lnSpc>
                <a:spcPct val="95000"/>
              </a:lnSpc>
              <a:spcBef>
                <a:spcPct val="50000"/>
              </a:spcBef>
              <a:spcAft>
                <a:spcPct val="0"/>
              </a:spcAft>
              <a:buClr>
                <a:srgbClr val="708CA1"/>
              </a:buClr>
              <a:buFont typeface="Wingdings"/>
              <a:buChar char="§"/>
            </a:pPr>
            <a:endParaRPr lang="es-ES" sz="2000" smtClean="0"/>
          </a:p>
        </p:txBody>
      </p:sp>
    </p:spTree>
    <p:extLst>
      <p:ext uri="{BB962C8B-B14F-4D97-AF65-F5344CB8AC3E}">
        <p14:creationId xmlns:p14="http://schemas.microsoft.com/office/powerpoint/2010/main" val="131076733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74638" y="493713"/>
            <a:ext cx="8145462" cy="838200"/>
          </a:xfrm>
        </p:spPr>
        <p:txBody>
          <a:bodyPr/>
          <a:lstStyle/>
          <a:p>
            <a:pPr algn="l" defTabSz="814365">
              <a:spcBef>
                <a:spcPct val="0"/>
              </a:spcBef>
              <a:spcAft>
                <a:spcPct val="0"/>
              </a:spcAft>
              <a:buNone/>
            </a:pPr>
            <a:r>
              <a:rPr lang="es-ES" sz="3200" b="1" i="0" smtClean="0">
                <a:solidFill>
                  <a:srgbClr val="708CA1"/>
                </a:solidFill>
                <a:latin typeface="Arial"/>
                <a:ea typeface="ＭＳ Ｐゴシック"/>
                <a:cs typeface="+mj-cs"/>
              </a:rPr>
              <a:t>Capítulo 4: Objetivos (continuación)</a:t>
            </a:r>
            <a:endParaRPr lang="es-ES" sz="3200" b="1" i="0">
              <a:solidFill>
                <a:srgbClr val="708CA1"/>
              </a:solidFill>
              <a:latin typeface="Arial"/>
              <a:ea typeface="ＭＳ Ｐゴシック"/>
              <a:cs typeface="+mj-cs"/>
            </a:endParaRPr>
          </a:p>
        </p:txBody>
      </p:sp>
      <p:sp>
        <p:nvSpPr>
          <p:cNvPr id="6147" name="Rectangle 3"/>
          <p:cNvSpPr>
            <a:spLocks noGrp="1" noChangeArrowheads="1"/>
          </p:cNvSpPr>
          <p:nvPr>
            <p:ph idx="1"/>
          </p:nvPr>
        </p:nvSpPr>
        <p:spPr>
          <a:xfrm>
            <a:off x="719138" y="1471613"/>
            <a:ext cx="8131175" cy="4437062"/>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000" b="0" i="0" dirty="0" smtClean="0">
                <a:solidFill>
                  <a:srgbClr val="000000"/>
                </a:solidFill>
                <a:latin typeface="Arial"/>
              </a:rPr>
              <a:t>Explicar la forma en que un </a:t>
            </a:r>
            <a:r>
              <a:rPr lang="es-ES" sz="2000" b="0" i="0" dirty="0" err="1" smtClean="0">
                <a:solidFill>
                  <a:srgbClr val="000000"/>
                </a:solidFill>
                <a:latin typeface="Arial"/>
              </a:rPr>
              <a:t>router</a:t>
            </a:r>
            <a:r>
              <a:rPr lang="es-ES" sz="2000" b="0" i="0" dirty="0" smtClean="0">
                <a:solidFill>
                  <a:srgbClr val="000000"/>
                </a:solidFill>
                <a:latin typeface="Arial"/>
              </a:rPr>
              <a:t> crea una tabla de </a:t>
            </a:r>
            <a:r>
              <a:rPr lang="es-ES" sz="2000" b="0" i="0" dirty="0" err="1" smtClean="0">
                <a:solidFill>
                  <a:srgbClr val="000000"/>
                </a:solidFill>
                <a:latin typeface="Arial"/>
              </a:rPr>
              <a:t>routing</a:t>
            </a:r>
            <a:r>
              <a:rPr lang="es-ES" sz="2000" b="0" i="0" dirty="0" smtClean="0">
                <a:solidFill>
                  <a:srgbClr val="000000"/>
                </a:solidFill>
                <a:latin typeface="Arial"/>
              </a:rPr>
              <a:t> mediante rutas estáticas.</a:t>
            </a:r>
          </a:p>
          <a:p>
            <a:pPr marL="236555" indent="-236555" algn="l" defTabSz="814365">
              <a:lnSpc>
                <a:spcPct val="95000"/>
              </a:lnSpc>
              <a:spcBef>
                <a:spcPct val="50000"/>
              </a:spcBef>
              <a:spcAft>
                <a:spcPct val="0"/>
              </a:spcAft>
              <a:buClr>
                <a:srgbClr val="708CA1"/>
              </a:buClr>
              <a:buFont typeface="Wingdings"/>
              <a:buChar char="§"/>
            </a:pPr>
            <a:r>
              <a:rPr lang="es-ES" sz="2000" b="0" i="0" dirty="0" smtClean="0">
                <a:solidFill>
                  <a:srgbClr val="000000"/>
                </a:solidFill>
                <a:latin typeface="Arial"/>
              </a:rPr>
              <a:t>Explicar la forma en que un </a:t>
            </a:r>
            <a:r>
              <a:rPr lang="es-ES" sz="2000" b="0" i="0" dirty="0" err="1" smtClean="0">
                <a:solidFill>
                  <a:srgbClr val="000000"/>
                </a:solidFill>
                <a:latin typeface="Arial"/>
              </a:rPr>
              <a:t>router</a:t>
            </a:r>
            <a:r>
              <a:rPr lang="es-ES" sz="2000" b="0" i="0" dirty="0" smtClean="0">
                <a:solidFill>
                  <a:srgbClr val="000000"/>
                </a:solidFill>
                <a:latin typeface="Arial"/>
              </a:rPr>
              <a:t> crea una tabla de </a:t>
            </a:r>
            <a:r>
              <a:rPr lang="es-ES" sz="2000" b="0" i="0" dirty="0" err="1" smtClean="0">
                <a:solidFill>
                  <a:srgbClr val="000000"/>
                </a:solidFill>
                <a:latin typeface="Arial"/>
              </a:rPr>
              <a:t>routing</a:t>
            </a:r>
            <a:r>
              <a:rPr lang="es-ES" sz="2000" b="0" i="0" dirty="0" smtClean="0">
                <a:solidFill>
                  <a:srgbClr val="000000"/>
                </a:solidFill>
                <a:latin typeface="Arial"/>
              </a:rPr>
              <a:t> mediante un protocolo de </a:t>
            </a:r>
            <a:r>
              <a:rPr lang="es-ES" sz="2000" b="0" i="0" dirty="0" err="1" smtClean="0">
                <a:solidFill>
                  <a:srgbClr val="000000"/>
                </a:solidFill>
                <a:latin typeface="Arial"/>
              </a:rPr>
              <a:t>routing</a:t>
            </a:r>
            <a:r>
              <a:rPr lang="es-ES" sz="2000" b="0" i="0" dirty="0" smtClean="0">
                <a:solidFill>
                  <a:srgbClr val="000000"/>
                </a:solidFill>
                <a:latin typeface="Arial"/>
              </a:rPr>
              <a:t> dinámico.</a:t>
            </a:r>
          </a:p>
          <a:p>
            <a:pPr marL="236555" indent="-236555" algn="l" defTabSz="814365">
              <a:lnSpc>
                <a:spcPct val="95000"/>
              </a:lnSpc>
              <a:spcBef>
                <a:spcPct val="50000"/>
              </a:spcBef>
              <a:spcAft>
                <a:spcPct val="0"/>
              </a:spcAft>
              <a:buClr>
                <a:srgbClr val="708CA1"/>
              </a:buClr>
              <a:buFont typeface="Wingdings"/>
              <a:buChar char="§"/>
            </a:pPr>
            <a:endParaRPr lang="es-ES" sz="2000" dirty="0" smtClean="0"/>
          </a:p>
        </p:txBody>
      </p:sp>
    </p:spTree>
    <p:extLst>
      <p:ext uri="{BB962C8B-B14F-4D97-AF65-F5344CB8AC3E}">
        <p14:creationId xmlns:p14="http://schemas.microsoft.com/office/powerpoint/2010/main" val="7750759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89152" y="522741"/>
            <a:ext cx="8145462" cy="838200"/>
          </a:xfrm>
        </p:spPr>
        <p:txBody>
          <a:bodyPr/>
          <a:lstStyle/>
          <a:p>
            <a:pPr algn="l" defTabSz="814365">
              <a:spcBef>
                <a:spcPct val="0"/>
              </a:spcBef>
              <a:spcAft>
                <a:spcPct val="0"/>
              </a:spcAft>
              <a:buNone/>
            </a:pPr>
            <a:r>
              <a:rPr lang="es-ES" sz="1800" b="1" i="0" smtClean="0">
                <a:solidFill>
                  <a:srgbClr val="708CA1"/>
                </a:solidFill>
                <a:latin typeface="Arial"/>
                <a:ea typeface="ＭＳ Ｐゴシック"/>
              </a:rPr>
              <a:t>Descripción general de las VLAN</a:t>
            </a:r>
            <a:br>
              <a:rPr lang="es-ES" sz="1800" b="1" i="0" smtClean="0">
                <a:solidFill>
                  <a:srgbClr val="708CA1"/>
                </a:solidFill>
                <a:latin typeface="Arial"/>
                <a:ea typeface="ＭＳ Ｐゴシック"/>
              </a:rPr>
            </a:br>
            <a:r>
              <a:rPr lang="es-ES" sz="3200" b="1" i="0" smtClean="0">
                <a:solidFill>
                  <a:srgbClr val="708CA1"/>
                </a:solidFill>
                <a:latin typeface="Arial"/>
                <a:ea typeface="ＭＳ Ｐゴシック"/>
              </a:rPr>
              <a:t>Definiciones de VLAN</a:t>
            </a:r>
            <a:endParaRPr lang="es-ES" smtClean="0">
              <a:ea typeface="ＭＳ Ｐゴシック" pitchFamily="34" charset="-128"/>
            </a:endParaRPr>
          </a:p>
        </p:txBody>
      </p:sp>
      <p:pic>
        <p:nvPicPr>
          <p:cNvPr id="3" name="Content Placeholder 2"/>
          <p:cNvPicPr>
            <a:picLocks noGrp="1" noChangeAspect="1"/>
          </p:cNvPicPr>
          <p:nvPr>
            <p:ph idx="1"/>
          </p:nvPr>
        </p:nvPicPr>
        <p:blipFill>
          <a:blip r:embed="rId3"/>
          <a:stretch>
            <a:fillRect/>
          </a:stretch>
        </p:blipFill>
        <p:spPr>
          <a:xfrm>
            <a:off x="1523858" y="1580755"/>
            <a:ext cx="6175659" cy="4644228"/>
          </a:xfrm>
        </p:spPr>
      </p:pic>
    </p:spTree>
    <p:extLst>
      <p:ext uri="{BB962C8B-B14F-4D97-AF65-F5344CB8AC3E}">
        <p14:creationId xmlns:p14="http://schemas.microsoft.com/office/powerpoint/2010/main" val="229920428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89152" y="522741"/>
            <a:ext cx="8145462" cy="838200"/>
          </a:xfrm>
        </p:spPr>
        <p:txBody>
          <a:bodyPr/>
          <a:lstStyle/>
          <a:p>
            <a:pPr algn="l" defTabSz="814365">
              <a:spcBef>
                <a:spcPct val="0"/>
              </a:spcBef>
              <a:spcAft>
                <a:spcPct val="0"/>
              </a:spcAft>
              <a:buNone/>
            </a:pPr>
            <a:r>
              <a:rPr lang="es-ES" sz="1800" b="1" i="0" smtClean="0">
                <a:solidFill>
                  <a:srgbClr val="708CA1"/>
                </a:solidFill>
                <a:latin typeface="Arial"/>
                <a:ea typeface="ＭＳ Ｐゴシック"/>
                <a:cs typeface="+mj-cs"/>
              </a:rPr>
              <a:t>Funciones de un router</a:t>
            </a:r>
            <a:br>
              <a:rPr lang="es-ES" sz="1800" b="1" i="0" smtClean="0">
                <a:solidFill>
                  <a:srgbClr val="708CA1"/>
                </a:solidFill>
                <a:latin typeface="Arial"/>
                <a:ea typeface="ＭＳ Ｐゴシック"/>
                <a:cs typeface="+mj-cs"/>
              </a:rPr>
            </a:br>
            <a:r>
              <a:rPr lang="es-ES" sz="3200" b="1" i="0" smtClean="0">
                <a:solidFill>
                  <a:srgbClr val="708CA1"/>
                </a:solidFill>
                <a:latin typeface="Arial"/>
                <a:ea typeface="ＭＳ Ｐゴシック"/>
                <a:cs typeface="+mj-cs"/>
              </a:rPr>
              <a:t>Características</a:t>
            </a:r>
            <a:r>
              <a:rPr lang="es-ES" sz="1800" b="1" i="0" smtClean="0">
                <a:solidFill>
                  <a:srgbClr val="708CA1"/>
                </a:solidFill>
                <a:latin typeface="Arial"/>
                <a:ea typeface="ＭＳ Ｐゴシック"/>
                <a:cs typeface="+mj-cs"/>
              </a:rPr>
              <a:t> </a:t>
            </a:r>
            <a:r>
              <a:rPr lang="es-ES" sz="3200" b="1" i="0" smtClean="0">
                <a:solidFill>
                  <a:srgbClr val="708CA1"/>
                </a:solidFill>
                <a:latin typeface="Arial"/>
                <a:ea typeface="ＭＳ Ｐゴシック"/>
                <a:cs typeface="+mj-cs"/>
              </a:rPr>
              <a:t>de una red</a:t>
            </a:r>
            <a:endParaRPr lang="es-ES" sz="3200" b="1" i="0">
              <a:solidFill>
                <a:srgbClr val="708CA1"/>
              </a:solidFill>
              <a:latin typeface="Arial"/>
              <a:ea typeface="ＭＳ Ｐゴシック"/>
              <a:cs typeface="+mj-cs"/>
            </a:endParaRPr>
          </a:p>
        </p:txBody>
      </p:sp>
      <p:pic>
        <p:nvPicPr>
          <p:cNvPr id="1026" name="Picture 2"/>
          <p:cNvPicPr>
            <a:picLocks noGrp="1" noChangeAspect="1" noChangeArrowheads="1"/>
          </p:cNvPicPr>
          <p:nvPr>
            <p:ph idx="1"/>
          </p:nvPr>
        </p:nvPicPr>
        <p:blipFill>
          <a:blip r:embed="rId3"/>
          <a:srcRect b="4038"/>
          <a:stretch>
            <a:fillRect/>
          </a:stretch>
        </p:blipFill>
        <p:spPr bwMode="auto">
          <a:xfrm>
            <a:off x="1473903" y="1475014"/>
            <a:ext cx="6325507" cy="5065486"/>
          </a:xfrm>
          <a:prstGeom prst="rect">
            <a:avLst/>
          </a:prstGeom>
          <a:noFill/>
          <a:ln w="9525">
            <a:noFill/>
            <a:miter lim="800000"/>
            <a:headEnd/>
            <a:tailEnd/>
          </a:ln>
        </p:spPr>
      </p:pic>
    </p:spTree>
    <p:extLst>
      <p:ext uri="{BB962C8B-B14F-4D97-AF65-F5344CB8AC3E}">
        <p14:creationId xmlns:p14="http://schemas.microsoft.com/office/powerpoint/2010/main" val="178783892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89152" y="522741"/>
            <a:ext cx="8145462" cy="838200"/>
          </a:xfrm>
        </p:spPr>
        <p:txBody>
          <a:bodyPr/>
          <a:lstStyle/>
          <a:p>
            <a:pPr algn="l" defTabSz="814365">
              <a:spcBef>
                <a:spcPct val="0"/>
              </a:spcBef>
              <a:spcAft>
                <a:spcPct val="0"/>
              </a:spcAft>
              <a:buNone/>
            </a:pPr>
            <a:r>
              <a:rPr lang="es-ES" sz="1800" b="1" i="0" smtClean="0">
                <a:solidFill>
                  <a:srgbClr val="708CA1"/>
                </a:solidFill>
                <a:latin typeface="Arial"/>
                <a:ea typeface="ＭＳ Ｐゴシック"/>
                <a:cs typeface="+mj-cs"/>
              </a:rPr>
              <a:t>Funciones de un router</a:t>
            </a:r>
            <a:br>
              <a:rPr lang="es-ES" sz="1800" b="1" i="0" smtClean="0">
                <a:solidFill>
                  <a:srgbClr val="708CA1"/>
                </a:solidFill>
                <a:latin typeface="Arial"/>
                <a:ea typeface="ＭＳ Ｐゴシック"/>
                <a:cs typeface="+mj-cs"/>
              </a:rPr>
            </a:br>
            <a:r>
              <a:rPr lang="es-ES" sz="3200" b="1" i="0" smtClean="0">
                <a:solidFill>
                  <a:srgbClr val="708CA1"/>
                </a:solidFill>
                <a:latin typeface="Arial"/>
                <a:ea typeface="ＭＳ Ｐゴシック"/>
                <a:cs typeface="+mj-cs"/>
              </a:rPr>
              <a:t>¿Por qué elegir el routing?</a:t>
            </a:r>
            <a:endParaRPr lang="es-ES" sz="3200" b="1" i="0">
              <a:solidFill>
                <a:srgbClr val="708CA1"/>
              </a:solidFill>
              <a:latin typeface="Arial"/>
              <a:ea typeface="ＭＳ Ｐゴシック"/>
              <a:cs typeface="+mj-cs"/>
            </a:endParaRPr>
          </a:p>
        </p:txBody>
      </p:sp>
      <p:sp>
        <p:nvSpPr>
          <p:cNvPr id="4" name="Content Placeholder 3"/>
          <p:cNvSpPr>
            <a:spLocks noGrp="1"/>
          </p:cNvSpPr>
          <p:nvPr>
            <p:ph idx="1"/>
          </p:nvPr>
        </p:nvSpPr>
        <p:spPr>
          <a:xfrm>
            <a:off x="641124" y="1407886"/>
            <a:ext cx="7602989" cy="870857"/>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400" b="0" i="0" dirty="0" smtClean="0">
                <a:solidFill>
                  <a:srgbClr val="000000"/>
                </a:solidFill>
                <a:latin typeface="Arial"/>
              </a:rPr>
              <a:t>El </a:t>
            </a:r>
            <a:r>
              <a:rPr lang="es-ES" sz="2400" b="0" i="0" dirty="0" err="1" smtClean="0">
                <a:solidFill>
                  <a:srgbClr val="000000"/>
                </a:solidFill>
                <a:latin typeface="Arial"/>
              </a:rPr>
              <a:t>router</a:t>
            </a:r>
            <a:r>
              <a:rPr lang="es-ES" sz="2400" b="0" i="0" dirty="0" smtClean="0">
                <a:solidFill>
                  <a:srgbClr val="000000"/>
                </a:solidFill>
                <a:latin typeface="Arial"/>
              </a:rPr>
              <a:t> es responsable del </a:t>
            </a:r>
            <a:r>
              <a:rPr lang="es-ES" sz="2400" b="0" i="0" dirty="0" err="1" smtClean="0">
                <a:solidFill>
                  <a:srgbClr val="000000"/>
                </a:solidFill>
                <a:latin typeface="Arial"/>
              </a:rPr>
              <a:t>routing</a:t>
            </a:r>
            <a:r>
              <a:rPr lang="es-ES" sz="2400" b="0" i="0" dirty="0" smtClean="0">
                <a:solidFill>
                  <a:srgbClr val="000000"/>
                </a:solidFill>
                <a:latin typeface="Arial"/>
              </a:rPr>
              <a:t> del tráfico entre redes.</a:t>
            </a:r>
            <a:endParaRPr lang="es-ES" dirty="0"/>
          </a:p>
        </p:txBody>
      </p:sp>
      <p:pic>
        <p:nvPicPr>
          <p:cNvPr id="2050" name="Picture 2"/>
          <p:cNvPicPr>
            <a:picLocks noChangeAspect="1" noChangeArrowheads="1"/>
          </p:cNvPicPr>
          <p:nvPr/>
        </p:nvPicPr>
        <p:blipFill>
          <a:blip r:embed="rId3"/>
          <a:stretch>
            <a:fillRect/>
          </a:stretch>
        </p:blipFill>
        <p:spPr bwMode="auto">
          <a:xfrm>
            <a:off x="1823238" y="2183528"/>
            <a:ext cx="5294323" cy="3868929"/>
          </a:xfrm>
          <a:prstGeom prst="rect">
            <a:avLst/>
          </a:prstGeom>
          <a:noFill/>
          <a:ln w="9525">
            <a:noFill/>
            <a:miter lim="800000"/>
            <a:headEnd/>
            <a:tailEnd/>
          </a:ln>
        </p:spPr>
      </p:pic>
    </p:spTree>
    <p:extLst>
      <p:ext uri="{BB962C8B-B14F-4D97-AF65-F5344CB8AC3E}">
        <p14:creationId xmlns:p14="http://schemas.microsoft.com/office/powerpoint/2010/main" val="204499757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12095" y="1349829"/>
            <a:ext cx="7602989" cy="3802742"/>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200" b="0" i="0" dirty="0" smtClean="0">
                <a:solidFill>
                  <a:srgbClr val="000000"/>
                </a:solidFill>
                <a:latin typeface="Arial"/>
              </a:rPr>
              <a:t>Los routers son computadoras especializadas que tienen los siguientes componentes que se requieren para funcionar:</a:t>
            </a:r>
          </a:p>
          <a:p>
            <a:pPr marL="574700" lvl="1" indent="-117500" algn="l" defTabSz="814365">
              <a:spcBef>
                <a:spcPct val="35000"/>
              </a:spcBef>
              <a:spcAft>
                <a:spcPct val="0"/>
              </a:spcAft>
              <a:buNone/>
            </a:pPr>
            <a:r>
              <a:rPr lang="es-ES" sz="1800" b="0" i="0" dirty="0" smtClean="0">
                <a:solidFill>
                  <a:srgbClr val="000000"/>
                </a:solidFill>
                <a:latin typeface="Arial"/>
                <a:ea typeface="+mn-ea"/>
                <a:cs typeface="+mn-cs"/>
              </a:rPr>
              <a:t>Unidad central de procesamiento (CPU)</a:t>
            </a:r>
          </a:p>
          <a:p>
            <a:pPr marL="574700" lvl="1" indent="-117500" algn="l" defTabSz="814365">
              <a:spcBef>
                <a:spcPct val="35000"/>
              </a:spcBef>
              <a:spcAft>
                <a:spcPct val="0"/>
              </a:spcAft>
              <a:buNone/>
            </a:pPr>
            <a:r>
              <a:rPr lang="es-ES" sz="1800" b="0" i="0" dirty="0" smtClean="0">
                <a:solidFill>
                  <a:srgbClr val="000000"/>
                </a:solidFill>
                <a:latin typeface="Arial"/>
                <a:ea typeface="+mn-ea"/>
                <a:cs typeface="+mn-cs"/>
              </a:rPr>
              <a:t>Sistema operativo (OS): los routers utilizan IOS de Cisco</a:t>
            </a:r>
          </a:p>
          <a:p>
            <a:pPr marL="574700" lvl="1" indent="-117500" algn="l" defTabSz="814365">
              <a:spcBef>
                <a:spcPct val="35000"/>
              </a:spcBef>
              <a:spcAft>
                <a:spcPct val="0"/>
              </a:spcAft>
              <a:buNone/>
            </a:pPr>
            <a:r>
              <a:rPr lang="es-ES" sz="1800" b="0" i="0" dirty="0" smtClean="0">
                <a:solidFill>
                  <a:srgbClr val="000000"/>
                </a:solidFill>
                <a:latin typeface="Arial"/>
                <a:ea typeface="+mn-ea"/>
                <a:cs typeface="+mn-cs"/>
              </a:rPr>
              <a:t>Memoria y almacenamiento (RAM, ROM, NVRAM, flash, disco duro)</a:t>
            </a:r>
          </a:p>
          <a:p>
            <a:pPr marL="236555" indent="-236555" algn="l" defTabSz="814365">
              <a:lnSpc>
                <a:spcPct val="95000"/>
              </a:lnSpc>
              <a:spcBef>
                <a:spcPct val="50000"/>
              </a:spcBef>
              <a:spcAft>
                <a:spcPct val="0"/>
              </a:spcAft>
              <a:buClr>
                <a:srgbClr val="708CA1"/>
              </a:buClr>
              <a:buFont typeface="Wingdings"/>
              <a:buChar char="§"/>
            </a:pPr>
            <a:r>
              <a:rPr lang="es-ES" sz="2200" b="0" i="0" dirty="0" smtClean="0">
                <a:solidFill>
                  <a:srgbClr val="000000"/>
                </a:solidFill>
                <a:latin typeface="Arial"/>
              </a:rPr>
              <a:t>Los routers utilizan la siguiente memoria:</a:t>
            </a:r>
          </a:p>
          <a:p>
            <a:pPr marL="236555" indent="-236555" algn="l" defTabSz="814365">
              <a:lnSpc>
                <a:spcPct val="95000"/>
              </a:lnSpc>
              <a:spcBef>
                <a:spcPct val="50000"/>
              </a:spcBef>
              <a:spcAft>
                <a:spcPct val="0"/>
              </a:spcAft>
              <a:buClr>
                <a:srgbClr val="708CA1"/>
              </a:buClr>
              <a:buFont typeface="Wingdings"/>
              <a:buChar char="§"/>
            </a:pPr>
            <a:endParaRPr lang="es-ES" dirty="0"/>
          </a:p>
        </p:txBody>
      </p:sp>
      <p:sp>
        <p:nvSpPr>
          <p:cNvPr id="5" name="Title 4"/>
          <p:cNvSpPr>
            <a:spLocks noGrp="1"/>
          </p:cNvSpPr>
          <p:nvPr>
            <p:ph type="title"/>
          </p:nvPr>
        </p:nvSpPr>
        <p:spPr>
          <a:xfrm>
            <a:off x="655638" y="537256"/>
            <a:ext cx="8145462" cy="838200"/>
          </a:xfrm>
        </p:spPr>
        <p:txBody>
          <a:bodyPr/>
          <a:lstStyle/>
          <a:p>
            <a:pPr algn="l" defTabSz="814365">
              <a:lnSpc>
                <a:spcPct val="90000"/>
              </a:lnSpc>
              <a:spcBef>
                <a:spcPct val="0"/>
              </a:spcBef>
              <a:spcAft>
                <a:spcPct val="0"/>
              </a:spcAft>
              <a:buNone/>
            </a:pPr>
            <a:r>
              <a:rPr lang="es-ES" sz="1800" b="1" i="0" smtClean="0">
                <a:solidFill>
                  <a:srgbClr val="708CA1"/>
                </a:solidFill>
                <a:latin typeface="Arial"/>
              </a:rPr>
              <a:t>Funciones de un router</a:t>
            </a: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Los routers son computadoras</a:t>
            </a:r>
            <a:endParaRPr lang="es-ES"/>
          </a:p>
        </p:txBody>
      </p:sp>
      <p:pic>
        <p:nvPicPr>
          <p:cNvPr id="1026" name="Picture 2"/>
          <p:cNvPicPr>
            <a:picLocks noChangeAspect="1" noChangeArrowheads="1"/>
          </p:cNvPicPr>
          <p:nvPr/>
        </p:nvPicPr>
        <p:blipFill>
          <a:blip r:embed="rId3"/>
          <a:stretch>
            <a:fillRect/>
          </a:stretch>
        </p:blipFill>
        <p:spPr bwMode="auto">
          <a:xfrm>
            <a:off x="1959429" y="3906378"/>
            <a:ext cx="5326742" cy="2545450"/>
          </a:xfrm>
          <a:prstGeom prst="rect">
            <a:avLst/>
          </a:prstGeom>
          <a:noFill/>
          <a:ln w="9525">
            <a:noFill/>
            <a:miter lim="800000"/>
            <a:headEnd/>
            <a:tailEnd/>
          </a:ln>
        </p:spPr>
      </p:pic>
    </p:spTree>
    <p:extLst>
      <p:ext uri="{BB962C8B-B14F-4D97-AF65-F5344CB8AC3E}">
        <p14:creationId xmlns:p14="http://schemas.microsoft.com/office/powerpoint/2010/main" val="84016906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41124" y="1407886"/>
            <a:ext cx="8121876" cy="870857"/>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400" b="0" i="0" dirty="0" smtClean="0">
                <a:solidFill>
                  <a:srgbClr val="000000"/>
                </a:solidFill>
                <a:latin typeface="Arial"/>
                <a:ea typeface="+mn-ea"/>
                <a:cs typeface="+mn-cs"/>
              </a:rPr>
              <a:t>Los </a:t>
            </a:r>
            <a:r>
              <a:rPr lang="es-ES" sz="2400" b="0" i="0" dirty="0" err="1" smtClean="0">
                <a:solidFill>
                  <a:srgbClr val="000000"/>
                </a:solidFill>
                <a:latin typeface="Arial"/>
                <a:ea typeface="+mn-ea"/>
                <a:cs typeface="+mn-cs"/>
              </a:rPr>
              <a:t>routers</a:t>
            </a:r>
            <a:r>
              <a:rPr lang="es-ES" sz="2400" b="0" i="0" dirty="0" smtClean="0">
                <a:solidFill>
                  <a:srgbClr val="000000"/>
                </a:solidFill>
                <a:latin typeface="Arial"/>
                <a:ea typeface="+mn-ea"/>
                <a:cs typeface="+mn-cs"/>
              </a:rPr>
              <a:t> utilizan puertos y tarjetas de interfaz de red especializados para interconectarse a otras redes.</a:t>
            </a:r>
            <a:endParaRPr lang="es-ES" sz="2400" b="0" i="0" dirty="0">
              <a:solidFill>
                <a:srgbClr val="000000"/>
              </a:solidFill>
              <a:latin typeface="Arial"/>
              <a:ea typeface="+mn-ea"/>
              <a:cs typeface="+mn-cs"/>
            </a:endParaRPr>
          </a:p>
        </p:txBody>
      </p:sp>
      <p:sp>
        <p:nvSpPr>
          <p:cNvPr id="5" name="Title 4"/>
          <p:cNvSpPr>
            <a:spLocks noGrp="1"/>
          </p:cNvSpPr>
          <p:nvPr>
            <p:ph type="title"/>
          </p:nvPr>
        </p:nvSpPr>
        <p:spPr>
          <a:xfrm>
            <a:off x="655638" y="537256"/>
            <a:ext cx="8145462" cy="838200"/>
          </a:xfrm>
        </p:spPr>
        <p:txBody>
          <a:bodyPr/>
          <a:lstStyle/>
          <a:p>
            <a:pPr algn="l" defTabSz="814365">
              <a:lnSpc>
                <a:spcPct val="90000"/>
              </a:lnSpc>
              <a:spcBef>
                <a:spcPct val="0"/>
              </a:spcBef>
              <a:spcAft>
                <a:spcPct val="0"/>
              </a:spcAft>
              <a:buNone/>
            </a:pPr>
            <a:r>
              <a:rPr lang="es-ES" sz="1800" b="1" i="0" smtClean="0">
                <a:solidFill>
                  <a:srgbClr val="708CA1"/>
                </a:solidFill>
                <a:latin typeface="Arial"/>
              </a:rPr>
              <a:t>Funciones de un router</a:t>
            </a: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Los routers son computadoras</a:t>
            </a:r>
            <a:endParaRPr lang="es-ES"/>
          </a:p>
        </p:txBody>
      </p:sp>
      <p:pic>
        <p:nvPicPr>
          <p:cNvPr id="2050" name="Picture 2"/>
          <p:cNvPicPr>
            <a:picLocks noChangeAspect="1" noChangeArrowheads="1"/>
          </p:cNvPicPr>
          <p:nvPr/>
        </p:nvPicPr>
        <p:blipFill>
          <a:blip r:embed="rId3"/>
          <a:stretch>
            <a:fillRect/>
          </a:stretch>
        </p:blipFill>
        <p:spPr bwMode="auto">
          <a:xfrm>
            <a:off x="2183113" y="2300302"/>
            <a:ext cx="4621745" cy="4258401"/>
          </a:xfrm>
          <a:prstGeom prst="rect">
            <a:avLst/>
          </a:prstGeom>
          <a:noFill/>
          <a:ln w="9525">
            <a:noFill/>
            <a:miter lim="800000"/>
            <a:headEnd/>
            <a:tailEnd/>
          </a:ln>
        </p:spPr>
      </p:pic>
    </p:spTree>
    <p:extLst>
      <p:ext uri="{BB962C8B-B14F-4D97-AF65-F5344CB8AC3E}">
        <p14:creationId xmlns:p14="http://schemas.microsoft.com/office/powerpoint/2010/main" val="326721376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41124" y="1407886"/>
            <a:ext cx="7602989" cy="870857"/>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ea typeface="+mn-ea"/>
                <a:cs typeface="+mn-cs"/>
              </a:rPr>
              <a:t>Los routers pueden conectar varias redes. </a:t>
            </a:r>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ea typeface="+mn-ea"/>
                <a:cs typeface="+mn-cs"/>
              </a:rPr>
              <a:t>Los routers tienen varias interfaces, cada una en una red IP diferente.</a:t>
            </a:r>
            <a:endParaRPr lang="es-ES" sz="2400" b="0" i="0">
              <a:solidFill>
                <a:srgbClr val="000000"/>
              </a:solidFill>
              <a:latin typeface="Arial"/>
              <a:ea typeface="+mn-ea"/>
              <a:cs typeface="+mn-cs"/>
            </a:endParaRPr>
          </a:p>
        </p:txBody>
      </p:sp>
      <p:sp>
        <p:nvSpPr>
          <p:cNvPr id="5" name="Title 4"/>
          <p:cNvSpPr>
            <a:spLocks noGrp="1"/>
          </p:cNvSpPr>
          <p:nvPr>
            <p:ph type="title"/>
          </p:nvPr>
        </p:nvSpPr>
        <p:spPr>
          <a:xfrm>
            <a:off x="655638" y="537256"/>
            <a:ext cx="8145462" cy="838200"/>
          </a:xfrm>
        </p:spPr>
        <p:txBody>
          <a:bodyPr/>
          <a:lstStyle/>
          <a:p>
            <a:pPr algn="l" defTabSz="814365">
              <a:lnSpc>
                <a:spcPct val="90000"/>
              </a:lnSpc>
              <a:spcBef>
                <a:spcPct val="0"/>
              </a:spcBef>
              <a:spcAft>
                <a:spcPct val="0"/>
              </a:spcAft>
              <a:buNone/>
            </a:pPr>
            <a:r>
              <a:rPr lang="es-ES" sz="1800" b="1" i="0" smtClean="0">
                <a:solidFill>
                  <a:srgbClr val="708CA1"/>
                </a:solidFill>
                <a:latin typeface="Arial"/>
              </a:rPr>
              <a:t>Funciones de un router</a:t>
            </a: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Los routers interconectan redes</a:t>
            </a:r>
            <a:endParaRPr lang="es-ES"/>
          </a:p>
        </p:txBody>
      </p:sp>
      <p:pic>
        <p:nvPicPr>
          <p:cNvPr id="3074" name="Picture 2"/>
          <p:cNvPicPr>
            <a:picLocks noChangeAspect="1" noChangeArrowheads="1"/>
          </p:cNvPicPr>
          <p:nvPr/>
        </p:nvPicPr>
        <p:blipFill>
          <a:blip r:embed="rId3"/>
          <a:stretch>
            <a:fillRect/>
          </a:stretch>
        </p:blipFill>
        <p:spPr bwMode="auto">
          <a:xfrm>
            <a:off x="3965687" y="2438399"/>
            <a:ext cx="4420282" cy="3947886"/>
          </a:xfrm>
          <a:prstGeom prst="rect">
            <a:avLst/>
          </a:prstGeom>
          <a:noFill/>
          <a:ln w="9525">
            <a:noFill/>
            <a:miter lim="800000"/>
            <a:headEnd/>
            <a:tailEnd/>
          </a:ln>
        </p:spPr>
      </p:pic>
    </p:spTree>
    <p:extLst>
      <p:ext uri="{BB962C8B-B14F-4D97-AF65-F5344CB8AC3E}">
        <p14:creationId xmlns:p14="http://schemas.microsoft.com/office/powerpoint/2010/main" val="340643089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41124" y="1407886"/>
            <a:ext cx="7602989" cy="4891314"/>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400" b="0" i="0" dirty="0" smtClean="0">
                <a:solidFill>
                  <a:srgbClr val="000000"/>
                </a:solidFill>
                <a:latin typeface="Arial"/>
              </a:rPr>
              <a:t>Determinan la mejor ruta para enviar paquetes.</a:t>
            </a:r>
          </a:p>
          <a:p>
            <a:pPr marL="574700" lvl="1" indent="-117500" algn="l" defTabSz="814365">
              <a:spcBef>
                <a:spcPct val="35000"/>
              </a:spcBef>
              <a:spcAft>
                <a:spcPct val="0"/>
              </a:spcAft>
              <a:buNone/>
            </a:pPr>
            <a:r>
              <a:rPr lang="es-ES" sz="2000" b="0" i="0" dirty="0" smtClean="0">
                <a:solidFill>
                  <a:srgbClr val="000000"/>
                </a:solidFill>
                <a:latin typeface="Arial"/>
                <a:ea typeface="+mn-ea"/>
                <a:cs typeface="+mn-cs"/>
              </a:rPr>
              <a:t>Utilizan la tabla de </a:t>
            </a:r>
            <a:r>
              <a:rPr lang="es-ES" sz="2000" b="0" i="0" dirty="0" err="1" smtClean="0">
                <a:solidFill>
                  <a:srgbClr val="000000"/>
                </a:solidFill>
                <a:latin typeface="Arial"/>
                <a:ea typeface="+mn-ea"/>
                <a:cs typeface="+mn-cs"/>
              </a:rPr>
              <a:t>routing</a:t>
            </a:r>
            <a:r>
              <a:rPr lang="es-ES" sz="2000" b="0" i="0" dirty="0" smtClean="0">
                <a:solidFill>
                  <a:srgbClr val="000000"/>
                </a:solidFill>
                <a:latin typeface="Arial"/>
                <a:ea typeface="+mn-ea"/>
                <a:cs typeface="+mn-cs"/>
              </a:rPr>
              <a:t> para determinar la ruta.</a:t>
            </a:r>
          </a:p>
          <a:p>
            <a:pPr marL="236555" indent="-236555" algn="l" defTabSz="814365">
              <a:lnSpc>
                <a:spcPct val="95000"/>
              </a:lnSpc>
              <a:spcBef>
                <a:spcPct val="50000"/>
              </a:spcBef>
              <a:spcAft>
                <a:spcPct val="0"/>
              </a:spcAft>
              <a:buClr>
                <a:srgbClr val="708CA1"/>
              </a:buClr>
              <a:buFont typeface="Wingdings"/>
              <a:buChar char="§"/>
            </a:pPr>
            <a:r>
              <a:rPr lang="es-ES" sz="2400" b="0" i="0" dirty="0" smtClean="0">
                <a:solidFill>
                  <a:srgbClr val="000000"/>
                </a:solidFill>
                <a:latin typeface="Arial"/>
              </a:rPr>
              <a:t>Reenvían paquetes a su destino.</a:t>
            </a:r>
          </a:p>
          <a:p>
            <a:pPr lvl="1" indent="0" algn="l" defTabSz="814365">
              <a:spcBef>
                <a:spcPct val="35000"/>
              </a:spcBef>
              <a:spcAft>
                <a:spcPct val="0"/>
              </a:spcAft>
              <a:buNone/>
            </a:pPr>
            <a:r>
              <a:rPr lang="es-ES" sz="2000" b="0" i="0" dirty="0" smtClean="0">
                <a:solidFill>
                  <a:srgbClr val="000000"/>
                </a:solidFill>
                <a:latin typeface="Arial"/>
                <a:ea typeface="+mn-ea"/>
                <a:cs typeface="+mn-cs"/>
              </a:rPr>
              <a:t>Reenvían paquetes a la interfaz indicada en la tabla de </a:t>
            </a:r>
            <a:r>
              <a:rPr lang="es-ES" sz="2000" b="0" i="0" dirty="0" err="1" smtClean="0">
                <a:solidFill>
                  <a:srgbClr val="000000"/>
                </a:solidFill>
                <a:latin typeface="Arial"/>
                <a:ea typeface="+mn-ea"/>
                <a:cs typeface="+mn-cs"/>
              </a:rPr>
              <a:t>routing</a:t>
            </a:r>
            <a:r>
              <a:rPr lang="es-ES" sz="2000" b="0" i="0" dirty="0" smtClean="0">
                <a:solidFill>
                  <a:srgbClr val="000000"/>
                </a:solidFill>
                <a:latin typeface="Arial"/>
                <a:ea typeface="+mn-ea"/>
                <a:cs typeface="+mn-cs"/>
              </a:rPr>
              <a:t>.</a:t>
            </a:r>
          </a:p>
          <a:p>
            <a:pPr lvl="1" indent="0" algn="l" defTabSz="814365">
              <a:spcBef>
                <a:spcPct val="35000"/>
              </a:spcBef>
              <a:spcAft>
                <a:spcPct val="0"/>
              </a:spcAft>
              <a:buNone/>
            </a:pPr>
            <a:r>
              <a:rPr lang="es-ES" sz="2000" b="0" i="0" dirty="0" smtClean="0">
                <a:solidFill>
                  <a:srgbClr val="000000"/>
                </a:solidFill>
                <a:latin typeface="Arial"/>
                <a:ea typeface="+mn-ea"/>
                <a:cs typeface="+mn-cs"/>
              </a:rPr>
              <a:t>Encapsulan el paquete y lo reenvían al destino.  </a:t>
            </a:r>
          </a:p>
          <a:p>
            <a:pPr marL="236555" indent="-236555" algn="l" defTabSz="814365">
              <a:lnSpc>
                <a:spcPct val="95000"/>
              </a:lnSpc>
              <a:spcBef>
                <a:spcPct val="50000"/>
              </a:spcBef>
              <a:spcAft>
                <a:spcPct val="0"/>
              </a:spcAft>
              <a:buClr>
                <a:srgbClr val="708CA1"/>
              </a:buClr>
              <a:buFont typeface="Wingdings"/>
              <a:buChar char="§"/>
            </a:pPr>
            <a:r>
              <a:rPr lang="es-ES" sz="2400" b="0" i="0" dirty="0" smtClean="0">
                <a:solidFill>
                  <a:srgbClr val="000000"/>
                </a:solidFill>
                <a:latin typeface="Arial"/>
              </a:rPr>
              <a:t>Los </a:t>
            </a:r>
            <a:r>
              <a:rPr lang="es-ES" sz="2400" b="0" i="0" dirty="0" err="1" smtClean="0">
                <a:solidFill>
                  <a:srgbClr val="000000"/>
                </a:solidFill>
                <a:latin typeface="Arial"/>
              </a:rPr>
              <a:t>routers</a:t>
            </a:r>
            <a:r>
              <a:rPr lang="es-ES" sz="2400" b="0" i="0" dirty="0" smtClean="0">
                <a:solidFill>
                  <a:srgbClr val="000000"/>
                </a:solidFill>
                <a:latin typeface="Arial"/>
              </a:rPr>
              <a:t> usan rutas estáticas y protocolos de </a:t>
            </a:r>
            <a:r>
              <a:rPr lang="es-ES" sz="2400" b="0" i="0" dirty="0" err="1" smtClean="0">
                <a:solidFill>
                  <a:srgbClr val="000000"/>
                </a:solidFill>
                <a:latin typeface="Arial"/>
              </a:rPr>
              <a:t>routing</a:t>
            </a:r>
            <a:r>
              <a:rPr lang="es-ES" sz="2400" b="0" i="0" dirty="0" smtClean="0">
                <a:solidFill>
                  <a:srgbClr val="000000"/>
                </a:solidFill>
                <a:latin typeface="Arial"/>
              </a:rPr>
              <a:t> dinámico para descubrir redes remotas y crear sus tablas de </a:t>
            </a:r>
            <a:r>
              <a:rPr lang="es-ES" sz="2400" b="0" i="0" dirty="0" err="1" smtClean="0">
                <a:solidFill>
                  <a:srgbClr val="000000"/>
                </a:solidFill>
                <a:latin typeface="Arial"/>
              </a:rPr>
              <a:t>routing</a:t>
            </a:r>
            <a:r>
              <a:rPr lang="es-ES" sz="2400" b="0" i="0" dirty="0" smtClean="0">
                <a:solidFill>
                  <a:srgbClr val="000000"/>
                </a:solidFill>
                <a:latin typeface="Arial"/>
              </a:rPr>
              <a:t>.</a:t>
            </a:r>
          </a:p>
          <a:p>
            <a:pPr marL="574700" lvl="1" indent="-117500" algn="l" defTabSz="814365">
              <a:spcBef>
                <a:spcPct val="35000"/>
              </a:spcBef>
              <a:spcAft>
                <a:spcPct val="0"/>
              </a:spcAft>
              <a:buNone/>
            </a:pPr>
            <a:endParaRPr lang="es-ES" dirty="0" smtClean="0"/>
          </a:p>
          <a:p>
            <a:pPr marL="236555" indent="-236555" algn="l" defTabSz="814365">
              <a:lnSpc>
                <a:spcPct val="95000"/>
              </a:lnSpc>
              <a:spcBef>
                <a:spcPct val="50000"/>
              </a:spcBef>
              <a:spcAft>
                <a:spcPct val="0"/>
              </a:spcAft>
              <a:buClr>
                <a:srgbClr val="708CA1"/>
              </a:buClr>
              <a:buFont typeface="Wingdings"/>
              <a:buChar char="§"/>
            </a:pPr>
            <a:endParaRPr lang="es-ES" dirty="0" smtClean="0"/>
          </a:p>
        </p:txBody>
      </p:sp>
      <p:sp>
        <p:nvSpPr>
          <p:cNvPr id="5" name="Title 4"/>
          <p:cNvSpPr>
            <a:spLocks noGrp="1"/>
          </p:cNvSpPr>
          <p:nvPr>
            <p:ph type="title"/>
          </p:nvPr>
        </p:nvSpPr>
        <p:spPr>
          <a:xfrm>
            <a:off x="655638" y="537256"/>
            <a:ext cx="8145462" cy="838200"/>
          </a:xfrm>
        </p:spPr>
        <p:txBody>
          <a:bodyPr/>
          <a:lstStyle/>
          <a:p>
            <a:pPr algn="l" defTabSz="814365">
              <a:lnSpc>
                <a:spcPct val="90000"/>
              </a:lnSpc>
              <a:spcBef>
                <a:spcPct val="0"/>
              </a:spcBef>
              <a:spcAft>
                <a:spcPct val="0"/>
              </a:spcAft>
              <a:buNone/>
            </a:pPr>
            <a:r>
              <a:rPr lang="es-ES" sz="1800" b="1" i="0" smtClean="0">
                <a:solidFill>
                  <a:srgbClr val="708CA1"/>
                </a:solidFill>
                <a:latin typeface="Arial"/>
              </a:rPr>
              <a:t>Funciones de un router</a:t>
            </a: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Los routers eligen las mejores rutas</a:t>
            </a:r>
            <a:endParaRPr lang="es-ES"/>
          </a:p>
        </p:txBody>
      </p:sp>
    </p:spTree>
    <p:extLst>
      <p:ext uri="{BB962C8B-B14F-4D97-AF65-F5344CB8AC3E}">
        <p14:creationId xmlns:p14="http://schemas.microsoft.com/office/powerpoint/2010/main" val="369176156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41124" y="1407886"/>
            <a:ext cx="7602989" cy="885371"/>
          </a:xfrm>
        </p:spPr>
        <p:txBody>
          <a:bodyPr/>
          <a:lstStyle/>
          <a:p>
            <a:pPr lvl="1"/>
            <a:endParaRPr lang="es-ES" smtClean="0"/>
          </a:p>
          <a:p>
            <a:endParaRPr lang="es-ES" smtClean="0"/>
          </a:p>
        </p:txBody>
      </p:sp>
      <p:sp>
        <p:nvSpPr>
          <p:cNvPr id="5" name="Title 4"/>
          <p:cNvSpPr>
            <a:spLocks noGrp="1"/>
          </p:cNvSpPr>
          <p:nvPr>
            <p:ph type="title"/>
          </p:nvPr>
        </p:nvSpPr>
        <p:spPr>
          <a:xfrm>
            <a:off x="655638" y="537256"/>
            <a:ext cx="8145462" cy="838200"/>
          </a:xfrm>
        </p:spPr>
        <p:txBody>
          <a:bodyPr/>
          <a:lstStyle/>
          <a:p>
            <a:pPr algn="l" defTabSz="814365">
              <a:lnSpc>
                <a:spcPct val="90000"/>
              </a:lnSpc>
              <a:spcBef>
                <a:spcPct val="0"/>
              </a:spcBef>
              <a:spcAft>
                <a:spcPct val="0"/>
              </a:spcAft>
              <a:buNone/>
            </a:pPr>
            <a:r>
              <a:rPr lang="es-ES" sz="1800" b="1" i="0" smtClean="0">
                <a:solidFill>
                  <a:srgbClr val="708CA1"/>
                </a:solidFill>
                <a:latin typeface="Arial"/>
              </a:rPr>
              <a:t>Funciones de un router</a:t>
            </a: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Los routers eligen las mejores rutas</a:t>
            </a:r>
            <a:endParaRPr lang="es-ES"/>
          </a:p>
        </p:txBody>
      </p:sp>
      <p:pic>
        <p:nvPicPr>
          <p:cNvPr id="4098" name="Picture 2"/>
          <p:cNvPicPr>
            <a:picLocks noChangeAspect="1" noChangeArrowheads="1"/>
          </p:cNvPicPr>
          <p:nvPr/>
        </p:nvPicPr>
        <p:blipFill>
          <a:blip r:embed="rId3"/>
          <a:stretch>
            <a:fillRect/>
          </a:stretch>
        </p:blipFill>
        <p:spPr bwMode="auto">
          <a:xfrm>
            <a:off x="1349415" y="1625599"/>
            <a:ext cx="6123708" cy="4441371"/>
          </a:xfrm>
          <a:prstGeom prst="rect">
            <a:avLst/>
          </a:prstGeom>
          <a:noFill/>
          <a:ln w="9525">
            <a:noFill/>
            <a:miter lim="800000"/>
            <a:headEnd/>
            <a:tailEnd/>
          </a:ln>
        </p:spPr>
      </p:pic>
    </p:spTree>
    <p:extLst>
      <p:ext uri="{BB962C8B-B14F-4D97-AF65-F5344CB8AC3E}">
        <p14:creationId xmlns:p14="http://schemas.microsoft.com/office/powerpoint/2010/main" val="21905598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81466" y="1393372"/>
            <a:ext cx="4206647" cy="4891314"/>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1800" b="1" i="0" dirty="0" smtClean="0">
                <a:solidFill>
                  <a:srgbClr val="000000"/>
                </a:solidFill>
                <a:latin typeface="Arial"/>
              </a:rPr>
              <a:t>Switching de procesos: </a:t>
            </a:r>
            <a:r>
              <a:rPr lang="es-ES" sz="1800" b="0" i="0" dirty="0" smtClean="0">
                <a:solidFill>
                  <a:srgbClr val="000000"/>
                </a:solidFill>
                <a:latin typeface="Arial"/>
              </a:rPr>
              <a:t>es un mecanismo de reenvío de paquetes más antiguo que todavía está disponible para los routers Cisco.</a:t>
            </a:r>
          </a:p>
          <a:p>
            <a:pPr marL="236555" indent="-236555" algn="l" defTabSz="814365">
              <a:lnSpc>
                <a:spcPct val="95000"/>
              </a:lnSpc>
              <a:spcBef>
                <a:spcPct val="50000"/>
              </a:spcBef>
              <a:spcAft>
                <a:spcPct val="0"/>
              </a:spcAft>
              <a:buClr>
                <a:srgbClr val="708CA1"/>
              </a:buClr>
              <a:buFont typeface="Wingdings"/>
              <a:buChar char="§"/>
            </a:pPr>
            <a:r>
              <a:rPr lang="es-ES" sz="1800" b="1" i="0" dirty="0" smtClean="0">
                <a:solidFill>
                  <a:srgbClr val="000000"/>
                </a:solidFill>
                <a:latin typeface="Arial"/>
              </a:rPr>
              <a:t>Switching rápido: </a:t>
            </a:r>
            <a:r>
              <a:rPr lang="es-ES" sz="1800" b="0" i="0" dirty="0" smtClean="0">
                <a:solidFill>
                  <a:srgbClr val="000000"/>
                </a:solidFill>
                <a:latin typeface="Arial"/>
              </a:rPr>
              <a:t>es un mecanismo frecuente de reenvío de paquetes que usa una memoria caché de switching rápido para almacenar la información de siguiente salto.</a:t>
            </a:r>
            <a:r>
              <a:rPr lang="es-ES" sz="1800" b="1" i="0" dirty="0" smtClean="0">
                <a:solidFill>
                  <a:srgbClr val="000000"/>
                </a:solidFill>
                <a:latin typeface="Arial"/>
              </a:rPr>
              <a:t> </a:t>
            </a:r>
          </a:p>
          <a:p>
            <a:pPr marL="236555" indent="-236555" algn="l" defTabSz="814365">
              <a:lnSpc>
                <a:spcPct val="95000"/>
              </a:lnSpc>
              <a:spcBef>
                <a:spcPct val="50000"/>
              </a:spcBef>
              <a:spcAft>
                <a:spcPct val="0"/>
              </a:spcAft>
              <a:buClr>
                <a:srgbClr val="708CA1"/>
              </a:buClr>
              <a:buFont typeface="Wingdings"/>
              <a:buChar char="§"/>
            </a:pPr>
            <a:r>
              <a:rPr lang="es-ES" sz="1800" b="1" i="0" dirty="0" smtClean="0">
                <a:solidFill>
                  <a:srgbClr val="000000"/>
                </a:solidFill>
                <a:latin typeface="Arial"/>
              </a:rPr>
              <a:t>Cisco Express Forwarding (CEF): </a:t>
            </a:r>
            <a:r>
              <a:rPr lang="es-ES" sz="1800" b="0" i="0" dirty="0" smtClean="0">
                <a:solidFill>
                  <a:srgbClr val="000000"/>
                </a:solidFill>
                <a:latin typeface="Arial"/>
              </a:rPr>
              <a:t>es el mecanismo de reenvío de paquetes más reciente, más rápido y más utilizado del IOS de Cisco.   Las entradas de la tabla no se activan por los paquetes como en el switching rápido, sino que se activan por los cambios. </a:t>
            </a:r>
          </a:p>
          <a:p>
            <a:pPr marL="236555" indent="-236555" algn="l" defTabSz="814365">
              <a:spcBef>
                <a:spcPct val="50000"/>
              </a:spcBef>
              <a:spcAft>
                <a:spcPct val="0"/>
              </a:spcAft>
              <a:buNone/>
            </a:pPr>
            <a:endParaRPr lang="es-ES" sz="1800" dirty="0" smtClean="0"/>
          </a:p>
          <a:p>
            <a:pPr marL="236555" indent="-236555" algn="l" defTabSz="814365">
              <a:lnSpc>
                <a:spcPct val="95000"/>
              </a:lnSpc>
              <a:spcBef>
                <a:spcPct val="50000"/>
              </a:spcBef>
              <a:spcAft>
                <a:spcPct val="0"/>
              </a:spcAft>
              <a:buClr>
                <a:srgbClr val="708CA1"/>
              </a:buClr>
              <a:buFont typeface="Wingdings"/>
              <a:buChar char="§"/>
            </a:pPr>
            <a:endParaRPr lang="es-ES" sz="1800" dirty="0" smtClean="0"/>
          </a:p>
        </p:txBody>
      </p:sp>
      <p:sp>
        <p:nvSpPr>
          <p:cNvPr id="5" name="Title 4"/>
          <p:cNvSpPr>
            <a:spLocks noGrp="1"/>
          </p:cNvSpPr>
          <p:nvPr>
            <p:ph type="title"/>
          </p:nvPr>
        </p:nvSpPr>
        <p:spPr>
          <a:xfrm>
            <a:off x="655638" y="537256"/>
            <a:ext cx="8145462" cy="838200"/>
          </a:xfrm>
        </p:spPr>
        <p:txBody>
          <a:bodyPr/>
          <a:lstStyle/>
          <a:p>
            <a:pPr algn="l" defTabSz="814365">
              <a:lnSpc>
                <a:spcPct val="90000"/>
              </a:lnSpc>
              <a:spcBef>
                <a:spcPct val="0"/>
              </a:spcBef>
              <a:spcAft>
                <a:spcPct val="0"/>
              </a:spcAft>
              <a:buNone/>
            </a:pPr>
            <a:r>
              <a:rPr lang="es-ES" sz="1800" b="1" i="0" smtClean="0">
                <a:solidFill>
                  <a:srgbClr val="708CA1"/>
                </a:solidFill>
                <a:latin typeface="Arial"/>
              </a:rPr>
              <a:t>Funciones de un router</a:t>
            </a: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Métodos de reenvío de paquetes</a:t>
            </a:r>
            <a:endParaRPr lang="es-ES"/>
          </a:p>
        </p:txBody>
      </p:sp>
      <p:pic>
        <p:nvPicPr>
          <p:cNvPr id="5122" name="Picture 2"/>
          <p:cNvPicPr>
            <a:picLocks noChangeAspect="1" noChangeArrowheads="1"/>
          </p:cNvPicPr>
          <p:nvPr/>
        </p:nvPicPr>
        <p:blipFill>
          <a:blip r:embed="rId3"/>
          <a:stretch>
            <a:fillRect/>
          </a:stretch>
        </p:blipFill>
        <p:spPr bwMode="auto">
          <a:xfrm>
            <a:off x="4688114" y="1809475"/>
            <a:ext cx="4252686" cy="3667217"/>
          </a:xfrm>
          <a:prstGeom prst="rect">
            <a:avLst/>
          </a:prstGeom>
          <a:noFill/>
          <a:ln w="9525">
            <a:noFill/>
            <a:miter lim="800000"/>
            <a:headEnd/>
            <a:tailEnd/>
          </a:ln>
        </p:spPr>
      </p:pic>
    </p:spTree>
    <p:extLst>
      <p:ext uri="{BB962C8B-B14F-4D97-AF65-F5344CB8AC3E}">
        <p14:creationId xmlns:p14="http://schemas.microsoft.com/office/powerpoint/2010/main" val="205032176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81467" y="1393372"/>
            <a:ext cx="3945390" cy="4891314"/>
          </a:xfrm>
        </p:spPr>
        <p:txBody>
          <a:bodyPr/>
          <a:lstStyle/>
          <a:p>
            <a:pPr>
              <a:buNone/>
            </a:pPr>
            <a:endParaRPr lang="es-ES" smtClean="0"/>
          </a:p>
          <a:p>
            <a:endParaRPr lang="es-ES" smtClean="0"/>
          </a:p>
        </p:txBody>
      </p:sp>
      <p:sp>
        <p:nvSpPr>
          <p:cNvPr id="5" name="Title 4"/>
          <p:cNvSpPr>
            <a:spLocks noGrp="1"/>
          </p:cNvSpPr>
          <p:nvPr>
            <p:ph type="title"/>
          </p:nvPr>
        </p:nvSpPr>
        <p:spPr>
          <a:xfrm>
            <a:off x="655638" y="537256"/>
            <a:ext cx="8145462" cy="838200"/>
          </a:xfrm>
        </p:spPr>
        <p:txBody>
          <a:bodyPr/>
          <a:lstStyle/>
          <a:p>
            <a:pPr algn="l" defTabSz="814365">
              <a:lnSpc>
                <a:spcPct val="90000"/>
              </a:lnSpc>
              <a:spcBef>
                <a:spcPct val="0"/>
              </a:spcBef>
              <a:spcAft>
                <a:spcPct val="0"/>
              </a:spcAft>
              <a:buNone/>
            </a:pPr>
            <a:r>
              <a:rPr lang="es-ES" sz="1800" b="1" i="0" smtClean="0">
                <a:solidFill>
                  <a:srgbClr val="708CA1"/>
                </a:solidFill>
                <a:latin typeface="Arial"/>
              </a:rPr>
              <a:t>Conexión de dispositivos</a:t>
            </a: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Conexión a una red</a:t>
            </a:r>
            <a:endParaRPr lang="es-ES"/>
          </a:p>
        </p:txBody>
      </p:sp>
      <p:pic>
        <p:nvPicPr>
          <p:cNvPr id="6146" name="Picture 2"/>
          <p:cNvPicPr>
            <a:picLocks noChangeAspect="1" noChangeArrowheads="1"/>
          </p:cNvPicPr>
          <p:nvPr/>
        </p:nvPicPr>
        <p:blipFill>
          <a:blip r:embed="rId3"/>
          <a:stretch>
            <a:fillRect/>
          </a:stretch>
        </p:blipFill>
        <p:spPr bwMode="auto">
          <a:xfrm>
            <a:off x="1788916" y="1393371"/>
            <a:ext cx="5595194" cy="4851235"/>
          </a:xfrm>
          <a:prstGeom prst="rect">
            <a:avLst/>
          </a:prstGeom>
          <a:noFill/>
          <a:ln w="9525">
            <a:noFill/>
            <a:miter lim="800000"/>
            <a:headEnd/>
            <a:tailEnd/>
          </a:ln>
        </p:spPr>
      </p:pic>
    </p:spTree>
    <p:extLst>
      <p:ext uri="{BB962C8B-B14F-4D97-AF65-F5344CB8AC3E}">
        <p14:creationId xmlns:p14="http://schemas.microsoft.com/office/powerpoint/2010/main" val="380954671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42900" y="1451430"/>
            <a:ext cx="3486149" cy="5406570"/>
          </a:xfrm>
        </p:spPr>
        <p:txBody>
          <a:bodyPr/>
          <a:lstStyle/>
          <a:p>
            <a:pPr marL="0" indent="0" algn="l" defTabSz="814365">
              <a:spcBef>
                <a:spcPct val="50000"/>
              </a:spcBef>
              <a:spcAft>
                <a:spcPct val="0"/>
              </a:spcAft>
              <a:buNone/>
            </a:pPr>
            <a:r>
              <a:rPr lang="es-ES" sz="1700" b="0" i="0" dirty="0" smtClean="0">
                <a:solidFill>
                  <a:srgbClr val="000000"/>
                </a:solidFill>
                <a:latin typeface="Arial"/>
              </a:rPr>
              <a:t>Para habilitar el acceso a la red, los dispositivos deben estar configurados con la siguiente información de dirección IP.</a:t>
            </a:r>
          </a:p>
          <a:p>
            <a:pPr marL="457200" lvl="1" indent="-266700" algn="l" defTabSz="814365">
              <a:spcBef>
                <a:spcPct val="35000"/>
              </a:spcBef>
              <a:spcAft>
                <a:spcPct val="0"/>
              </a:spcAft>
              <a:buClr>
                <a:srgbClr val="708CA1"/>
              </a:buClr>
              <a:buFont typeface="Wingdings"/>
              <a:buChar char="§"/>
            </a:pPr>
            <a:r>
              <a:rPr lang="es-ES" sz="1900" b="1" i="0" dirty="0" smtClean="0">
                <a:solidFill>
                  <a:srgbClr val="000000"/>
                </a:solidFill>
                <a:latin typeface="Arial"/>
                <a:ea typeface="+mn-ea"/>
                <a:cs typeface="+mn-cs"/>
              </a:rPr>
              <a:t>Dirección IP:</a:t>
            </a:r>
            <a:r>
              <a:rPr lang="es-ES" sz="1900" b="0" i="0" dirty="0" smtClean="0">
                <a:solidFill>
                  <a:srgbClr val="000000"/>
                </a:solidFill>
                <a:latin typeface="Arial"/>
                <a:ea typeface="+mn-ea"/>
                <a:cs typeface="+mn-cs"/>
              </a:rPr>
              <a:t> identifica un host único en una red local.</a:t>
            </a:r>
            <a:r>
              <a:rPr lang="es-ES" sz="1900" b="1" i="0" dirty="0" smtClean="0">
                <a:solidFill>
                  <a:srgbClr val="000000"/>
                </a:solidFill>
                <a:latin typeface="Arial"/>
                <a:ea typeface="+mn-ea"/>
                <a:cs typeface="+mn-cs"/>
              </a:rPr>
              <a:t> </a:t>
            </a:r>
          </a:p>
          <a:p>
            <a:pPr marL="457200" lvl="1" indent="-266700" algn="l" defTabSz="814365">
              <a:spcBef>
                <a:spcPct val="35000"/>
              </a:spcBef>
              <a:spcAft>
                <a:spcPct val="0"/>
              </a:spcAft>
              <a:buClr>
                <a:srgbClr val="708CA1"/>
              </a:buClr>
              <a:buFont typeface="Wingdings"/>
              <a:buChar char="§"/>
            </a:pPr>
            <a:r>
              <a:rPr lang="es-ES" sz="1900" b="1" i="0" dirty="0" smtClean="0">
                <a:solidFill>
                  <a:srgbClr val="000000"/>
                </a:solidFill>
                <a:latin typeface="Arial"/>
                <a:ea typeface="+mn-ea"/>
                <a:cs typeface="+mn-cs"/>
              </a:rPr>
              <a:t>Máscara de subred: </a:t>
            </a:r>
            <a:r>
              <a:rPr lang="es-ES" sz="1900" b="0" i="0" dirty="0" smtClean="0">
                <a:solidFill>
                  <a:srgbClr val="000000"/>
                </a:solidFill>
                <a:latin typeface="Arial"/>
                <a:ea typeface="+mn-ea"/>
                <a:cs typeface="+mn-cs"/>
              </a:rPr>
              <a:t>identifica la subred de la red del host.</a:t>
            </a:r>
          </a:p>
          <a:p>
            <a:pPr marL="457200" lvl="1" indent="-266700" algn="l" defTabSz="814365">
              <a:spcBef>
                <a:spcPct val="35000"/>
              </a:spcBef>
              <a:spcAft>
                <a:spcPct val="0"/>
              </a:spcAft>
              <a:buClr>
                <a:srgbClr val="708CA1"/>
              </a:buClr>
              <a:buFont typeface="Wingdings"/>
              <a:buChar char="§"/>
            </a:pPr>
            <a:r>
              <a:rPr lang="es-ES" sz="1900" b="1" i="0" dirty="0" smtClean="0">
                <a:solidFill>
                  <a:srgbClr val="000000"/>
                </a:solidFill>
                <a:latin typeface="Arial"/>
                <a:ea typeface="+mn-ea"/>
                <a:cs typeface="+mn-cs"/>
              </a:rPr>
              <a:t>Gateway predeterminado:</a:t>
            </a:r>
            <a:r>
              <a:rPr lang="es-ES" sz="1900" b="0" i="0" dirty="0" smtClean="0">
                <a:solidFill>
                  <a:srgbClr val="000000"/>
                </a:solidFill>
                <a:latin typeface="Arial"/>
                <a:ea typeface="+mn-ea"/>
                <a:cs typeface="+mn-cs"/>
              </a:rPr>
              <a:t> identifica el router al que se envía un paquete cuando el destino no está en la misma subred de la red local.</a:t>
            </a:r>
          </a:p>
          <a:p>
            <a:pPr marL="574700" lvl="1" indent="-117500" algn="l" defTabSz="814365">
              <a:spcBef>
                <a:spcPct val="35000"/>
              </a:spcBef>
              <a:spcAft>
                <a:spcPct val="0"/>
              </a:spcAft>
              <a:buNone/>
            </a:pPr>
            <a:endParaRPr lang="es-ES" sz="1900" dirty="0" smtClean="0"/>
          </a:p>
          <a:p>
            <a:pPr marL="574700" lvl="1" indent="-117500" algn="l" defTabSz="814365">
              <a:spcBef>
                <a:spcPct val="35000"/>
              </a:spcBef>
              <a:spcAft>
                <a:spcPct val="0"/>
              </a:spcAft>
              <a:buNone/>
            </a:pPr>
            <a:endParaRPr lang="es-ES" sz="1900" dirty="0" smtClean="0"/>
          </a:p>
          <a:p>
            <a:pPr marL="574700" lvl="1" indent="-117500" algn="l" defTabSz="814365">
              <a:spcBef>
                <a:spcPct val="35000"/>
              </a:spcBef>
              <a:spcAft>
                <a:spcPct val="0"/>
              </a:spcAft>
              <a:buNone/>
            </a:pPr>
            <a:endParaRPr lang="es-ES" sz="1600" dirty="0" smtClean="0"/>
          </a:p>
          <a:p>
            <a:pPr marL="236555" indent="-236555" algn="l" defTabSz="814365">
              <a:lnSpc>
                <a:spcPct val="95000"/>
              </a:lnSpc>
              <a:spcBef>
                <a:spcPct val="50000"/>
              </a:spcBef>
              <a:spcAft>
                <a:spcPct val="0"/>
              </a:spcAft>
              <a:buClr>
                <a:srgbClr val="708CA1"/>
              </a:buClr>
              <a:buFont typeface="Wingdings"/>
              <a:buChar char="§"/>
            </a:pPr>
            <a:endParaRPr lang="es-ES" dirty="0" smtClean="0"/>
          </a:p>
          <a:p>
            <a:pPr marL="236555" indent="-236555" algn="l" defTabSz="814365">
              <a:spcBef>
                <a:spcPct val="50000"/>
              </a:spcBef>
              <a:spcAft>
                <a:spcPct val="0"/>
              </a:spcAft>
              <a:buNone/>
            </a:pPr>
            <a:endParaRPr lang="es-ES" dirty="0" smtClean="0"/>
          </a:p>
          <a:p>
            <a:pPr marL="236555" indent="-236555" algn="l" defTabSz="814365">
              <a:lnSpc>
                <a:spcPct val="95000"/>
              </a:lnSpc>
              <a:spcBef>
                <a:spcPct val="50000"/>
              </a:spcBef>
              <a:spcAft>
                <a:spcPct val="0"/>
              </a:spcAft>
              <a:buClr>
                <a:srgbClr val="708CA1"/>
              </a:buClr>
              <a:buFont typeface="Wingdings"/>
              <a:buChar char="§"/>
            </a:pPr>
            <a:endParaRPr lang="es-ES" dirty="0" smtClean="0"/>
          </a:p>
        </p:txBody>
      </p:sp>
      <p:sp>
        <p:nvSpPr>
          <p:cNvPr id="5" name="Title 4"/>
          <p:cNvSpPr>
            <a:spLocks noGrp="1"/>
          </p:cNvSpPr>
          <p:nvPr>
            <p:ph type="title"/>
          </p:nvPr>
        </p:nvSpPr>
        <p:spPr>
          <a:xfrm>
            <a:off x="255588" y="537256"/>
            <a:ext cx="8145462" cy="838200"/>
          </a:xfrm>
        </p:spPr>
        <p:txBody>
          <a:bodyPr/>
          <a:lstStyle/>
          <a:p>
            <a:pPr algn="l" defTabSz="814365">
              <a:lnSpc>
                <a:spcPct val="90000"/>
              </a:lnSpc>
              <a:spcBef>
                <a:spcPct val="0"/>
              </a:spcBef>
              <a:spcAft>
                <a:spcPct val="0"/>
              </a:spcAft>
              <a:buNone/>
            </a:pPr>
            <a:r>
              <a:rPr lang="es-ES" sz="1800" b="1" i="0" smtClean="0">
                <a:solidFill>
                  <a:srgbClr val="708CA1"/>
                </a:solidFill>
                <a:latin typeface="Arial"/>
              </a:rPr>
              <a:t>Conexión de dispositivos</a:t>
            </a: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Gateways predeterminados</a:t>
            </a:r>
            <a:endParaRPr lang="es-ES"/>
          </a:p>
        </p:txBody>
      </p:sp>
      <p:pic>
        <p:nvPicPr>
          <p:cNvPr id="7170" name="Picture 2"/>
          <p:cNvPicPr>
            <a:picLocks noChangeAspect="1" noChangeArrowheads="1"/>
          </p:cNvPicPr>
          <p:nvPr/>
        </p:nvPicPr>
        <p:blipFill>
          <a:blip r:embed="rId3"/>
          <a:stretch>
            <a:fillRect/>
          </a:stretch>
        </p:blipFill>
        <p:spPr bwMode="auto">
          <a:xfrm>
            <a:off x="3991429" y="1995499"/>
            <a:ext cx="4963886" cy="3629003"/>
          </a:xfrm>
          <a:prstGeom prst="rect">
            <a:avLst/>
          </a:prstGeom>
          <a:noFill/>
          <a:ln w="9525">
            <a:noFill/>
            <a:miter lim="800000"/>
            <a:headEnd/>
            <a:tailEnd/>
          </a:ln>
        </p:spPr>
      </p:pic>
    </p:spTree>
    <p:extLst>
      <p:ext uri="{BB962C8B-B14F-4D97-AF65-F5344CB8AC3E}">
        <p14:creationId xmlns:p14="http://schemas.microsoft.com/office/powerpoint/2010/main" val="34301483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89152" y="522741"/>
            <a:ext cx="8145462" cy="838200"/>
          </a:xfrm>
        </p:spPr>
        <p:txBody>
          <a:bodyPr/>
          <a:lstStyle/>
          <a:p>
            <a:pPr algn="l" defTabSz="814365">
              <a:spcBef>
                <a:spcPct val="0"/>
              </a:spcBef>
              <a:spcAft>
                <a:spcPct val="0"/>
              </a:spcAft>
              <a:buNone/>
            </a:pPr>
            <a:r>
              <a:rPr lang="es-ES" sz="1800" b="1" i="0" smtClean="0">
                <a:solidFill>
                  <a:srgbClr val="708CA1"/>
                </a:solidFill>
                <a:latin typeface="Arial"/>
                <a:ea typeface="ＭＳ Ｐゴシック"/>
              </a:rPr>
              <a:t>Descripción general de las VLAN</a:t>
            </a:r>
            <a:br>
              <a:rPr lang="es-ES" sz="1800" b="1" i="0" smtClean="0">
                <a:solidFill>
                  <a:srgbClr val="708CA1"/>
                </a:solidFill>
                <a:latin typeface="Arial"/>
                <a:ea typeface="ＭＳ Ｐゴシック"/>
              </a:rPr>
            </a:br>
            <a:r>
              <a:rPr lang="es-ES" sz="3200" b="1" i="0" smtClean="0">
                <a:solidFill>
                  <a:srgbClr val="708CA1"/>
                </a:solidFill>
                <a:latin typeface="Arial"/>
                <a:ea typeface="ＭＳ Ｐゴシック"/>
              </a:rPr>
              <a:t>Beneficios de las redes VLAN</a:t>
            </a:r>
            <a:endParaRPr lang="es-ES" smtClean="0">
              <a:ea typeface="ＭＳ Ｐゴシック" pitchFamily="34" charset="-128"/>
            </a:endParaRPr>
          </a:p>
        </p:txBody>
      </p:sp>
      <p:sp>
        <p:nvSpPr>
          <p:cNvPr id="2" name="Content Placeholder 1"/>
          <p:cNvSpPr>
            <a:spLocks noGrp="1"/>
          </p:cNvSpPr>
          <p:nvPr>
            <p:ph idx="1"/>
          </p:nvPr>
        </p:nvSpPr>
        <p:spPr>
          <a:xfrm>
            <a:off x="641123" y="1477510"/>
            <a:ext cx="7940675" cy="4850719"/>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Seguridad</a:t>
            </a:r>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Reducción de costos</a:t>
            </a:r>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Mejor rendimiento</a:t>
            </a:r>
            <a:endParaRPr lang="es-ES" smtClean="0"/>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Reducción de dominios de difusión</a:t>
            </a:r>
            <a:endParaRPr lang="es-ES" smtClean="0"/>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Mejora de la eficiencia del personal de TI</a:t>
            </a:r>
            <a:endParaRPr lang="es-ES" smtClean="0"/>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Administración más simple de aplicaciones y proyectos</a:t>
            </a:r>
            <a:endParaRPr lang="es-ES"/>
          </a:p>
        </p:txBody>
      </p:sp>
    </p:spTree>
    <p:extLst>
      <p:ext uri="{BB962C8B-B14F-4D97-AF65-F5344CB8AC3E}">
        <p14:creationId xmlns:p14="http://schemas.microsoft.com/office/powerpoint/2010/main" val="197371208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stretch>
            <a:fillRect/>
          </a:stretch>
        </p:blipFill>
        <p:spPr bwMode="auto">
          <a:xfrm>
            <a:off x="3310631" y="2182587"/>
            <a:ext cx="5437175" cy="3309256"/>
          </a:xfrm>
          <a:prstGeom prst="rect">
            <a:avLst/>
          </a:prstGeom>
          <a:noFill/>
          <a:ln w="9525">
            <a:noFill/>
            <a:miter lim="800000"/>
            <a:headEnd/>
            <a:tailEnd/>
          </a:ln>
        </p:spPr>
      </p:pic>
      <p:sp>
        <p:nvSpPr>
          <p:cNvPr id="4" name="Content Placeholder 3"/>
          <p:cNvSpPr>
            <a:spLocks noGrp="1"/>
          </p:cNvSpPr>
          <p:nvPr>
            <p:ph idx="1"/>
          </p:nvPr>
        </p:nvSpPr>
        <p:spPr>
          <a:xfrm>
            <a:off x="481466" y="1451429"/>
            <a:ext cx="8376784" cy="4775200"/>
          </a:xfrm>
        </p:spPr>
        <p:txBody>
          <a:bodyPr/>
          <a:lstStyle/>
          <a:p>
            <a:pPr marL="0" indent="0" algn="l" defTabSz="814365">
              <a:spcBef>
                <a:spcPct val="50000"/>
              </a:spcBef>
              <a:spcAft>
                <a:spcPct val="0"/>
              </a:spcAft>
              <a:buNone/>
            </a:pPr>
            <a:r>
              <a:rPr lang="es-ES" sz="2000" b="0" i="0" dirty="0" smtClean="0">
                <a:solidFill>
                  <a:srgbClr val="000000"/>
                </a:solidFill>
                <a:latin typeface="Arial"/>
              </a:rPr>
              <a:t>El registro de la red debe incluir, por lo menos, los siguientes elementos en un diagrama de topología y una tabla de direccionamiento:</a:t>
            </a:r>
          </a:p>
          <a:p>
            <a:pPr marL="236555" indent="-236555" algn="l" defTabSz="814365">
              <a:lnSpc>
                <a:spcPct val="95000"/>
              </a:lnSpc>
              <a:spcBef>
                <a:spcPct val="50000"/>
              </a:spcBef>
              <a:spcAft>
                <a:spcPct val="0"/>
              </a:spcAft>
              <a:buClr>
                <a:srgbClr val="708CA1"/>
              </a:buClr>
              <a:buFont typeface="Wingdings"/>
              <a:buChar char="§"/>
            </a:pPr>
            <a:r>
              <a:rPr lang="es-ES" sz="2000" b="0" i="0" dirty="0" smtClean="0">
                <a:solidFill>
                  <a:srgbClr val="000000"/>
                </a:solidFill>
                <a:latin typeface="Arial"/>
              </a:rPr>
              <a:t>Nombres de los </a:t>
            </a:r>
            <a:br>
              <a:rPr lang="es-ES" sz="2000" b="0" i="0" dirty="0" smtClean="0">
                <a:solidFill>
                  <a:srgbClr val="000000"/>
                </a:solidFill>
                <a:latin typeface="Arial"/>
              </a:rPr>
            </a:br>
            <a:r>
              <a:rPr lang="es-ES" sz="2000" b="0" i="0" dirty="0" smtClean="0">
                <a:solidFill>
                  <a:srgbClr val="000000"/>
                </a:solidFill>
                <a:latin typeface="Arial"/>
              </a:rPr>
              <a:t>dispositivos</a:t>
            </a:r>
          </a:p>
          <a:p>
            <a:pPr marL="236555" indent="-236555" algn="l" defTabSz="814365">
              <a:lnSpc>
                <a:spcPct val="95000"/>
              </a:lnSpc>
              <a:spcBef>
                <a:spcPct val="50000"/>
              </a:spcBef>
              <a:spcAft>
                <a:spcPct val="0"/>
              </a:spcAft>
              <a:buClr>
                <a:srgbClr val="708CA1"/>
              </a:buClr>
              <a:buFont typeface="Wingdings"/>
              <a:buChar char="§"/>
            </a:pPr>
            <a:r>
              <a:rPr lang="es-ES" sz="2000" b="0" i="0" dirty="0" smtClean="0">
                <a:solidFill>
                  <a:srgbClr val="000000"/>
                </a:solidFill>
                <a:latin typeface="Arial"/>
              </a:rPr>
              <a:t>Interfaces </a:t>
            </a:r>
          </a:p>
          <a:p>
            <a:pPr marL="236555" indent="-236555" algn="l" defTabSz="814365">
              <a:lnSpc>
                <a:spcPct val="95000"/>
              </a:lnSpc>
              <a:spcBef>
                <a:spcPct val="50000"/>
              </a:spcBef>
              <a:spcAft>
                <a:spcPct val="0"/>
              </a:spcAft>
              <a:buClr>
                <a:srgbClr val="708CA1"/>
              </a:buClr>
              <a:buFont typeface="Wingdings"/>
              <a:buChar char="§"/>
            </a:pPr>
            <a:r>
              <a:rPr lang="es-ES" sz="2000" b="0" i="0" dirty="0" smtClean="0">
                <a:solidFill>
                  <a:srgbClr val="000000"/>
                </a:solidFill>
                <a:latin typeface="Arial"/>
              </a:rPr>
              <a:t>Direcciones IP </a:t>
            </a:r>
          </a:p>
          <a:p>
            <a:pPr marL="236555" indent="-236555" algn="l" defTabSz="814365">
              <a:spcBef>
                <a:spcPct val="50000"/>
              </a:spcBef>
              <a:spcAft>
                <a:spcPct val="0"/>
              </a:spcAft>
              <a:buNone/>
            </a:pPr>
            <a:r>
              <a:rPr lang="es-ES" sz="2000" b="0" i="0" dirty="0" smtClean="0">
                <a:solidFill>
                  <a:srgbClr val="000000"/>
                </a:solidFill>
                <a:latin typeface="Arial"/>
              </a:rPr>
              <a:t>	Máscara de subred</a:t>
            </a:r>
          </a:p>
          <a:p>
            <a:pPr marL="236555" indent="-236555" algn="l" defTabSz="814365">
              <a:lnSpc>
                <a:spcPct val="95000"/>
              </a:lnSpc>
              <a:spcBef>
                <a:spcPct val="50000"/>
              </a:spcBef>
              <a:spcAft>
                <a:spcPct val="0"/>
              </a:spcAft>
              <a:buClr>
                <a:srgbClr val="708CA1"/>
              </a:buClr>
              <a:buFont typeface="Wingdings"/>
              <a:buChar char="§"/>
            </a:pPr>
            <a:r>
              <a:rPr lang="es-ES" sz="2000" b="0" i="0" dirty="0" smtClean="0">
                <a:solidFill>
                  <a:srgbClr val="000000"/>
                </a:solidFill>
                <a:latin typeface="Arial"/>
              </a:rPr>
              <a:t>Gateway </a:t>
            </a:r>
            <a:br>
              <a:rPr lang="es-ES" sz="2000" b="0" i="0" dirty="0" smtClean="0">
                <a:solidFill>
                  <a:srgbClr val="000000"/>
                </a:solidFill>
                <a:latin typeface="Arial"/>
              </a:rPr>
            </a:br>
            <a:r>
              <a:rPr lang="es-ES" sz="2000" b="0" i="0" dirty="0" smtClean="0">
                <a:solidFill>
                  <a:srgbClr val="000000"/>
                </a:solidFill>
                <a:latin typeface="Arial"/>
              </a:rPr>
              <a:t>predeterminado:</a:t>
            </a:r>
          </a:p>
          <a:p>
            <a:pPr marL="236555" indent="-236555" algn="l" defTabSz="814365">
              <a:spcBef>
                <a:spcPct val="50000"/>
              </a:spcBef>
              <a:spcAft>
                <a:spcPct val="0"/>
              </a:spcAft>
              <a:buNone/>
            </a:pPr>
            <a:endParaRPr lang="es-ES" dirty="0" smtClean="0"/>
          </a:p>
          <a:p>
            <a:pPr marL="236555" indent="-236555" algn="l" defTabSz="814365">
              <a:lnSpc>
                <a:spcPct val="95000"/>
              </a:lnSpc>
              <a:spcBef>
                <a:spcPct val="50000"/>
              </a:spcBef>
              <a:spcAft>
                <a:spcPct val="0"/>
              </a:spcAft>
              <a:buClr>
                <a:srgbClr val="708CA1"/>
              </a:buClr>
              <a:buFont typeface="Wingdings"/>
              <a:buChar char="§"/>
            </a:pPr>
            <a:endParaRPr lang="es-ES" dirty="0" smtClean="0"/>
          </a:p>
        </p:txBody>
      </p:sp>
      <p:sp>
        <p:nvSpPr>
          <p:cNvPr id="5" name="Title 4"/>
          <p:cNvSpPr>
            <a:spLocks noGrp="1"/>
          </p:cNvSpPr>
          <p:nvPr>
            <p:ph type="title"/>
          </p:nvPr>
        </p:nvSpPr>
        <p:spPr>
          <a:xfrm>
            <a:off x="655638" y="537256"/>
            <a:ext cx="8145462" cy="838200"/>
          </a:xfrm>
        </p:spPr>
        <p:txBody>
          <a:bodyPr/>
          <a:lstStyle/>
          <a:p>
            <a:pPr algn="l" defTabSz="814365">
              <a:lnSpc>
                <a:spcPct val="90000"/>
              </a:lnSpc>
              <a:spcBef>
                <a:spcPct val="0"/>
              </a:spcBef>
              <a:spcAft>
                <a:spcPct val="0"/>
              </a:spcAft>
              <a:buNone/>
            </a:pPr>
            <a:r>
              <a:rPr lang="es-ES" sz="1800" b="1" i="0" smtClean="0">
                <a:solidFill>
                  <a:srgbClr val="708CA1"/>
                </a:solidFill>
                <a:latin typeface="Arial"/>
              </a:rPr>
              <a:t>Conexión de dispositivos</a:t>
            </a: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Registro del direccionamiento de red</a:t>
            </a:r>
            <a:endParaRPr lang="es-ES"/>
          </a:p>
        </p:txBody>
      </p:sp>
    </p:spTree>
    <p:extLst>
      <p:ext uri="{BB962C8B-B14F-4D97-AF65-F5344CB8AC3E}">
        <p14:creationId xmlns:p14="http://schemas.microsoft.com/office/powerpoint/2010/main" val="326898852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66952" y="1465943"/>
            <a:ext cx="8257948" cy="4775200"/>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200" b="1" i="0" dirty="0" smtClean="0">
                <a:solidFill>
                  <a:srgbClr val="000000"/>
                </a:solidFill>
                <a:latin typeface="Arial"/>
                <a:ea typeface="+mn-ea"/>
                <a:cs typeface="+mn-cs"/>
              </a:rPr>
              <a:t>Dirección IP asignada de forma estática:</a:t>
            </a:r>
            <a:r>
              <a:rPr lang="es-ES" sz="2200" b="0" i="0" dirty="0" smtClean="0">
                <a:solidFill>
                  <a:srgbClr val="000000"/>
                </a:solidFill>
                <a:latin typeface="Arial"/>
                <a:ea typeface="+mn-ea"/>
                <a:cs typeface="+mn-cs"/>
              </a:rPr>
              <a:t> se asigna manualmente al host la dirección IP, la máscara de subred y el gateway predeterminado. También se puede asignar la dirección IP del servidor DNS.</a:t>
            </a:r>
          </a:p>
          <a:p>
            <a:pPr marL="723900" lvl="1" indent="-266700" algn="l" defTabSz="814365">
              <a:spcBef>
                <a:spcPct val="35000"/>
              </a:spcBef>
              <a:spcAft>
                <a:spcPct val="0"/>
              </a:spcAft>
              <a:buFont typeface="Arial" pitchFamily="34" charset="0"/>
              <a:buChar char="•"/>
            </a:pPr>
            <a:r>
              <a:rPr lang="es-ES" sz="2000" b="0" i="0" dirty="0" smtClean="0">
                <a:solidFill>
                  <a:srgbClr val="000000"/>
                </a:solidFill>
                <a:latin typeface="Arial"/>
                <a:ea typeface="+mn-ea"/>
                <a:cs typeface="+mn-cs"/>
              </a:rPr>
              <a:t>Se utiliza para identificar recursos de red específicos, como los servidores de red y las impresoras.</a:t>
            </a:r>
          </a:p>
          <a:p>
            <a:pPr marL="723900" lvl="1" indent="-266700" algn="l" defTabSz="814365">
              <a:spcBef>
                <a:spcPct val="35000"/>
              </a:spcBef>
              <a:spcAft>
                <a:spcPct val="0"/>
              </a:spcAft>
              <a:buFont typeface="Arial" pitchFamily="34" charset="0"/>
              <a:buChar char="•"/>
            </a:pPr>
            <a:r>
              <a:rPr lang="es-ES" sz="2000" b="0" i="0" dirty="0" smtClean="0">
                <a:solidFill>
                  <a:srgbClr val="000000"/>
                </a:solidFill>
                <a:latin typeface="Arial"/>
                <a:ea typeface="+mn-ea"/>
                <a:cs typeface="+mn-cs"/>
              </a:rPr>
              <a:t>Se puede utilizar en redes muy pequeñas con pocos hosts.</a:t>
            </a:r>
          </a:p>
          <a:p>
            <a:pPr marL="236555" indent="-236555" algn="l" defTabSz="814365">
              <a:lnSpc>
                <a:spcPct val="95000"/>
              </a:lnSpc>
              <a:spcBef>
                <a:spcPct val="50000"/>
              </a:spcBef>
              <a:spcAft>
                <a:spcPct val="0"/>
              </a:spcAft>
              <a:buClr>
                <a:srgbClr val="708CA1"/>
              </a:buClr>
              <a:buFont typeface="Wingdings"/>
              <a:buChar char="§"/>
            </a:pPr>
            <a:r>
              <a:rPr lang="es-ES" sz="2200" b="1" i="0" dirty="0" smtClean="0">
                <a:solidFill>
                  <a:srgbClr val="000000"/>
                </a:solidFill>
                <a:latin typeface="Arial"/>
                <a:ea typeface="+mn-ea"/>
                <a:cs typeface="+mn-cs"/>
              </a:rPr>
              <a:t>Dirección IP asignada de forma dinámica:</a:t>
            </a:r>
            <a:r>
              <a:rPr lang="es-ES" sz="2200" b="0" i="0" dirty="0" smtClean="0">
                <a:solidFill>
                  <a:srgbClr val="000000"/>
                </a:solidFill>
                <a:latin typeface="Arial"/>
                <a:ea typeface="+mn-ea"/>
                <a:cs typeface="+mn-cs"/>
              </a:rPr>
              <a:t> la información de dirección IP se asigna de forma dinámica mediante un servidor que utiliza el protocolo de configuración dinámica de host (DHCP).</a:t>
            </a:r>
          </a:p>
          <a:p>
            <a:pPr marL="731838" defTabSz="814365">
              <a:buFont typeface="Arial" pitchFamily="34" charset="0"/>
              <a:buChar char="•"/>
            </a:pPr>
            <a:r>
              <a:rPr lang="es-ES" sz="2000" b="0" i="0" dirty="0" smtClean="0">
                <a:solidFill>
                  <a:srgbClr val="000000"/>
                </a:solidFill>
                <a:latin typeface="Arial"/>
                <a:ea typeface="+mn-ea"/>
                <a:cs typeface="+mn-cs"/>
              </a:rPr>
              <a:t>La </a:t>
            </a:r>
            <a:r>
              <a:rPr lang="es-ES" sz="2000" dirty="0" smtClean="0">
                <a:solidFill>
                  <a:srgbClr val="000000"/>
                </a:solidFill>
                <a:latin typeface="Arial"/>
              </a:rPr>
              <a:t>mayoría de los hosts adquieren la información de dirección IP mediante DHCP.</a:t>
            </a:r>
          </a:p>
          <a:p>
            <a:pPr marL="731838" algn="l" defTabSz="814365">
              <a:spcBef>
                <a:spcPct val="50000"/>
              </a:spcBef>
              <a:spcAft>
                <a:spcPct val="0"/>
              </a:spcAft>
              <a:buFont typeface="Arial" pitchFamily="34" charset="0"/>
              <a:buChar char="•"/>
            </a:pPr>
            <a:r>
              <a:rPr lang="es-ES" sz="2000" dirty="0" smtClean="0">
                <a:solidFill>
                  <a:srgbClr val="000000"/>
                </a:solidFill>
                <a:latin typeface="Arial"/>
              </a:rPr>
              <a:t>Los routers </a:t>
            </a:r>
            <a:r>
              <a:rPr lang="es-ES" sz="2000" b="0" i="0" dirty="0" smtClean="0">
                <a:solidFill>
                  <a:srgbClr val="000000"/>
                </a:solidFill>
                <a:latin typeface="Arial"/>
                <a:ea typeface="+mn-ea"/>
                <a:cs typeface="+mn-cs"/>
              </a:rPr>
              <a:t>Cisco pueden proporcionar servicios DHCP.</a:t>
            </a:r>
            <a:endParaRPr lang="es-ES" sz="2000" b="0" i="0" dirty="0">
              <a:solidFill>
                <a:srgbClr val="000000"/>
              </a:solidFill>
              <a:latin typeface="Arial"/>
              <a:ea typeface="+mn-ea"/>
              <a:cs typeface="+mn-cs"/>
            </a:endParaRPr>
          </a:p>
        </p:txBody>
      </p:sp>
      <p:sp>
        <p:nvSpPr>
          <p:cNvPr id="5" name="Title 4"/>
          <p:cNvSpPr>
            <a:spLocks noGrp="1"/>
          </p:cNvSpPr>
          <p:nvPr>
            <p:ph type="title"/>
          </p:nvPr>
        </p:nvSpPr>
        <p:spPr>
          <a:xfrm>
            <a:off x="655638" y="537256"/>
            <a:ext cx="8145462" cy="838200"/>
          </a:xfrm>
        </p:spPr>
        <p:txBody>
          <a:bodyPr/>
          <a:lstStyle/>
          <a:p>
            <a:pPr algn="l" defTabSz="814365">
              <a:lnSpc>
                <a:spcPct val="90000"/>
              </a:lnSpc>
              <a:spcBef>
                <a:spcPct val="0"/>
              </a:spcBef>
              <a:spcAft>
                <a:spcPct val="0"/>
              </a:spcAft>
              <a:buNone/>
            </a:pPr>
            <a:r>
              <a:rPr lang="es-ES" sz="1800" b="1" i="0" smtClean="0">
                <a:solidFill>
                  <a:srgbClr val="708CA1"/>
                </a:solidFill>
                <a:latin typeface="Arial"/>
              </a:rPr>
              <a:t>Conexión de dispositivos</a:t>
            </a: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Habilitación de IP en un host</a:t>
            </a:r>
            <a:endParaRPr lang="es-ES"/>
          </a:p>
        </p:txBody>
      </p:sp>
    </p:spTree>
    <p:extLst>
      <p:ext uri="{BB962C8B-B14F-4D97-AF65-F5344CB8AC3E}">
        <p14:creationId xmlns:p14="http://schemas.microsoft.com/office/powerpoint/2010/main" val="320764498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55638" y="537256"/>
            <a:ext cx="8145462" cy="838200"/>
          </a:xfrm>
        </p:spPr>
        <p:txBody>
          <a:bodyPr/>
          <a:lstStyle/>
          <a:p>
            <a:pPr algn="l" defTabSz="814365">
              <a:lnSpc>
                <a:spcPct val="90000"/>
              </a:lnSpc>
              <a:spcBef>
                <a:spcPct val="0"/>
              </a:spcBef>
              <a:spcAft>
                <a:spcPct val="0"/>
              </a:spcAft>
              <a:buNone/>
            </a:pPr>
            <a:r>
              <a:rPr lang="es-ES" sz="1800" b="1" i="0" smtClean="0">
                <a:solidFill>
                  <a:srgbClr val="708CA1"/>
                </a:solidFill>
                <a:latin typeface="Arial"/>
              </a:rPr>
              <a:t>Conexión de dispositivos</a:t>
            </a: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LED de dispositivos</a:t>
            </a:r>
            <a:endParaRPr lang="es-ES"/>
          </a:p>
        </p:txBody>
      </p:sp>
      <p:pic>
        <p:nvPicPr>
          <p:cNvPr id="9218" name="Picture 2"/>
          <p:cNvPicPr>
            <a:picLocks noGrp="1" noChangeAspect="1" noChangeArrowheads="1"/>
          </p:cNvPicPr>
          <p:nvPr>
            <p:ph idx="1"/>
          </p:nvPr>
        </p:nvPicPr>
        <p:blipFill>
          <a:blip r:embed="rId3"/>
          <a:stretch>
            <a:fillRect/>
          </a:stretch>
        </p:blipFill>
        <p:spPr bwMode="auto">
          <a:xfrm>
            <a:off x="1799196" y="1433360"/>
            <a:ext cx="5543067" cy="5069040"/>
          </a:xfrm>
          <a:prstGeom prst="rect">
            <a:avLst/>
          </a:prstGeom>
          <a:noFill/>
          <a:ln w="9525">
            <a:noFill/>
            <a:miter lim="800000"/>
            <a:headEnd/>
            <a:tailEnd/>
          </a:ln>
        </p:spPr>
      </p:pic>
    </p:spTree>
    <p:extLst>
      <p:ext uri="{BB962C8B-B14F-4D97-AF65-F5344CB8AC3E}">
        <p14:creationId xmlns:p14="http://schemas.microsoft.com/office/powerpoint/2010/main" val="42210011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66952" y="1465943"/>
            <a:ext cx="8448448" cy="4775200"/>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000" b="1" i="0" dirty="0" smtClean="0">
                <a:solidFill>
                  <a:srgbClr val="000000"/>
                </a:solidFill>
                <a:latin typeface="Arial"/>
              </a:rPr>
              <a:t>El acceso a la consola requiere lo siguiente:</a:t>
            </a:r>
          </a:p>
          <a:p>
            <a:pPr marL="465138" defTabSz="814365">
              <a:buFont typeface="Arial" pitchFamily="34" charset="0"/>
              <a:buChar char="•"/>
            </a:pPr>
            <a:r>
              <a:rPr lang="es-ES" sz="1800" b="1" i="0" dirty="0" smtClean="0">
                <a:solidFill>
                  <a:srgbClr val="000000"/>
                </a:solidFill>
                <a:latin typeface="Arial"/>
              </a:rPr>
              <a:t>Cable de consola:</a:t>
            </a:r>
            <a:r>
              <a:rPr lang="es-ES" sz="1800" b="0" i="0" dirty="0" smtClean="0">
                <a:solidFill>
                  <a:srgbClr val="000000"/>
                </a:solidFill>
                <a:latin typeface="Arial"/>
              </a:rPr>
              <a:t> un cable de consola RJ-45 a DB-9</a:t>
            </a:r>
          </a:p>
          <a:p>
            <a:pPr marL="465138" defTabSz="814365">
              <a:buFont typeface="Arial" pitchFamily="34" charset="0"/>
              <a:buChar char="•"/>
            </a:pPr>
            <a:r>
              <a:rPr lang="es-ES" sz="1800" b="1" i="0" dirty="0" smtClean="0">
                <a:solidFill>
                  <a:srgbClr val="000000"/>
                </a:solidFill>
                <a:latin typeface="Arial"/>
              </a:rPr>
              <a:t>Software de emulación de terminal:</a:t>
            </a:r>
            <a:r>
              <a:rPr lang="es-ES" sz="1800" b="0" i="0" dirty="0" smtClean="0">
                <a:solidFill>
                  <a:srgbClr val="000000"/>
                </a:solidFill>
                <a:latin typeface="Arial"/>
              </a:rPr>
              <a:t> Tera Term, PuTTY, HyperTerminal</a:t>
            </a:r>
          </a:p>
          <a:p>
            <a:pPr marL="236555" indent="-236555" algn="l" defTabSz="814365">
              <a:lnSpc>
                <a:spcPct val="95000"/>
              </a:lnSpc>
              <a:spcBef>
                <a:spcPct val="50000"/>
              </a:spcBef>
              <a:spcAft>
                <a:spcPct val="0"/>
              </a:spcAft>
              <a:buClr>
                <a:srgbClr val="708CA1"/>
              </a:buClr>
              <a:buFont typeface="Wingdings"/>
              <a:buChar char="§"/>
            </a:pPr>
            <a:endParaRPr lang="es-ES" sz="2000" dirty="0" smtClean="0"/>
          </a:p>
        </p:txBody>
      </p:sp>
      <p:sp>
        <p:nvSpPr>
          <p:cNvPr id="5" name="Title 4"/>
          <p:cNvSpPr>
            <a:spLocks noGrp="1"/>
          </p:cNvSpPr>
          <p:nvPr>
            <p:ph type="title"/>
          </p:nvPr>
        </p:nvSpPr>
        <p:spPr>
          <a:xfrm>
            <a:off x="655638" y="537256"/>
            <a:ext cx="8145462" cy="838200"/>
          </a:xfrm>
        </p:spPr>
        <p:txBody>
          <a:bodyPr/>
          <a:lstStyle/>
          <a:p>
            <a:pPr algn="l" defTabSz="814365">
              <a:lnSpc>
                <a:spcPct val="90000"/>
              </a:lnSpc>
              <a:spcBef>
                <a:spcPct val="0"/>
              </a:spcBef>
              <a:spcAft>
                <a:spcPct val="0"/>
              </a:spcAft>
              <a:buNone/>
            </a:pPr>
            <a:r>
              <a:rPr lang="es-ES" sz="1800" b="1" i="0" smtClean="0">
                <a:solidFill>
                  <a:srgbClr val="708CA1"/>
                </a:solidFill>
                <a:latin typeface="Arial"/>
              </a:rPr>
              <a:t>Conexión de dispositivos</a:t>
            </a: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Acceso a la consola</a:t>
            </a:r>
            <a:endParaRPr lang="es-ES"/>
          </a:p>
        </p:txBody>
      </p:sp>
      <p:pic>
        <p:nvPicPr>
          <p:cNvPr id="10243" name="Picture 3"/>
          <p:cNvPicPr>
            <a:picLocks noChangeAspect="1" noChangeArrowheads="1"/>
          </p:cNvPicPr>
          <p:nvPr/>
        </p:nvPicPr>
        <p:blipFill>
          <a:blip r:embed="rId3"/>
          <a:srcRect b="2524"/>
          <a:stretch>
            <a:fillRect/>
          </a:stretch>
        </p:blipFill>
        <p:spPr bwMode="auto">
          <a:xfrm>
            <a:off x="3219450" y="2663371"/>
            <a:ext cx="4740093" cy="3991574"/>
          </a:xfrm>
          <a:prstGeom prst="rect">
            <a:avLst/>
          </a:prstGeom>
          <a:noFill/>
          <a:ln w="9525">
            <a:noFill/>
            <a:miter lim="800000"/>
            <a:headEnd/>
            <a:tailEnd/>
          </a:ln>
        </p:spPr>
      </p:pic>
    </p:spTree>
    <p:extLst>
      <p:ext uri="{BB962C8B-B14F-4D97-AF65-F5344CB8AC3E}">
        <p14:creationId xmlns:p14="http://schemas.microsoft.com/office/powerpoint/2010/main" val="407424195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66952" y="1465943"/>
            <a:ext cx="7661048" cy="4775200"/>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1800" b="0" i="0" dirty="0" smtClean="0">
                <a:solidFill>
                  <a:srgbClr val="000000"/>
                </a:solidFill>
                <a:latin typeface="Arial"/>
              </a:rPr>
              <a:t>Los dispositivos de infraestructura de red requieren direcciones IP para habilitar la administración remota. </a:t>
            </a:r>
          </a:p>
          <a:p>
            <a:pPr marL="236555" indent="-236555" algn="l" defTabSz="814365">
              <a:lnSpc>
                <a:spcPct val="95000"/>
              </a:lnSpc>
              <a:spcBef>
                <a:spcPct val="50000"/>
              </a:spcBef>
              <a:spcAft>
                <a:spcPct val="0"/>
              </a:spcAft>
              <a:buClr>
                <a:srgbClr val="708CA1"/>
              </a:buClr>
              <a:buFont typeface="Wingdings"/>
              <a:buChar char="§"/>
            </a:pPr>
            <a:r>
              <a:rPr lang="es-ES" sz="1800" b="0" i="0" dirty="0" smtClean="0">
                <a:solidFill>
                  <a:srgbClr val="000000"/>
                </a:solidFill>
                <a:latin typeface="Arial"/>
              </a:rPr>
              <a:t>En un switch, la dirección IP de administración se asigna en una interfaz virtual.</a:t>
            </a:r>
          </a:p>
          <a:p>
            <a:pPr marL="236555" indent="-236555" algn="l" defTabSz="814365">
              <a:spcBef>
                <a:spcPct val="50000"/>
              </a:spcBef>
              <a:spcAft>
                <a:spcPct val="0"/>
              </a:spcAft>
              <a:buNone/>
            </a:pPr>
            <a:endParaRPr lang="es-ES" sz="1800" dirty="0" smtClean="0"/>
          </a:p>
        </p:txBody>
      </p:sp>
      <p:sp>
        <p:nvSpPr>
          <p:cNvPr id="5" name="Title 4"/>
          <p:cNvSpPr>
            <a:spLocks noGrp="1"/>
          </p:cNvSpPr>
          <p:nvPr>
            <p:ph type="title"/>
          </p:nvPr>
        </p:nvSpPr>
        <p:spPr>
          <a:xfrm>
            <a:off x="655638" y="537256"/>
            <a:ext cx="8145462" cy="838200"/>
          </a:xfrm>
        </p:spPr>
        <p:txBody>
          <a:bodyPr/>
          <a:lstStyle/>
          <a:p>
            <a:pPr algn="l" defTabSz="814365">
              <a:lnSpc>
                <a:spcPct val="90000"/>
              </a:lnSpc>
              <a:spcBef>
                <a:spcPct val="0"/>
              </a:spcBef>
              <a:spcAft>
                <a:spcPct val="0"/>
              </a:spcAft>
              <a:buNone/>
            </a:pPr>
            <a:r>
              <a:rPr lang="es-ES" sz="1800" b="1" i="0" smtClean="0">
                <a:solidFill>
                  <a:srgbClr val="708CA1"/>
                </a:solidFill>
                <a:latin typeface="Arial"/>
              </a:rPr>
              <a:t>Conexión de dispositivos</a:t>
            </a: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Habilitación de IP en un switch</a:t>
            </a:r>
            <a:endParaRPr lang="es-ES"/>
          </a:p>
        </p:txBody>
      </p:sp>
      <p:pic>
        <p:nvPicPr>
          <p:cNvPr id="11267" name="Picture 3"/>
          <p:cNvPicPr>
            <a:picLocks noChangeAspect="1" noChangeArrowheads="1"/>
          </p:cNvPicPr>
          <p:nvPr/>
        </p:nvPicPr>
        <p:blipFill>
          <a:blip r:embed="rId3"/>
          <a:stretch>
            <a:fillRect/>
          </a:stretch>
        </p:blipFill>
        <p:spPr bwMode="auto">
          <a:xfrm>
            <a:off x="1931596" y="2746828"/>
            <a:ext cx="4726997" cy="3904343"/>
          </a:xfrm>
          <a:prstGeom prst="rect">
            <a:avLst/>
          </a:prstGeom>
          <a:noFill/>
          <a:ln w="9525">
            <a:noFill/>
            <a:miter lim="800000"/>
            <a:headEnd/>
            <a:tailEnd/>
          </a:ln>
        </p:spPr>
      </p:pic>
    </p:spTree>
    <p:extLst>
      <p:ext uri="{BB962C8B-B14F-4D97-AF65-F5344CB8AC3E}">
        <p14:creationId xmlns:p14="http://schemas.microsoft.com/office/powerpoint/2010/main" val="380579900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66700" y="1418772"/>
            <a:ext cx="8221663" cy="4775200"/>
          </a:xfrm>
        </p:spPr>
        <p:txBody>
          <a:bodyPr/>
          <a:lstStyle/>
          <a:p>
            <a:pPr marL="0" indent="0" algn="l" defTabSz="814365">
              <a:spcBef>
                <a:spcPct val="50000"/>
              </a:spcBef>
              <a:spcAft>
                <a:spcPct val="0"/>
              </a:spcAft>
              <a:buNone/>
            </a:pPr>
            <a:r>
              <a:rPr lang="es-ES" sz="2000" b="0" i="0" dirty="0" smtClean="0">
                <a:solidFill>
                  <a:srgbClr val="000000"/>
                </a:solidFill>
                <a:latin typeface="Arial"/>
              </a:rPr>
              <a:t>Primero se deben configurar las tareas básicas en un router Cisco y un switch Cisco:</a:t>
            </a:r>
          </a:p>
          <a:p>
            <a:pPr marL="236555" indent="-236555" algn="l" defTabSz="814365">
              <a:lnSpc>
                <a:spcPct val="95000"/>
              </a:lnSpc>
              <a:spcBef>
                <a:spcPct val="50000"/>
              </a:spcBef>
              <a:spcAft>
                <a:spcPct val="0"/>
              </a:spcAft>
              <a:buClr>
                <a:srgbClr val="708CA1"/>
              </a:buClr>
              <a:buFont typeface="Wingdings"/>
              <a:buChar char="§"/>
            </a:pPr>
            <a:r>
              <a:rPr lang="es-ES" sz="2000" b="1" i="0" dirty="0" smtClean="0">
                <a:solidFill>
                  <a:srgbClr val="000000"/>
                </a:solidFill>
                <a:latin typeface="Arial"/>
              </a:rPr>
              <a:t>Asignar un nombre al dispositivo:</a:t>
            </a:r>
            <a:r>
              <a:rPr lang="es-ES" sz="2000" b="0" i="0" dirty="0" smtClean="0">
                <a:solidFill>
                  <a:srgbClr val="000000"/>
                </a:solidFill>
                <a:latin typeface="Arial"/>
              </a:rPr>
              <a:t> para distinguirlo de otros routers.</a:t>
            </a:r>
          </a:p>
          <a:p>
            <a:pPr marL="236555" indent="-236555" algn="l" defTabSz="814365">
              <a:lnSpc>
                <a:spcPct val="95000"/>
              </a:lnSpc>
              <a:spcBef>
                <a:spcPct val="50000"/>
              </a:spcBef>
              <a:spcAft>
                <a:spcPct val="0"/>
              </a:spcAft>
              <a:buClr>
                <a:srgbClr val="708CA1"/>
              </a:buClr>
              <a:buFont typeface="Wingdings"/>
              <a:buChar char="§"/>
            </a:pPr>
            <a:r>
              <a:rPr lang="es-ES" sz="2000" b="1" i="0" dirty="0" smtClean="0">
                <a:solidFill>
                  <a:srgbClr val="000000"/>
                </a:solidFill>
                <a:latin typeface="Arial"/>
              </a:rPr>
              <a:t>Proteger el acceso administrativo:</a:t>
            </a:r>
            <a:r>
              <a:rPr lang="es-ES" sz="2000" b="0" i="0" dirty="0" smtClean="0">
                <a:solidFill>
                  <a:srgbClr val="000000"/>
                </a:solidFill>
                <a:latin typeface="Arial"/>
              </a:rPr>
              <a:t> para proteger el acceso a EXEC privilegiado, a EXEC de usuario y el acceso por Telnet, y cifrar las contraseñas con el máximo nivel.</a:t>
            </a:r>
          </a:p>
          <a:p>
            <a:pPr marL="236555" indent="-236555" algn="l" defTabSz="814365">
              <a:lnSpc>
                <a:spcPct val="95000"/>
              </a:lnSpc>
              <a:spcBef>
                <a:spcPct val="50000"/>
              </a:spcBef>
              <a:spcAft>
                <a:spcPct val="0"/>
              </a:spcAft>
              <a:buClr>
                <a:srgbClr val="708CA1"/>
              </a:buClr>
              <a:buFont typeface="Wingdings"/>
              <a:buChar char="§"/>
            </a:pPr>
            <a:endParaRPr lang="es-ES" sz="2000" dirty="0" smtClean="0"/>
          </a:p>
          <a:p>
            <a:pPr marL="236555" indent="-236555" algn="l" defTabSz="814365">
              <a:lnSpc>
                <a:spcPct val="200000"/>
              </a:lnSpc>
              <a:spcBef>
                <a:spcPct val="50000"/>
              </a:spcBef>
              <a:spcAft>
                <a:spcPct val="0"/>
              </a:spcAft>
              <a:buClr>
                <a:srgbClr val="708CA1"/>
              </a:buClr>
              <a:buFont typeface="Wingdings"/>
              <a:buChar char="§"/>
            </a:pPr>
            <a:endParaRPr lang="es-ES" sz="2000" dirty="0" smtClean="0"/>
          </a:p>
          <a:p>
            <a:pPr marL="236555" indent="-236555" algn="l" defTabSz="814365">
              <a:lnSpc>
                <a:spcPct val="95000"/>
              </a:lnSpc>
              <a:spcBef>
                <a:spcPct val="50000"/>
              </a:spcBef>
              <a:spcAft>
                <a:spcPct val="0"/>
              </a:spcAft>
              <a:buClr>
                <a:srgbClr val="708CA1"/>
              </a:buClr>
              <a:buFont typeface="Wingdings"/>
              <a:buChar char="§"/>
            </a:pPr>
            <a:endParaRPr lang="es-ES" sz="2000" dirty="0" smtClean="0"/>
          </a:p>
          <a:p>
            <a:pPr marL="236555" indent="-236555" algn="l" defTabSz="814365">
              <a:spcBef>
                <a:spcPct val="50000"/>
              </a:spcBef>
              <a:spcAft>
                <a:spcPct val="0"/>
              </a:spcAft>
              <a:buNone/>
            </a:pPr>
            <a:endParaRPr lang="es-ES" sz="2000" b="1" dirty="0" smtClean="0"/>
          </a:p>
          <a:p>
            <a:pPr marL="236555" indent="-236555" algn="l" defTabSz="814365">
              <a:lnSpc>
                <a:spcPct val="95000"/>
              </a:lnSpc>
              <a:spcBef>
                <a:spcPct val="50000"/>
              </a:spcBef>
              <a:spcAft>
                <a:spcPct val="0"/>
              </a:spcAft>
              <a:buClr>
                <a:srgbClr val="708CA1"/>
              </a:buClr>
              <a:buFont typeface="Wingdings"/>
              <a:buChar char="§"/>
            </a:pPr>
            <a:r>
              <a:rPr lang="es-ES" sz="2000" b="1" i="0" dirty="0" smtClean="0">
                <a:solidFill>
                  <a:srgbClr val="000000"/>
                </a:solidFill>
                <a:latin typeface="Arial"/>
              </a:rPr>
              <a:t>Configurar un mensaje:</a:t>
            </a:r>
            <a:r>
              <a:rPr lang="es-ES" sz="2000" b="0" i="0" dirty="0" smtClean="0">
                <a:solidFill>
                  <a:srgbClr val="000000"/>
                </a:solidFill>
                <a:latin typeface="Arial"/>
              </a:rPr>
              <a:t> para proporcionar notificaciones legales de acceso no autorizado.</a:t>
            </a:r>
          </a:p>
          <a:p>
            <a:pPr marL="236555" indent="-236555" algn="l" defTabSz="814365">
              <a:spcBef>
                <a:spcPct val="50000"/>
              </a:spcBef>
              <a:spcAft>
                <a:spcPct val="0"/>
              </a:spcAft>
              <a:buNone/>
            </a:pPr>
            <a:endParaRPr lang="es-ES" sz="2000" dirty="0" smtClean="0"/>
          </a:p>
        </p:txBody>
      </p:sp>
      <p:sp>
        <p:nvSpPr>
          <p:cNvPr id="5" name="Title 4"/>
          <p:cNvSpPr>
            <a:spLocks noGrp="1"/>
          </p:cNvSpPr>
          <p:nvPr>
            <p:ph type="title"/>
          </p:nvPr>
        </p:nvSpPr>
        <p:spPr>
          <a:xfrm>
            <a:off x="217715" y="537256"/>
            <a:ext cx="8882743" cy="838200"/>
          </a:xfrm>
        </p:spPr>
        <p:txBody>
          <a:bodyPr/>
          <a:lstStyle/>
          <a:p>
            <a:pPr algn="l" defTabSz="814365">
              <a:lnSpc>
                <a:spcPct val="90000"/>
              </a:lnSpc>
              <a:spcBef>
                <a:spcPct val="0"/>
              </a:spcBef>
              <a:spcAft>
                <a:spcPct val="0"/>
              </a:spcAft>
              <a:buNone/>
            </a:pPr>
            <a:r>
              <a:rPr lang="es-ES" sz="1600" b="1" i="0" dirty="0" smtClean="0">
                <a:solidFill>
                  <a:srgbClr val="708CA1"/>
                </a:solidFill>
                <a:latin typeface="Arial"/>
              </a:rPr>
              <a:t>Configuración básica de un router</a:t>
            </a:r>
            <a:r>
              <a:rPr lang="es-ES" sz="3200" b="1" i="0" dirty="0" smtClean="0">
                <a:solidFill>
                  <a:srgbClr val="708CA1"/>
                </a:solidFill>
                <a:latin typeface="Arial"/>
              </a:rPr>
              <a:t/>
            </a:r>
            <a:br>
              <a:rPr lang="es-ES" sz="3200" b="1" i="0" dirty="0" smtClean="0">
                <a:solidFill>
                  <a:srgbClr val="708CA1"/>
                </a:solidFill>
                <a:latin typeface="Arial"/>
              </a:rPr>
            </a:br>
            <a:r>
              <a:rPr lang="es-ES" sz="3000" b="1" i="0" dirty="0" smtClean="0">
                <a:solidFill>
                  <a:srgbClr val="708CA1"/>
                </a:solidFill>
                <a:latin typeface="Arial"/>
              </a:rPr>
              <a:t>Configuración de parámetros básicos del router </a:t>
            </a:r>
            <a:endParaRPr lang="es-ES" sz="3000" dirty="0"/>
          </a:p>
        </p:txBody>
      </p:sp>
      <p:pic>
        <p:nvPicPr>
          <p:cNvPr id="12290" name="Picture 2"/>
          <p:cNvPicPr>
            <a:picLocks noChangeAspect="1" noChangeArrowheads="1"/>
          </p:cNvPicPr>
          <p:nvPr/>
        </p:nvPicPr>
        <p:blipFill>
          <a:blip r:embed="rId3" cstate="print"/>
          <a:srcRect l="47410" t="52579" r="17228" b="15972"/>
          <a:stretch>
            <a:fillRect/>
          </a:stretch>
        </p:blipFill>
        <p:spPr bwMode="auto">
          <a:xfrm>
            <a:off x="2749775" y="3917950"/>
            <a:ext cx="3877809" cy="1938904"/>
          </a:xfrm>
          <a:prstGeom prst="rect">
            <a:avLst/>
          </a:prstGeom>
          <a:noFill/>
          <a:ln w="9525">
            <a:noFill/>
            <a:miter lim="800000"/>
            <a:headEnd/>
            <a:tailEnd/>
          </a:ln>
        </p:spPr>
      </p:pic>
    </p:spTree>
    <p:extLst>
      <p:ext uri="{BB962C8B-B14F-4D97-AF65-F5344CB8AC3E}">
        <p14:creationId xmlns:p14="http://schemas.microsoft.com/office/powerpoint/2010/main" val="69439931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03199" y="1494972"/>
            <a:ext cx="3730171" cy="4775200"/>
          </a:xfrm>
        </p:spPr>
        <p:txBody>
          <a:bodyPr/>
          <a:lstStyle/>
          <a:p>
            <a:pPr marL="0" indent="0" algn="l" defTabSz="814365">
              <a:spcBef>
                <a:spcPct val="50000"/>
              </a:spcBef>
              <a:spcAft>
                <a:spcPct val="0"/>
              </a:spcAft>
              <a:buNone/>
            </a:pPr>
            <a:r>
              <a:rPr lang="es-ES" sz="1700" b="0" i="0" dirty="0" smtClean="0">
                <a:solidFill>
                  <a:srgbClr val="000000"/>
                </a:solidFill>
                <a:latin typeface="Arial"/>
                <a:ea typeface="+mn-ea"/>
                <a:cs typeface="+mn-cs"/>
              </a:rPr>
              <a:t>Para que la interfaz del router esté disponible, debe cumplir con los siguientes requisitos:</a:t>
            </a:r>
          </a:p>
          <a:p>
            <a:pPr marL="236555" indent="-236555" algn="l" defTabSz="814365">
              <a:lnSpc>
                <a:spcPct val="95000"/>
              </a:lnSpc>
              <a:spcBef>
                <a:spcPct val="50000"/>
              </a:spcBef>
              <a:spcAft>
                <a:spcPct val="0"/>
              </a:spcAft>
              <a:buClr>
                <a:srgbClr val="708CA1"/>
              </a:buClr>
              <a:buFont typeface="Wingdings"/>
              <a:buChar char="§"/>
            </a:pPr>
            <a:r>
              <a:rPr lang="es-ES" sz="1700" b="1" i="0" dirty="0" smtClean="0">
                <a:solidFill>
                  <a:srgbClr val="000000"/>
                </a:solidFill>
                <a:latin typeface="Arial"/>
                <a:ea typeface="+mn-ea"/>
                <a:cs typeface="+mn-cs"/>
              </a:rPr>
              <a:t>Debe estar configurada con una dirección y una máscara de subred.</a:t>
            </a:r>
          </a:p>
          <a:p>
            <a:pPr marL="236555" indent="-236555" algn="l" defTabSz="814365">
              <a:lnSpc>
                <a:spcPct val="95000"/>
              </a:lnSpc>
              <a:spcBef>
                <a:spcPct val="50000"/>
              </a:spcBef>
              <a:spcAft>
                <a:spcPct val="0"/>
              </a:spcAft>
              <a:buClr>
                <a:srgbClr val="708CA1"/>
              </a:buClr>
              <a:buFont typeface="Wingdings"/>
              <a:buChar char="§"/>
            </a:pPr>
            <a:r>
              <a:rPr lang="es-ES" sz="1700" b="1" i="0" dirty="0" smtClean="0">
                <a:solidFill>
                  <a:srgbClr val="000000"/>
                </a:solidFill>
                <a:latin typeface="Arial"/>
                <a:ea typeface="+mn-ea"/>
                <a:cs typeface="+mn-cs"/>
              </a:rPr>
              <a:t>Debe estar activada:</a:t>
            </a:r>
            <a:r>
              <a:rPr lang="es-ES" sz="1700" b="0" i="0" dirty="0" smtClean="0">
                <a:solidFill>
                  <a:srgbClr val="000000"/>
                </a:solidFill>
                <a:latin typeface="Arial"/>
                <a:ea typeface="+mn-ea"/>
                <a:cs typeface="+mn-cs"/>
              </a:rPr>
              <a:t> las interfaces LAN y WAN no están activadas de manera predeterminada. La interfaz se debe activar mediante el comando no shutdown.</a:t>
            </a:r>
          </a:p>
          <a:p>
            <a:pPr marL="236555" indent="-236555" algn="l" defTabSz="814365">
              <a:lnSpc>
                <a:spcPct val="95000"/>
              </a:lnSpc>
              <a:spcBef>
                <a:spcPct val="50000"/>
              </a:spcBef>
              <a:spcAft>
                <a:spcPct val="0"/>
              </a:spcAft>
              <a:buClr>
                <a:srgbClr val="708CA1"/>
              </a:buClr>
              <a:buFont typeface="Wingdings"/>
              <a:buChar char="§"/>
            </a:pPr>
            <a:r>
              <a:rPr lang="es-ES" sz="1700" b="0" i="0" dirty="0" smtClean="0">
                <a:solidFill>
                  <a:srgbClr val="000000"/>
                </a:solidFill>
                <a:latin typeface="Arial"/>
                <a:ea typeface="+mn-ea"/>
                <a:cs typeface="+mn-cs"/>
              </a:rPr>
              <a:t>Otros parámetros: el extremo del cable serial de etiqueta DCE se debe configurar con el comando</a:t>
            </a:r>
            <a:r>
              <a:rPr lang="es-ES" sz="1700" b="1" i="0" dirty="0" smtClean="0">
                <a:solidFill>
                  <a:srgbClr val="000000"/>
                </a:solidFill>
                <a:latin typeface="Arial"/>
                <a:ea typeface="+mn-ea"/>
                <a:cs typeface="+mn-cs"/>
              </a:rPr>
              <a:t> clock rate</a:t>
            </a:r>
            <a:r>
              <a:rPr lang="es-ES" sz="1700" b="0" i="0" dirty="0" smtClean="0">
                <a:solidFill>
                  <a:srgbClr val="000000"/>
                </a:solidFill>
                <a:latin typeface="Arial"/>
                <a:ea typeface="+mn-ea"/>
                <a:cs typeface="+mn-cs"/>
              </a:rPr>
              <a:t>.</a:t>
            </a:r>
          </a:p>
          <a:p>
            <a:pPr marL="236555" indent="-236555" algn="l" defTabSz="814365">
              <a:lnSpc>
                <a:spcPct val="95000"/>
              </a:lnSpc>
              <a:spcBef>
                <a:spcPct val="50000"/>
              </a:spcBef>
              <a:spcAft>
                <a:spcPct val="0"/>
              </a:spcAft>
              <a:buClr>
                <a:srgbClr val="708CA1"/>
              </a:buClr>
              <a:buFont typeface="Wingdings"/>
              <a:buChar char="§"/>
            </a:pPr>
            <a:r>
              <a:rPr lang="es-ES" sz="1700" b="0" i="0" dirty="0" smtClean="0">
                <a:solidFill>
                  <a:srgbClr val="000000"/>
                </a:solidFill>
                <a:latin typeface="Arial"/>
                <a:ea typeface="+mn-ea"/>
                <a:cs typeface="+mn-cs"/>
              </a:rPr>
              <a:t>Se puede incluir una descripción optativa.</a:t>
            </a:r>
            <a:endParaRPr lang="es-ES" sz="1700" b="0" i="0" dirty="0">
              <a:solidFill>
                <a:srgbClr val="000000"/>
              </a:solidFill>
              <a:latin typeface="Arial"/>
              <a:ea typeface="+mn-ea"/>
              <a:cs typeface="+mn-cs"/>
            </a:endParaRPr>
          </a:p>
        </p:txBody>
      </p:sp>
      <p:sp>
        <p:nvSpPr>
          <p:cNvPr id="5" name="Title 4"/>
          <p:cNvSpPr>
            <a:spLocks noGrp="1"/>
          </p:cNvSpPr>
          <p:nvPr>
            <p:ph type="title"/>
          </p:nvPr>
        </p:nvSpPr>
        <p:spPr>
          <a:xfrm>
            <a:off x="554039" y="479200"/>
            <a:ext cx="8357733" cy="838200"/>
          </a:xfrm>
        </p:spPr>
        <p:txBody>
          <a:bodyPr/>
          <a:lstStyle/>
          <a:p>
            <a:pPr algn="l" defTabSz="814365">
              <a:lnSpc>
                <a:spcPct val="90000"/>
              </a:lnSpc>
              <a:spcBef>
                <a:spcPct val="0"/>
              </a:spcBef>
              <a:spcAft>
                <a:spcPct val="0"/>
              </a:spcAft>
              <a:buNone/>
            </a:pPr>
            <a:r>
              <a:rPr lang="es-ES" sz="1800" b="1" i="0" dirty="0" smtClean="0">
                <a:solidFill>
                  <a:srgbClr val="708CA1"/>
                </a:solidFill>
                <a:latin typeface="Arial"/>
              </a:rPr>
              <a:t>Configuración básica de un router</a:t>
            </a:r>
            <a:r>
              <a:rPr lang="es-ES" sz="3200" b="1" i="0" dirty="0" smtClean="0">
                <a:solidFill>
                  <a:srgbClr val="708CA1"/>
                </a:solidFill>
                <a:latin typeface="Arial"/>
              </a:rPr>
              <a:t/>
            </a:r>
            <a:br>
              <a:rPr lang="es-ES" sz="3200" b="1" i="0" dirty="0" smtClean="0">
                <a:solidFill>
                  <a:srgbClr val="708CA1"/>
                </a:solidFill>
                <a:latin typeface="Arial"/>
              </a:rPr>
            </a:br>
            <a:r>
              <a:rPr lang="es-ES" sz="3200" b="1" i="0" dirty="0" smtClean="0">
                <a:solidFill>
                  <a:srgbClr val="708CA1"/>
                </a:solidFill>
                <a:latin typeface="Arial"/>
              </a:rPr>
              <a:t>Configuración de las interfaces del router</a:t>
            </a:r>
            <a:endParaRPr lang="es-ES" dirty="0"/>
          </a:p>
        </p:txBody>
      </p:sp>
      <p:pic>
        <p:nvPicPr>
          <p:cNvPr id="13314" name="Picture 2"/>
          <p:cNvPicPr>
            <a:picLocks noChangeAspect="1" noChangeArrowheads="1"/>
          </p:cNvPicPr>
          <p:nvPr/>
        </p:nvPicPr>
        <p:blipFill>
          <a:blip r:embed="rId3"/>
          <a:stretch>
            <a:fillRect/>
          </a:stretch>
        </p:blipFill>
        <p:spPr bwMode="auto">
          <a:xfrm>
            <a:off x="3933371" y="1636707"/>
            <a:ext cx="4601029" cy="4041787"/>
          </a:xfrm>
          <a:prstGeom prst="rect">
            <a:avLst/>
          </a:prstGeom>
          <a:noFill/>
          <a:ln w="9525">
            <a:noFill/>
            <a:miter lim="800000"/>
            <a:headEnd/>
            <a:tailEnd/>
          </a:ln>
        </p:spPr>
      </p:pic>
    </p:spTree>
    <p:extLst>
      <p:ext uri="{BB962C8B-B14F-4D97-AF65-F5344CB8AC3E}">
        <p14:creationId xmlns:p14="http://schemas.microsoft.com/office/powerpoint/2010/main" val="371144170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45621" y="1399722"/>
            <a:ext cx="4397829" cy="5363028"/>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1700" b="1" i="0" dirty="0" smtClean="0">
                <a:solidFill>
                  <a:srgbClr val="000000"/>
                </a:solidFill>
                <a:latin typeface="Arial"/>
              </a:rPr>
              <a:t>Configure la interfaz con la dirección IPv6 y la máscara de subred.</a:t>
            </a:r>
            <a:r>
              <a:rPr lang="es-ES" sz="1700" b="0" i="0" dirty="0" smtClean="0">
                <a:solidFill>
                  <a:srgbClr val="000000"/>
                </a:solidFill>
                <a:latin typeface="Arial"/>
              </a:rPr>
              <a:t> Utilice el comando de configuración de interfaz</a:t>
            </a:r>
            <a:r>
              <a:rPr lang="es-ES" sz="1700" b="1" i="0" dirty="0" smtClean="0">
                <a:solidFill>
                  <a:srgbClr val="000000"/>
                </a:solidFill>
                <a:latin typeface="Arial"/>
              </a:rPr>
              <a:t> ipv6 address </a:t>
            </a:r>
            <a:r>
              <a:rPr lang="es-ES" sz="1700" b="0" i="1" dirty="0" smtClean="0">
                <a:solidFill>
                  <a:srgbClr val="000000"/>
                </a:solidFill>
                <a:latin typeface="Arial"/>
              </a:rPr>
              <a:t>dirección-ipv6</a:t>
            </a:r>
            <a:r>
              <a:rPr lang="es-ES" sz="1700" b="1" i="0" dirty="0" smtClean="0">
                <a:solidFill>
                  <a:srgbClr val="000000"/>
                </a:solidFill>
                <a:latin typeface="Arial"/>
              </a:rPr>
              <a:t>/</a:t>
            </a:r>
            <a:r>
              <a:rPr lang="es-ES" sz="1700" b="0" i="1" dirty="0" smtClean="0">
                <a:solidFill>
                  <a:srgbClr val="000000"/>
                </a:solidFill>
                <a:latin typeface="Arial"/>
              </a:rPr>
              <a:t>longitud-ipv6 </a:t>
            </a:r>
            <a:r>
              <a:rPr lang="es-ES" sz="1700" b="1" i="0" dirty="0" smtClean="0">
                <a:solidFill>
                  <a:srgbClr val="000000"/>
                </a:solidFill>
                <a:latin typeface="Arial"/>
              </a:rPr>
              <a:t>[link-local | eui-64]</a:t>
            </a:r>
            <a:r>
              <a:rPr lang="es-ES" sz="1700" b="0" i="0" dirty="0" smtClean="0">
                <a:solidFill>
                  <a:srgbClr val="000000"/>
                </a:solidFill>
                <a:latin typeface="Arial"/>
              </a:rPr>
              <a:t>.</a:t>
            </a:r>
            <a:endParaRPr lang="es-ES" sz="1700" b="1" dirty="0" smtClean="0"/>
          </a:p>
          <a:p>
            <a:pPr marL="236555" indent="-236555" algn="l" defTabSz="814365">
              <a:lnSpc>
                <a:spcPct val="95000"/>
              </a:lnSpc>
              <a:spcBef>
                <a:spcPct val="50000"/>
              </a:spcBef>
              <a:spcAft>
                <a:spcPct val="0"/>
              </a:spcAft>
              <a:buClr>
                <a:srgbClr val="708CA1"/>
              </a:buClr>
              <a:buFont typeface="Wingdings"/>
              <a:buChar char="§"/>
            </a:pPr>
            <a:r>
              <a:rPr lang="es-ES" sz="1700" b="1" i="0" dirty="0" smtClean="0">
                <a:solidFill>
                  <a:srgbClr val="000000"/>
                </a:solidFill>
                <a:latin typeface="Arial"/>
              </a:rPr>
              <a:t>Actívela</a:t>
            </a:r>
            <a:r>
              <a:rPr lang="es-ES" sz="1700" b="0" i="0" dirty="0" smtClean="0">
                <a:solidFill>
                  <a:srgbClr val="000000"/>
                </a:solidFill>
                <a:latin typeface="Arial"/>
              </a:rPr>
              <a:t>: utilice el comando no shutdown.</a:t>
            </a:r>
          </a:p>
          <a:p>
            <a:pPr marL="0" indent="0" algn="l" defTabSz="814365">
              <a:spcBef>
                <a:spcPct val="50000"/>
              </a:spcBef>
              <a:spcAft>
                <a:spcPct val="0"/>
              </a:spcAft>
              <a:buNone/>
            </a:pPr>
            <a:r>
              <a:rPr lang="es-ES" sz="1700" b="0" i="0" dirty="0" smtClean="0">
                <a:solidFill>
                  <a:srgbClr val="000000"/>
                </a:solidFill>
                <a:latin typeface="Arial"/>
              </a:rPr>
              <a:t>Las interfaces IPv6 pueden admitir más de una dirección:</a:t>
            </a:r>
          </a:p>
          <a:p>
            <a:pPr marL="236555" indent="-236555" algn="l" defTabSz="814365">
              <a:lnSpc>
                <a:spcPct val="95000"/>
              </a:lnSpc>
              <a:spcBef>
                <a:spcPct val="50000"/>
              </a:spcBef>
              <a:spcAft>
                <a:spcPct val="0"/>
              </a:spcAft>
              <a:buClr>
                <a:srgbClr val="708CA1"/>
              </a:buClr>
              <a:buFont typeface="Wingdings"/>
              <a:buChar char="§"/>
            </a:pPr>
            <a:r>
              <a:rPr lang="es-ES" sz="1700" b="0" i="0" dirty="0" smtClean="0">
                <a:solidFill>
                  <a:srgbClr val="000000"/>
                </a:solidFill>
                <a:latin typeface="Arial"/>
              </a:rPr>
              <a:t>Configure una dirección de unidifusión global especificada:</a:t>
            </a:r>
            <a:r>
              <a:rPr lang="es-ES" sz="1700" b="0" i="1" dirty="0" smtClean="0">
                <a:solidFill>
                  <a:srgbClr val="000000"/>
                </a:solidFill>
                <a:latin typeface="Arial"/>
              </a:rPr>
              <a:t> dirección-ipv6</a:t>
            </a:r>
            <a:r>
              <a:rPr lang="es-ES" sz="1700" b="0" i="0" dirty="0" smtClean="0">
                <a:solidFill>
                  <a:srgbClr val="000000"/>
                </a:solidFill>
                <a:latin typeface="Arial"/>
              </a:rPr>
              <a:t> /</a:t>
            </a:r>
            <a:r>
              <a:rPr lang="es-ES" sz="1700" b="0" i="1" dirty="0" smtClean="0">
                <a:solidFill>
                  <a:srgbClr val="000000"/>
                </a:solidFill>
                <a:latin typeface="Arial"/>
              </a:rPr>
              <a:t>longitud-ipv6</a:t>
            </a:r>
            <a:r>
              <a:rPr lang="es-ES" sz="1700" b="0" i="0" dirty="0" smtClean="0">
                <a:solidFill>
                  <a:srgbClr val="000000"/>
                </a:solidFill>
                <a:latin typeface="Arial"/>
              </a:rPr>
              <a:t>. </a:t>
            </a:r>
          </a:p>
          <a:p>
            <a:pPr marL="236555" indent="-236555" algn="l" defTabSz="814365">
              <a:lnSpc>
                <a:spcPct val="95000"/>
              </a:lnSpc>
              <a:spcBef>
                <a:spcPct val="50000"/>
              </a:spcBef>
              <a:spcAft>
                <a:spcPct val="0"/>
              </a:spcAft>
              <a:buClr>
                <a:srgbClr val="708CA1"/>
              </a:buClr>
              <a:buFont typeface="Wingdings"/>
              <a:buChar char="§"/>
            </a:pPr>
            <a:r>
              <a:rPr lang="es-ES" sz="1700" b="0" i="0" dirty="0" smtClean="0">
                <a:solidFill>
                  <a:srgbClr val="000000"/>
                </a:solidFill>
                <a:latin typeface="Arial"/>
              </a:rPr>
              <a:t>Configure una dirección IPv6 global con un identificador de interfaz (ID) en los 64 bits de bajo orden:</a:t>
            </a:r>
            <a:r>
              <a:rPr lang="es-ES" sz="1700" b="0" i="1" dirty="0" smtClean="0">
                <a:solidFill>
                  <a:srgbClr val="000000"/>
                </a:solidFill>
                <a:latin typeface="Arial"/>
              </a:rPr>
              <a:t> dirección-ipv6</a:t>
            </a:r>
            <a:r>
              <a:rPr lang="es-ES" sz="1700" b="0" i="0" dirty="0" smtClean="0">
                <a:solidFill>
                  <a:srgbClr val="000000"/>
                </a:solidFill>
                <a:latin typeface="Arial"/>
              </a:rPr>
              <a:t> </a:t>
            </a:r>
            <a:r>
              <a:rPr lang="es-ES" sz="1700" b="1" i="0" dirty="0" smtClean="0">
                <a:solidFill>
                  <a:srgbClr val="000000"/>
                </a:solidFill>
                <a:latin typeface="Arial"/>
              </a:rPr>
              <a:t>/</a:t>
            </a:r>
            <a:r>
              <a:rPr lang="es-ES" sz="1700" b="0" i="1" dirty="0" smtClean="0">
                <a:solidFill>
                  <a:srgbClr val="000000"/>
                </a:solidFill>
                <a:latin typeface="Arial"/>
              </a:rPr>
              <a:t>longitud-ipv6 </a:t>
            </a:r>
            <a:r>
              <a:rPr lang="es-ES" sz="1700" b="0" i="0" dirty="0" smtClean="0">
                <a:solidFill>
                  <a:srgbClr val="000000"/>
                </a:solidFill>
                <a:latin typeface="Arial"/>
              </a:rPr>
              <a:t>eui-64.</a:t>
            </a:r>
          </a:p>
          <a:p>
            <a:pPr marL="236555" indent="-236555" algn="l" defTabSz="814365">
              <a:lnSpc>
                <a:spcPct val="95000"/>
              </a:lnSpc>
              <a:spcBef>
                <a:spcPct val="50000"/>
              </a:spcBef>
              <a:spcAft>
                <a:spcPct val="0"/>
              </a:spcAft>
              <a:buClr>
                <a:srgbClr val="708CA1"/>
              </a:buClr>
              <a:buFont typeface="Wingdings"/>
              <a:buChar char="§"/>
            </a:pPr>
            <a:r>
              <a:rPr lang="es-ES" sz="1700" b="0" i="0" dirty="0" smtClean="0">
                <a:solidFill>
                  <a:srgbClr val="000000"/>
                </a:solidFill>
                <a:latin typeface="Arial"/>
              </a:rPr>
              <a:t>Configure una dirección link-local: </a:t>
            </a:r>
            <a:r>
              <a:rPr lang="es-ES" sz="1700" b="0" i="1" dirty="0" smtClean="0">
                <a:solidFill>
                  <a:srgbClr val="000000"/>
                </a:solidFill>
                <a:latin typeface="Arial"/>
              </a:rPr>
              <a:t>dirección-ipv6</a:t>
            </a:r>
            <a:r>
              <a:rPr lang="es-ES" sz="1700" b="0" i="0" dirty="0" smtClean="0">
                <a:solidFill>
                  <a:srgbClr val="000000"/>
                </a:solidFill>
                <a:latin typeface="Arial"/>
              </a:rPr>
              <a:t> </a:t>
            </a:r>
            <a:r>
              <a:rPr lang="es-ES" sz="1700" b="1" i="0" dirty="0" smtClean="0">
                <a:solidFill>
                  <a:srgbClr val="000000"/>
                </a:solidFill>
                <a:latin typeface="Arial"/>
              </a:rPr>
              <a:t>/</a:t>
            </a:r>
            <a:r>
              <a:rPr lang="es-ES" sz="1700" b="0" i="1" dirty="0" smtClean="0">
                <a:solidFill>
                  <a:srgbClr val="000000"/>
                </a:solidFill>
                <a:latin typeface="Arial"/>
              </a:rPr>
              <a:t>longitud-ipv6 </a:t>
            </a:r>
            <a:r>
              <a:rPr lang="es-ES" sz="1700" b="0" i="0" dirty="0" smtClean="0">
                <a:solidFill>
                  <a:srgbClr val="000000"/>
                </a:solidFill>
                <a:latin typeface="Arial"/>
              </a:rPr>
              <a:t>link-local.</a:t>
            </a:r>
            <a:endParaRPr lang="es-ES" sz="1700" b="0" i="0" dirty="0">
              <a:solidFill>
                <a:srgbClr val="000000"/>
              </a:solidFill>
              <a:latin typeface="Arial"/>
            </a:endParaRPr>
          </a:p>
        </p:txBody>
      </p:sp>
      <p:sp>
        <p:nvSpPr>
          <p:cNvPr id="5" name="Title 4"/>
          <p:cNvSpPr>
            <a:spLocks noGrp="1"/>
          </p:cNvSpPr>
          <p:nvPr>
            <p:ph type="title"/>
          </p:nvPr>
        </p:nvSpPr>
        <p:spPr>
          <a:xfrm>
            <a:off x="232228" y="464686"/>
            <a:ext cx="8882743" cy="838200"/>
          </a:xfrm>
        </p:spPr>
        <p:txBody>
          <a:bodyPr/>
          <a:lstStyle/>
          <a:p>
            <a:pPr algn="l" defTabSz="814365">
              <a:lnSpc>
                <a:spcPct val="90000"/>
              </a:lnSpc>
              <a:spcBef>
                <a:spcPct val="0"/>
              </a:spcBef>
              <a:spcAft>
                <a:spcPct val="0"/>
              </a:spcAft>
              <a:buNone/>
            </a:pPr>
            <a:r>
              <a:rPr lang="es-ES" sz="1800" b="1" i="0" dirty="0" smtClean="0">
                <a:solidFill>
                  <a:srgbClr val="708CA1"/>
                </a:solidFill>
                <a:latin typeface="Arial"/>
              </a:rPr>
              <a:t>Configuración básica de un router</a:t>
            </a:r>
            <a:r>
              <a:rPr lang="es-ES" sz="3200" b="1" i="0" dirty="0" smtClean="0">
                <a:solidFill>
                  <a:srgbClr val="708CA1"/>
                </a:solidFill>
                <a:latin typeface="Arial"/>
              </a:rPr>
              <a:t/>
            </a:r>
            <a:br>
              <a:rPr lang="es-ES" sz="3200" b="1" i="0" dirty="0" smtClean="0">
                <a:solidFill>
                  <a:srgbClr val="708CA1"/>
                </a:solidFill>
                <a:latin typeface="Arial"/>
              </a:rPr>
            </a:br>
            <a:r>
              <a:rPr lang="es-ES" sz="3200" b="1" i="0" dirty="0" smtClean="0">
                <a:solidFill>
                  <a:srgbClr val="708CA1"/>
                </a:solidFill>
                <a:latin typeface="Arial"/>
              </a:rPr>
              <a:t>Configuración de una interfaz de router IPv6</a:t>
            </a:r>
            <a:endParaRPr lang="es-ES" dirty="0"/>
          </a:p>
        </p:txBody>
      </p:sp>
      <p:pic>
        <p:nvPicPr>
          <p:cNvPr id="13315" name="Picture 3"/>
          <p:cNvPicPr>
            <a:picLocks noChangeAspect="1" noChangeArrowheads="1"/>
          </p:cNvPicPr>
          <p:nvPr/>
        </p:nvPicPr>
        <p:blipFill>
          <a:blip r:embed="rId3"/>
          <a:stretch>
            <a:fillRect/>
          </a:stretch>
        </p:blipFill>
        <p:spPr bwMode="auto">
          <a:xfrm>
            <a:off x="4871169" y="1669143"/>
            <a:ext cx="4057321" cy="3773714"/>
          </a:xfrm>
          <a:prstGeom prst="rect">
            <a:avLst/>
          </a:prstGeom>
          <a:noFill/>
          <a:ln w="9525">
            <a:noFill/>
            <a:miter lim="800000"/>
            <a:headEnd/>
            <a:tailEnd/>
          </a:ln>
        </p:spPr>
      </p:pic>
    </p:spTree>
    <p:extLst>
      <p:ext uri="{BB962C8B-B14F-4D97-AF65-F5344CB8AC3E}">
        <p14:creationId xmlns:p14="http://schemas.microsoft.com/office/powerpoint/2010/main" val="283004230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78971" y="1494972"/>
            <a:ext cx="3091543" cy="5363028"/>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1800" b="0" i="0" smtClean="0">
                <a:solidFill>
                  <a:srgbClr val="000000"/>
                </a:solidFill>
                <a:latin typeface="Arial"/>
              </a:rPr>
              <a:t>La interfaz loopback es una interfaz lógica interna del router. </a:t>
            </a:r>
          </a:p>
          <a:p>
            <a:pPr marL="236555" indent="-236555" algn="l" defTabSz="814365">
              <a:lnSpc>
                <a:spcPct val="95000"/>
              </a:lnSpc>
              <a:spcBef>
                <a:spcPct val="50000"/>
              </a:spcBef>
              <a:spcAft>
                <a:spcPct val="0"/>
              </a:spcAft>
              <a:buClr>
                <a:srgbClr val="708CA1"/>
              </a:buClr>
              <a:buFont typeface="Wingdings"/>
              <a:buChar char="§"/>
            </a:pPr>
            <a:r>
              <a:rPr lang="es-ES" sz="1800" b="0" i="0" smtClean="0">
                <a:solidFill>
                  <a:srgbClr val="000000"/>
                </a:solidFill>
                <a:latin typeface="Arial"/>
              </a:rPr>
              <a:t>Esta no se asigna a un puerto físico; se la considera una interfaz de software que se coloca automáticamente en estado UP (activo).</a:t>
            </a:r>
          </a:p>
          <a:p>
            <a:pPr marL="236555" indent="-236555" algn="l" defTabSz="814365">
              <a:lnSpc>
                <a:spcPct val="95000"/>
              </a:lnSpc>
              <a:spcBef>
                <a:spcPct val="50000"/>
              </a:spcBef>
              <a:spcAft>
                <a:spcPct val="0"/>
              </a:spcAft>
              <a:buClr>
                <a:srgbClr val="708CA1"/>
              </a:buClr>
              <a:buFont typeface="Wingdings"/>
              <a:buChar char="§"/>
            </a:pPr>
            <a:r>
              <a:rPr lang="es-ES" sz="1800" b="0" i="0" smtClean="0">
                <a:solidFill>
                  <a:srgbClr val="000000"/>
                </a:solidFill>
                <a:latin typeface="Arial"/>
              </a:rPr>
              <a:t>Es útil para realizar pruebas y es importante en el proceso de routing de OSPF.</a:t>
            </a:r>
          </a:p>
          <a:p>
            <a:pPr marL="236555" indent="-236555" algn="l" defTabSz="814365">
              <a:lnSpc>
                <a:spcPct val="95000"/>
              </a:lnSpc>
              <a:spcBef>
                <a:spcPct val="50000"/>
              </a:spcBef>
              <a:spcAft>
                <a:spcPct val="0"/>
              </a:spcAft>
              <a:buClr>
                <a:srgbClr val="708CA1"/>
              </a:buClr>
              <a:buFont typeface="Wingdings"/>
              <a:buChar char="§"/>
            </a:pPr>
            <a:endParaRPr lang="es-ES" sz="1800" smtClean="0"/>
          </a:p>
        </p:txBody>
      </p:sp>
      <p:sp>
        <p:nvSpPr>
          <p:cNvPr id="5" name="Title 4"/>
          <p:cNvSpPr>
            <a:spLocks noGrp="1"/>
          </p:cNvSpPr>
          <p:nvPr>
            <p:ph type="title"/>
          </p:nvPr>
        </p:nvSpPr>
        <p:spPr>
          <a:xfrm>
            <a:off x="655638" y="537256"/>
            <a:ext cx="8145462" cy="838200"/>
          </a:xfrm>
        </p:spPr>
        <p:txBody>
          <a:bodyPr/>
          <a:lstStyle/>
          <a:p>
            <a:pPr algn="l" defTabSz="814365">
              <a:lnSpc>
                <a:spcPct val="90000"/>
              </a:lnSpc>
              <a:spcBef>
                <a:spcPct val="0"/>
              </a:spcBef>
              <a:spcAft>
                <a:spcPct val="0"/>
              </a:spcAft>
              <a:buNone/>
            </a:pPr>
            <a:r>
              <a:rPr lang="es-ES" sz="1800" b="1" i="0" smtClean="0">
                <a:solidFill>
                  <a:srgbClr val="708CA1"/>
                </a:solidFill>
                <a:latin typeface="Arial"/>
              </a:rPr>
              <a:t>Configuración básica de un router</a:t>
            </a: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Configuración de una interfaz loopback</a:t>
            </a:r>
            <a:endParaRPr lang="es-ES"/>
          </a:p>
        </p:txBody>
      </p:sp>
      <p:pic>
        <p:nvPicPr>
          <p:cNvPr id="14338" name="Picture 2"/>
          <p:cNvPicPr>
            <a:picLocks noChangeAspect="1" noChangeArrowheads="1"/>
          </p:cNvPicPr>
          <p:nvPr/>
        </p:nvPicPr>
        <p:blipFill>
          <a:blip r:embed="rId3"/>
          <a:stretch>
            <a:fillRect/>
          </a:stretch>
        </p:blipFill>
        <p:spPr bwMode="auto">
          <a:xfrm>
            <a:off x="3965086" y="1814286"/>
            <a:ext cx="4784340" cy="3933371"/>
          </a:xfrm>
          <a:prstGeom prst="rect">
            <a:avLst/>
          </a:prstGeom>
          <a:noFill/>
          <a:ln w="9525">
            <a:noFill/>
            <a:miter lim="800000"/>
            <a:headEnd/>
            <a:tailEnd/>
          </a:ln>
        </p:spPr>
      </p:pic>
    </p:spTree>
    <p:extLst>
      <p:ext uri="{BB962C8B-B14F-4D97-AF65-F5344CB8AC3E}">
        <p14:creationId xmlns:p14="http://schemas.microsoft.com/office/powerpoint/2010/main" val="397868268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740227" y="1632858"/>
            <a:ext cx="3091543" cy="4332514"/>
          </a:xfrm>
        </p:spPr>
        <p:txBody>
          <a:bodyPr/>
          <a:lstStyle/>
          <a:p>
            <a:pPr marL="0" indent="0" algn="l" defTabSz="814365">
              <a:spcBef>
                <a:spcPct val="50000"/>
              </a:spcBef>
              <a:spcAft>
                <a:spcPct val="0"/>
              </a:spcAft>
              <a:buNone/>
            </a:pPr>
            <a:r>
              <a:rPr lang="es-ES" sz="1800" b="0" i="0" dirty="0" smtClean="0">
                <a:solidFill>
                  <a:srgbClr val="000000"/>
                </a:solidFill>
                <a:latin typeface="Arial"/>
              </a:rPr>
              <a:t>Comandos show para verificar la operación y la configuración de una interfaz.</a:t>
            </a:r>
          </a:p>
          <a:p>
            <a:pPr marL="236555" indent="-236555" algn="l" defTabSz="814365">
              <a:lnSpc>
                <a:spcPct val="95000"/>
              </a:lnSpc>
              <a:spcBef>
                <a:spcPct val="50000"/>
              </a:spcBef>
              <a:spcAft>
                <a:spcPct val="0"/>
              </a:spcAft>
              <a:buClr>
                <a:srgbClr val="708CA1"/>
              </a:buClr>
              <a:buFont typeface="Wingdings"/>
              <a:buChar char="§"/>
            </a:pPr>
            <a:r>
              <a:rPr lang="es-ES" sz="1800" b="1" i="0" dirty="0" smtClean="0">
                <a:solidFill>
                  <a:srgbClr val="000000"/>
                </a:solidFill>
                <a:latin typeface="Arial"/>
              </a:rPr>
              <a:t>show </a:t>
            </a:r>
            <a:r>
              <a:rPr lang="es-ES" sz="1800" b="1" i="0" dirty="0" err="1" smtClean="0">
                <a:solidFill>
                  <a:srgbClr val="000000"/>
                </a:solidFill>
                <a:latin typeface="Arial"/>
              </a:rPr>
              <a:t>ip</a:t>
            </a:r>
            <a:r>
              <a:rPr lang="es-ES" sz="1800" b="1" i="0" dirty="0" smtClean="0">
                <a:solidFill>
                  <a:srgbClr val="000000"/>
                </a:solidFill>
                <a:latin typeface="Arial"/>
              </a:rPr>
              <a:t> interfaces </a:t>
            </a:r>
            <a:r>
              <a:rPr lang="es-ES" sz="1800" b="1" i="0" dirty="0" err="1" smtClean="0">
                <a:solidFill>
                  <a:srgbClr val="000000"/>
                </a:solidFill>
                <a:latin typeface="Arial"/>
              </a:rPr>
              <a:t>brief</a:t>
            </a:r>
            <a:endParaRPr lang="es-ES" sz="1800" b="1" i="0" dirty="0" smtClean="0">
              <a:solidFill>
                <a:srgbClr val="000000"/>
              </a:solidFill>
              <a:latin typeface="Arial"/>
            </a:endParaRPr>
          </a:p>
          <a:p>
            <a:pPr marL="236555" indent="-236555" algn="l" defTabSz="814365">
              <a:lnSpc>
                <a:spcPct val="95000"/>
              </a:lnSpc>
              <a:spcBef>
                <a:spcPct val="50000"/>
              </a:spcBef>
              <a:spcAft>
                <a:spcPct val="0"/>
              </a:spcAft>
              <a:buClr>
                <a:srgbClr val="708CA1"/>
              </a:buClr>
              <a:buFont typeface="Wingdings"/>
              <a:buChar char="§"/>
            </a:pPr>
            <a:r>
              <a:rPr lang="es-ES" sz="1800" b="1" i="0" dirty="0" smtClean="0">
                <a:solidFill>
                  <a:srgbClr val="000000"/>
                </a:solidFill>
                <a:latin typeface="Arial"/>
              </a:rPr>
              <a:t>show </a:t>
            </a:r>
            <a:r>
              <a:rPr lang="es-ES" sz="1800" b="1" i="0" dirty="0" err="1" smtClean="0">
                <a:solidFill>
                  <a:srgbClr val="000000"/>
                </a:solidFill>
                <a:latin typeface="Arial"/>
              </a:rPr>
              <a:t>ip</a:t>
            </a:r>
            <a:r>
              <a:rPr lang="es-ES" sz="1800" b="1" i="0" dirty="0" smtClean="0">
                <a:solidFill>
                  <a:srgbClr val="000000"/>
                </a:solidFill>
                <a:latin typeface="Arial"/>
              </a:rPr>
              <a:t> </a:t>
            </a:r>
            <a:r>
              <a:rPr lang="es-ES" sz="1800" b="1" i="0" dirty="0" err="1" smtClean="0">
                <a:solidFill>
                  <a:srgbClr val="000000"/>
                </a:solidFill>
                <a:latin typeface="Arial"/>
              </a:rPr>
              <a:t>route</a:t>
            </a:r>
            <a:endParaRPr lang="es-ES" sz="1800" b="1" i="0" dirty="0" smtClean="0">
              <a:solidFill>
                <a:srgbClr val="000000"/>
              </a:solidFill>
              <a:latin typeface="Arial"/>
            </a:endParaRPr>
          </a:p>
          <a:p>
            <a:pPr marL="236555" indent="-236555" algn="l" defTabSz="814365">
              <a:lnSpc>
                <a:spcPct val="95000"/>
              </a:lnSpc>
              <a:spcBef>
                <a:spcPct val="50000"/>
              </a:spcBef>
              <a:spcAft>
                <a:spcPct val="0"/>
              </a:spcAft>
              <a:buClr>
                <a:srgbClr val="708CA1"/>
              </a:buClr>
              <a:buFont typeface="Wingdings"/>
              <a:buChar char="§"/>
            </a:pPr>
            <a:r>
              <a:rPr lang="es-ES" sz="1800" b="1" i="0" dirty="0" smtClean="0">
                <a:solidFill>
                  <a:srgbClr val="000000"/>
                </a:solidFill>
                <a:latin typeface="Arial"/>
              </a:rPr>
              <a:t>show </a:t>
            </a:r>
            <a:r>
              <a:rPr lang="es-ES" sz="1800" b="1" i="0" dirty="0" err="1" smtClean="0">
                <a:solidFill>
                  <a:srgbClr val="000000"/>
                </a:solidFill>
                <a:latin typeface="Arial"/>
              </a:rPr>
              <a:t>running-config</a:t>
            </a:r>
            <a:r>
              <a:rPr lang="es-ES" sz="1800" b="1" i="0" dirty="0" smtClean="0">
                <a:solidFill>
                  <a:srgbClr val="000000"/>
                </a:solidFill>
                <a:latin typeface="Arial"/>
              </a:rPr>
              <a:t> </a:t>
            </a:r>
          </a:p>
          <a:p>
            <a:pPr marL="0" indent="0" algn="l" defTabSz="814365">
              <a:spcBef>
                <a:spcPct val="50000"/>
              </a:spcBef>
              <a:spcAft>
                <a:spcPct val="0"/>
              </a:spcAft>
              <a:buNone/>
            </a:pPr>
            <a:r>
              <a:rPr lang="es-ES" sz="1800" b="0" i="0" dirty="0" smtClean="0">
                <a:solidFill>
                  <a:srgbClr val="000000"/>
                </a:solidFill>
                <a:latin typeface="Arial"/>
              </a:rPr>
              <a:t>Comandos show para reunir información más detallada acerca de la interfaz.</a:t>
            </a:r>
          </a:p>
          <a:p>
            <a:pPr marL="236555" indent="-236555" algn="l" defTabSz="814365">
              <a:lnSpc>
                <a:spcPct val="95000"/>
              </a:lnSpc>
              <a:spcBef>
                <a:spcPct val="50000"/>
              </a:spcBef>
              <a:spcAft>
                <a:spcPct val="0"/>
              </a:spcAft>
              <a:buClr>
                <a:srgbClr val="708CA1"/>
              </a:buClr>
              <a:buFont typeface="Wingdings"/>
              <a:buChar char="§"/>
            </a:pPr>
            <a:r>
              <a:rPr lang="es-ES" sz="1800" b="1" i="0" dirty="0" smtClean="0">
                <a:solidFill>
                  <a:srgbClr val="000000"/>
                </a:solidFill>
                <a:latin typeface="Arial"/>
              </a:rPr>
              <a:t>show interfaces</a:t>
            </a:r>
            <a:endParaRPr lang="es-ES" sz="1800" dirty="0" smtClean="0"/>
          </a:p>
          <a:p>
            <a:pPr marL="236555" indent="-236555" algn="l" defTabSz="814365">
              <a:lnSpc>
                <a:spcPct val="95000"/>
              </a:lnSpc>
              <a:spcBef>
                <a:spcPct val="50000"/>
              </a:spcBef>
              <a:spcAft>
                <a:spcPct val="0"/>
              </a:spcAft>
              <a:buClr>
                <a:srgbClr val="708CA1"/>
              </a:buClr>
              <a:buFont typeface="Wingdings"/>
              <a:buChar char="§"/>
            </a:pPr>
            <a:r>
              <a:rPr lang="es-ES" sz="1800" b="1" i="0" dirty="0" smtClean="0">
                <a:solidFill>
                  <a:srgbClr val="000000"/>
                </a:solidFill>
                <a:latin typeface="Arial"/>
              </a:rPr>
              <a:t>show </a:t>
            </a:r>
            <a:r>
              <a:rPr lang="es-ES" sz="1800" b="1" i="0" dirty="0" err="1" smtClean="0">
                <a:solidFill>
                  <a:srgbClr val="000000"/>
                </a:solidFill>
                <a:latin typeface="Arial"/>
              </a:rPr>
              <a:t>ip</a:t>
            </a:r>
            <a:r>
              <a:rPr lang="es-ES" sz="1800" b="1" i="0" dirty="0" smtClean="0">
                <a:solidFill>
                  <a:srgbClr val="000000"/>
                </a:solidFill>
                <a:latin typeface="Arial"/>
              </a:rPr>
              <a:t> interfaces</a:t>
            </a:r>
            <a:endParaRPr lang="es-ES" sz="1800" dirty="0" smtClean="0"/>
          </a:p>
        </p:txBody>
      </p:sp>
      <p:sp>
        <p:nvSpPr>
          <p:cNvPr id="5" name="Title 4"/>
          <p:cNvSpPr>
            <a:spLocks noGrp="1"/>
          </p:cNvSpPr>
          <p:nvPr>
            <p:ph type="title"/>
          </p:nvPr>
        </p:nvSpPr>
        <p:spPr>
          <a:xfrm>
            <a:off x="333829" y="435658"/>
            <a:ext cx="8694057" cy="838200"/>
          </a:xfrm>
        </p:spPr>
        <p:txBody>
          <a:bodyPr/>
          <a:lstStyle/>
          <a:p>
            <a:pPr algn="l" defTabSz="814365">
              <a:lnSpc>
                <a:spcPct val="90000"/>
              </a:lnSpc>
              <a:spcBef>
                <a:spcPct val="0"/>
              </a:spcBef>
              <a:spcAft>
                <a:spcPct val="0"/>
              </a:spcAft>
              <a:buNone/>
            </a:pPr>
            <a:r>
              <a:rPr lang="es-ES" sz="1800" b="1" i="0" dirty="0" smtClean="0">
                <a:solidFill>
                  <a:srgbClr val="708CA1"/>
                </a:solidFill>
                <a:latin typeface="Arial"/>
              </a:rPr>
              <a:t>Verificación de la conectividad de redes conectadas directamente</a:t>
            </a:r>
            <a:r>
              <a:rPr lang="es-ES" sz="3200" b="1" i="0" dirty="0" smtClean="0">
                <a:solidFill>
                  <a:srgbClr val="708CA1"/>
                </a:solidFill>
                <a:latin typeface="Arial"/>
              </a:rPr>
              <a:t/>
            </a:r>
            <a:br>
              <a:rPr lang="es-ES" sz="3200" b="1" i="0" dirty="0" smtClean="0">
                <a:solidFill>
                  <a:srgbClr val="708CA1"/>
                </a:solidFill>
                <a:latin typeface="Arial"/>
              </a:rPr>
            </a:br>
            <a:r>
              <a:rPr lang="es-ES" sz="3200" b="1" i="0" dirty="0" smtClean="0">
                <a:solidFill>
                  <a:srgbClr val="708CA1"/>
                </a:solidFill>
                <a:latin typeface="Arial"/>
              </a:rPr>
              <a:t>Verificación de la configuración de interfaz</a:t>
            </a:r>
            <a:endParaRPr lang="es-ES" dirty="0"/>
          </a:p>
        </p:txBody>
      </p:sp>
      <p:pic>
        <p:nvPicPr>
          <p:cNvPr id="15362" name="Picture 2"/>
          <p:cNvPicPr>
            <a:picLocks noChangeAspect="1" noChangeArrowheads="1"/>
          </p:cNvPicPr>
          <p:nvPr/>
        </p:nvPicPr>
        <p:blipFill>
          <a:blip r:embed="rId3"/>
          <a:stretch>
            <a:fillRect/>
          </a:stretch>
        </p:blipFill>
        <p:spPr bwMode="auto">
          <a:xfrm>
            <a:off x="4003222" y="1964586"/>
            <a:ext cx="4455886" cy="3179199"/>
          </a:xfrm>
          <a:prstGeom prst="rect">
            <a:avLst/>
          </a:prstGeom>
          <a:noFill/>
          <a:ln w="9525">
            <a:noFill/>
            <a:miter lim="800000"/>
            <a:headEnd/>
            <a:tailEnd/>
          </a:ln>
        </p:spPr>
      </p:pic>
    </p:spTree>
    <p:extLst>
      <p:ext uri="{BB962C8B-B14F-4D97-AF65-F5344CB8AC3E}">
        <p14:creationId xmlns:p14="http://schemas.microsoft.com/office/powerpoint/2010/main" val="10303758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89152" y="522741"/>
            <a:ext cx="8145462" cy="838200"/>
          </a:xfrm>
        </p:spPr>
        <p:txBody>
          <a:bodyPr/>
          <a:lstStyle/>
          <a:p>
            <a:pPr algn="l" defTabSz="814365">
              <a:spcBef>
                <a:spcPct val="0"/>
              </a:spcBef>
              <a:spcAft>
                <a:spcPct val="0"/>
              </a:spcAft>
              <a:buNone/>
            </a:pPr>
            <a:r>
              <a:rPr lang="es-ES" sz="1800" b="1" i="0" smtClean="0">
                <a:solidFill>
                  <a:srgbClr val="708CA1"/>
                </a:solidFill>
                <a:latin typeface="Arial"/>
                <a:ea typeface="ＭＳ Ｐゴシック"/>
              </a:rPr>
              <a:t>Descripción general de las VLAN</a:t>
            </a:r>
            <a:br>
              <a:rPr lang="es-ES" sz="1800" b="1" i="0" smtClean="0">
                <a:solidFill>
                  <a:srgbClr val="708CA1"/>
                </a:solidFill>
                <a:latin typeface="Arial"/>
                <a:ea typeface="ＭＳ Ｐゴシック"/>
              </a:rPr>
            </a:br>
            <a:r>
              <a:rPr lang="es-ES" sz="3200" b="1" i="0" smtClean="0">
                <a:solidFill>
                  <a:srgbClr val="708CA1"/>
                </a:solidFill>
                <a:latin typeface="Arial"/>
                <a:ea typeface="ＭＳ Ｐゴシック"/>
              </a:rPr>
              <a:t>Tipos de VLAN</a:t>
            </a:r>
            <a:endParaRPr lang="es-ES" smtClean="0">
              <a:ea typeface="ＭＳ Ｐゴシック" pitchFamily="34" charset="-128"/>
            </a:endParaRPr>
          </a:p>
        </p:txBody>
      </p:sp>
      <p:sp>
        <p:nvSpPr>
          <p:cNvPr id="2" name="Content Placeholder 1"/>
          <p:cNvSpPr>
            <a:spLocks noGrp="1"/>
          </p:cNvSpPr>
          <p:nvPr>
            <p:ph idx="1"/>
          </p:nvPr>
        </p:nvSpPr>
        <p:spPr>
          <a:xfrm>
            <a:off x="641123" y="1477510"/>
            <a:ext cx="7940675" cy="4850719"/>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VLAN de datos</a:t>
            </a:r>
            <a:endParaRPr lang="es-ES" smtClean="0"/>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VLAN predeterminada</a:t>
            </a:r>
            <a:endParaRPr lang="es-ES" smtClean="0"/>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VLAN nativa</a:t>
            </a:r>
            <a:endParaRPr lang="es-ES" smtClean="0"/>
          </a:p>
          <a:p>
            <a:pPr marL="236555" indent="-236555" algn="l" defTabSz="814365">
              <a:lnSpc>
                <a:spcPct val="95000"/>
              </a:lnSpc>
              <a:spcBef>
                <a:spcPct val="50000"/>
              </a:spcBef>
              <a:spcAft>
                <a:spcPct val="0"/>
              </a:spcAft>
              <a:buClr>
                <a:srgbClr val="708CA1"/>
              </a:buClr>
              <a:buFont typeface="Wingdings"/>
              <a:buChar char="§"/>
            </a:pPr>
            <a:r>
              <a:rPr lang="es-ES" sz="2400" b="0" i="0" smtClean="0">
                <a:solidFill>
                  <a:srgbClr val="000000"/>
                </a:solidFill>
                <a:latin typeface="Arial"/>
              </a:rPr>
              <a:t>VLAN de administración</a:t>
            </a:r>
            <a:endParaRPr lang="es-ES"/>
          </a:p>
        </p:txBody>
      </p:sp>
    </p:spTree>
    <p:extLst>
      <p:ext uri="{BB962C8B-B14F-4D97-AF65-F5344CB8AC3E}">
        <p14:creationId xmlns:p14="http://schemas.microsoft.com/office/powerpoint/2010/main" val="87918521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78970" y="1386115"/>
            <a:ext cx="3454401" cy="4332514"/>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1800" b="1" i="0" dirty="0" smtClean="0">
                <a:solidFill>
                  <a:srgbClr val="000000"/>
                </a:solidFill>
                <a:latin typeface="Arial"/>
              </a:rPr>
              <a:t>show ipv6 interface </a:t>
            </a:r>
            <a:r>
              <a:rPr lang="es-ES" sz="1800" b="1" i="0" dirty="0" err="1" smtClean="0">
                <a:solidFill>
                  <a:srgbClr val="000000"/>
                </a:solidFill>
                <a:latin typeface="Arial"/>
              </a:rPr>
              <a:t>brief</a:t>
            </a:r>
            <a:r>
              <a:rPr lang="es-ES" sz="1800" b="1" i="0" dirty="0" smtClean="0">
                <a:solidFill>
                  <a:srgbClr val="000000"/>
                </a:solidFill>
                <a:latin typeface="Arial"/>
              </a:rPr>
              <a:t>: </a:t>
            </a:r>
            <a:r>
              <a:rPr lang="es-ES" sz="1800" b="0" i="0" dirty="0" smtClean="0">
                <a:solidFill>
                  <a:srgbClr val="000000"/>
                </a:solidFill>
                <a:latin typeface="Arial"/>
              </a:rPr>
              <a:t>muestra un resumen de cada una de las interfaces.</a:t>
            </a:r>
            <a:endParaRPr lang="es-ES" sz="1800" b="1" dirty="0" smtClean="0"/>
          </a:p>
          <a:p>
            <a:pPr marL="236555" indent="-236555" algn="l" defTabSz="814365">
              <a:lnSpc>
                <a:spcPct val="95000"/>
              </a:lnSpc>
              <a:spcBef>
                <a:spcPct val="50000"/>
              </a:spcBef>
              <a:spcAft>
                <a:spcPct val="0"/>
              </a:spcAft>
              <a:buClr>
                <a:srgbClr val="708CA1"/>
              </a:buClr>
              <a:buFont typeface="Wingdings"/>
              <a:buChar char="§"/>
            </a:pPr>
            <a:r>
              <a:rPr lang="es-ES" sz="1800" b="1" i="0" dirty="0" smtClean="0">
                <a:solidFill>
                  <a:srgbClr val="000000"/>
                </a:solidFill>
                <a:latin typeface="Arial"/>
              </a:rPr>
              <a:t>show ipv6 interface </a:t>
            </a:r>
            <a:r>
              <a:rPr lang="es-ES" sz="1800" b="1" i="0" dirty="0" err="1" smtClean="0">
                <a:solidFill>
                  <a:srgbClr val="000000"/>
                </a:solidFill>
                <a:latin typeface="Arial"/>
              </a:rPr>
              <a:t>gigabitethernet</a:t>
            </a:r>
            <a:r>
              <a:rPr lang="es-ES" sz="1800" b="1" i="0" dirty="0" smtClean="0">
                <a:solidFill>
                  <a:srgbClr val="000000"/>
                </a:solidFill>
                <a:latin typeface="Arial"/>
              </a:rPr>
              <a:t> 0/0:</a:t>
            </a:r>
            <a:r>
              <a:rPr lang="es-ES" sz="1800" b="0" i="0" dirty="0" smtClean="0">
                <a:solidFill>
                  <a:srgbClr val="000000"/>
                </a:solidFill>
                <a:latin typeface="Arial"/>
              </a:rPr>
              <a:t> muestra el estado de la interfaz y todas las direcciones IPv6 para esta interfaz.</a:t>
            </a:r>
            <a:r>
              <a:rPr lang="es-ES" sz="1800" b="1" i="0" dirty="0" smtClean="0">
                <a:solidFill>
                  <a:srgbClr val="000000"/>
                </a:solidFill>
                <a:latin typeface="Arial"/>
              </a:rPr>
              <a:t> </a:t>
            </a:r>
          </a:p>
          <a:p>
            <a:pPr marL="236555" indent="-236555" algn="l" defTabSz="814365">
              <a:lnSpc>
                <a:spcPct val="95000"/>
              </a:lnSpc>
              <a:spcBef>
                <a:spcPct val="50000"/>
              </a:spcBef>
              <a:spcAft>
                <a:spcPct val="0"/>
              </a:spcAft>
              <a:buClr>
                <a:srgbClr val="708CA1"/>
              </a:buClr>
              <a:buFont typeface="Wingdings"/>
              <a:buChar char="§"/>
            </a:pPr>
            <a:r>
              <a:rPr lang="es-ES" sz="1800" b="1" i="0" dirty="0" smtClean="0">
                <a:solidFill>
                  <a:srgbClr val="000000"/>
                </a:solidFill>
                <a:latin typeface="Arial"/>
              </a:rPr>
              <a:t>show ipv6 </a:t>
            </a:r>
            <a:r>
              <a:rPr lang="es-ES" sz="1800" b="1" i="0" dirty="0" err="1" smtClean="0">
                <a:solidFill>
                  <a:srgbClr val="000000"/>
                </a:solidFill>
                <a:latin typeface="Arial"/>
              </a:rPr>
              <a:t>route</a:t>
            </a:r>
            <a:r>
              <a:rPr lang="es-ES" sz="1800" b="1" i="0" dirty="0" smtClean="0">
                <a:solidFill>
                  <a:srgbClr val="000000"/>
                </a:solidFill>
                <a:latin typeface="Arial"/>
              </a:rPr>
              <a:t>: </a:t>
            </a:r>
            <a:r>
              <a:rPr lang="es-ES" sz="1800" b="0" i="0" dirty="0" smtClean="0">
                <a:solidFill>
                  <a:srgbClr val="000000"/>
                </a:solidFill>
                <a:latin typeface="Arial"/>
              </a:rPr>
              <a:t>verifica si las redes IPv6 y las direcciones específicas de interfaz IPv6 se instalaron en la tabla de </a:t>
            </a:r>
            <a:r>
              <a:rPr lang="es-ES" sz="1800" b="0" i="0" dirty="0" err="1" smtClean="0">
                <a:solidFill>
                  <a:srgbClr val="000000"/>
                </a:solidFill>
                <a:latin typeface="Arial"/>
              </a:rPr>
              <a:t>routing</a:t>
            </a:r>
            <a:r>
              <a:rPr lang="es-ES" sz="1800" b="0" i="0" dirty="0" smtClean="0">
                <a:solidFill>
                  <a:srgbClr val="000000"/>
                </a:solidFill>
                <a:latin typeface="Arial"/>
              </a:rPr>
              <a:t> IPv6. </a:t>
            </a:r>
            <a:endParaRPr lang="es-ES" sz="1800" b="1" dirty="0" smtClean="0"/>
          </a:p>
          <a:p>
            <a:pPr marL="236555" indent="-236555" algn="l" defTabSz="814365">
              <a:lnSpc>
                <a:spcPct val="95000"/>
              </a:lnSpc>
              <a:spcBef>
                <a:spcPct val="50000"/>
              </a:spcBef>
              <a:spcAft>
                <a:spcPct val="0"/>
              </a:spcAft>
              <a:buClr>
                <a:srgbClr val="708CA1"/>
              </a:buClr>
              <a:buFont typeface="Wingdings"/>
              <a:buChar char="§"/>
            </a:pPr>
            <a:r>
              <a:rPr lang="es-ES" sz="1800" b="1" i="0" dirty="0" smtClean="0">
                <a:solidFill>
                  <a:srgbClr val="000000"/>
                </a:solidFill>
                <a:latin typeface="Arial"/>
              </a:rPr>
              <a:t>show interfaces</a:t>
            </a:r>
            <a:endParaRPr lang="es-ES" sz="1800" dirty="0" smtClean="0"/>
          </a:p>
          <a:p>
            <a:pPr marL="236555" indent="-236555" algn="l" defTabSz="814365">
              <a:lnSpc>
                <a:spcPct val="95000"/>
              </a:lnSpc>
              <a:spcBef>
                <a:spcPct val="50000"/>
              </a:spcBef>
              <a:spcAft>
                <a:spcPct val="0"/>
              </a:spcAft>
              <a:buClr>
                <a:srgbClr val="708CA1"/>
              </a:buClr>
              <a:buFont typeface="Wingdings"/>
              <a:buChar char="§"/>
            </a:pPr>
            <a:r>
              <a:rPr lang="es-ES" sz="1800" b="1" i="0" dirty="0" smtClean="0">
                <a:solidFill>
                  <a:srgbClr val="000000"/>
                </a:solidFill>
                <a:latin typeface="Arial"/>
              </a:rPr>
              <a:t>show ipv6 </a:t>
            </a:r>
            <a:r>
              <a:rPr lang="es-ES" sz="1800" b="1" i="0" dirty="0" err="1" smtClean="0">
                <a:solidFill>
                  <a:srgbClr val="000000"/>
                </a:solidFill>
                <a:latin typeface="Arial"/>
              </a:rPr>
              <a:t>routers</a:t>
            </a:r>
            <a:endParaRPr lang="es-ES" sz="1800" dirty="0" smtClean="0"/>
          </a:p>
          <a:p>
            <a:pPr marL="236555" indent="-236555" algn="l" defTabSz="814365">
              <a:spcBef>
                <a:spcPct val="50000"/>
              </a:spcBef>
              <a:spcAft>
                <a:spcPct val="0"/>
              </a:spcAft>
              <a:buNone/>
            </a:pPr>
            <a:endParaRPr lang="es-ES" sz="1800" b="1" dirty="0" smtClean="0"/>
          </a:p>
          <a:p>
            <a:pPr marL="236555" indent="-236555" algn="l" defTabSz="814365">
              <a:spcBef>
                <a:spcPct val="50000"/>
              </a:spcBef>
              <a:spcAft>
                <a:spcPct val="0"/>
              </a:spcAft>
              <a:buNone/>
            </a:pPr>
            <a:endParaRPr lang="es-ES" sz="1800" b="1" dirty="0" smtClean="0"/>
          </a:p>
          <a:p>
            <a:pPr marL="236555" indent="-236555" algn="l" defTabSz="814365">
              <a:spcBef>
                <a:spcPct val="50000"/>
              </a:spcBef>
              <a:spcAft>
                <a:spcPct val="0"/>
              </a:spcAft>
              <a:buNone/>
            </a:pPr>
            <a:endParaRPr lang="es-ES" sz="1800" dirty="0" smtClean="0"/>
          </a:p>
        </p:txBody>
      </p:sp>
      <p:sp>
        <p:nvSpPr>
          <p:cNvPr id="5" name="Title 4"/>
          <p:cNvSpPr>
            <a:spLocks noGrp="1"/>
          </p:cNvSpPr>
          <p:nvPr>
            <p:ph type="title"/>
          </p:nvPr>
        </p:nvSpPr>
        <p:spPr>
          <a:xfrm>
            <a:off x="246743" y="421144"/>
            <a:ext cx="8554357" cy="838200"/>
          </a:xfrm>
        </p:spPr>
        <p:txBody>
          <a:bodyPr/>
          <a:lstStyle/>
          <a:p>
            <a:pPr algn="l" defTabSz="814365">
              <a:lnSpc>
                <a:spcPct val="90000"/>
              </a:lnSpc>
              <a:spcBef>
                <a:spcPct val="0"/>
              </a:spcBef>
              <a:spcAft>
                <a:spcPct val="0"/>
              </a:spcAft>
              <a:buNone/>
            </a:pPr>
            <a:r>
              <a:rPr lang="es-ES" sz="1800" b="1" i="0" dirty="0" smtClean="0">
                <a:solidFill>
                  <a:srgbClr val="708CA1"/>
                </a:solidFill>
                <a:latin typeface="Arial"/>
              </a:rPr>
              <a:t>Verificación de la conectividad de redes conectadas directamente</a:t>
            </a:r>
            <a:r>
              <a:rPr lang="es-ES" sz="3200" b="1" i="0" dirty="0" smtClean="0">
                <a:solidFill>
                  <a:srgbClr val="708CA1"/>
                </a:solidFill>
                <a:latin typeface="Arial"/>
              </a:rPr>
              <a:t/>
            </a:r>
            <a:br>
              <a:rPr lang="es-ES" sz="3200" b="1" i="0" dirty="0" smtClean="0">
                <a:solidFill>
                  <a:srgbClr val="708CA1"/>
                </a:solidFill>
                <a:latin typeface="Arial"/>
              </a:rPr>
            </a:br>
            <a:r>
              <a:rPr lang="es-ES" sz="3200" b="1" i="0" dirty="0" smtClean="0">
                <a:solidFill>
                  <a:srgbClr val="708CA1"/>
                </a:solidFill>
                <a:latin typeface="Arial"/>
              </a:rPr>
              <a:t>Verificación de la configuración de interfaz</a:t>
            </a:r>
            <a:endParaRPr lang="es-ES" dirty="0"/>
          </a:p>
        </p:txBody>
      </p:sp>
      <p:pic>
        <p:nvPicPr>
          <p:cNvPr id="16386" name="Picture 2"/>
          <p:cNvPicPr>
            <a:picLocks noChangeAspect="1" noChangeArrowheads="1"/>
          </p:cNvPicPr>
          <p:nvPr/>
        </p:nvPicPr>
        <p:blipFill>
          <a:blip r:embed="rId3"/>
          <a:stretch>
            <a:fillRect/>
          </a:stretch>
        </p:blipFill>
        <p:spPr bwMode="auto">
          <a:xfrm>
            <a:off x="4137377" y="1683657"/>
            <a:ext cx="4763531" cy="4368801"/>
          </a:xfrm>
          <a:prstGeom prst="rect">
            <a:avLst/>
          </a:prstGeom>
          <a:noFill/>
          <a:ln w="9525">
            <a:noFill/>
            <a:miter lim="800000"/>
            <a:headEnd/>
            <a:tailEnd/>
          </a:ln>
        </p:spPr>
      </p:pic>
    </p:spTree>
    <p:extLst>
      <p:ext uri="{BB962C8B-B14F-4D97-AF65-F5344CB8AC3E}">
        <p14:creationId xmlns:p14="http://schemas.microsoft.com/office/powerpoint/2010/main" val="304525142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78970" y="1386115"/>
            <a:ext cx="8055430" cy="4332514"/>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1600" b="0" i="0" dirty="0" smtClean="0">
                <a:solidFill>
                  <a:srgbClr val="000000"/>
                </a:solidFill>
                <a:latin typeface="Arial"/>
              </a:rPr>
              <a:t>Utilice el comando</a:t>
            </a:r>
            <a:r>
              <a:rPr lang="es-ES" sz="1600" b="1" i="0" dirty="0" smtClean="0">
                <a:solidFill>
                  <a:srgbClr val="000000"/>
                </a:solidFill>
                <a:latin typeface="Arial"/>
              </a:rPr>
              <a:t> terminal length</a:t>
            </a:r>
            <a:r>
              <a:rPr lang="es-ES" sz="1600" b="0" i="1" dirty="0" smtClean="0">
                <a:solidFill>
                  <a:srgbClr val="000000"/>
                </a:solidFill>
                <a:latin typeface="Arial"/>
              </a:rPr>
              <a:t>número</a:t>
            </a:r>
            <a:r>
              <a:rPr lang="es-ES" sz="1600" b="0" i="0" dirty="0" smtClean="0">
                <a:solidFill>
                  <a:srgbClr val="000000"/>
                </a:solidFill>
                <a:latin typeface="Arial"/>
              </a:rPr>
              <a:t> para especificar la cantidad de líneas que se muestran. Un valor 0 (cero) evita que el router haga una pausa entre las pantallas de resultados.</a:t>
            </a:r>
          </a:p>
          <a:p>
            <a:pPr marL="236555" indent="-236555" algn="l" defTabSz="814365">
              <a:lnSpc>
                <a:spcPct val="95000"/>
              </a:lnSpc>
              <a:spcBef>
                <a:spcPct val="50000"/>
              </a:spcBef>
              <a:spcAft>
                <a:spcPct val="0"/>
              </a:spcAft>
              <a:buClr>
                <a:srgbClr val="708CA1"/>
              </a:buClr>
              <a:buFont typeface="Wingdings"/>
              <a:buChar char="§"/>
            </a:pPr>
            <a:r>
              <a:rPr lang="es-ES" sz="1600" b="0" i="0" dirty="0" smtClean="0">
                <a:solidFill>
                  <a:srgbClr val="000000"/>
                </a:solidFill>
                <a:latin typeface="Arial"/>
              </a:rPr>
              <a:t>Para filtrar resultados específicos de los comandos, utilice una </a:t>
            </a:r>
            <a:r>
              <a:rPr lang="es-ES" sz="1600" b="1" i="0" dirty="0" smtClean="0">
                <a:solidFill>
                  <a:srgbClr val="000000"/>
                </a:solidFill>
                <a:latin typeface="Arial"/>
              </a:rPr>
              <a:t>barra vertical (|)</a:t>
            </a:r>
            <a:r>
              <a:rPr lang="es-ES" sz="1600" b="0" i="0" dirty="0" smtClean="0">
                <a:solidFill>
                  <a:srgbClr val="000000"/>
                </a:solidFill>
                <a:latin typeface="Arial"/>
              </a:rPr>
              <a:t> después del comando show. Algunos de los parámetros que se pueden utilizar después de la barra vertical son los siguientes:</a:t>
            </a:r>
          </a:p>
          <a:p>
            <a:pPr marL="574700" lvl="1" indent="-117500" algn="l" defTabSz="814365">
              <a:spcBef>
                <a:spcPct val="35000"/>
              </a:spcBef>
              <a:spcAft>
                <a:spcPct val="0"/>
              </a:spcAft>
              <a:buNone/>
            </a:pPr>
            <a:r>
              <a:rPr lang="es-ES" sz="1600" b="1" i="0" dirty="0" smtClean="0">
                <a:solidFill>
                  <a:srgbClr val="000000"/>
                </a:solidFill>
                <a:latin typeface="Arial"/>
                <a:ea typeface="+mn-ea"/>
                <a:cs typeface="+mn-cs"/>
              </a:rPr>
              <a:t>section,  include,  exclude,  begin</a:t>
            </a:r>
          </a:p>
          <a:p>
            <a:pPr marL="574700" lvl="1" indent="-117500" algn="l" defTabSz="814365">
              <a:spcBef>
                <a:spcPct val="35000"/>
              </a:spcBef>
              <a:spcAft>
                <a:spcPct val="0"/>
              </a:spcAft>
              <a:buNone/>
            </a:pPr>
            <a:endParaRPr lang="es-ES" sz="1600" b="1" dirty="0" smtClean="0"/>
          </a:p>
          <a:p>
            <a:pPr marL="236555" indent="-236555" algn="l" defTabSz="814365">
              <a:spcBef>
                <a:spcPct val="50000"/>
              </a:spcBef>
              <a:spcAft>
                <a:spcPct val="0"/>
              </a:spcAft>
              <a:buNone/>
            </a:pPr>
            <a:endParaRPr lang="es-ES" sz="1600" b="1" dirty="0" smtClean="0"/>
          </a:p>
          <a:p>
            <a:pPr marL="236555" indent="-236555" algn="l" defTabSz="814365">
              <a:spcBef>
                <a:spcPct val="50000"/>
              </a:spcBef>
              <a:spcAft>
                <a:spcPct val="0"/>
              </a:spcAft>
              <a:buNone/>
            </a:pPr>
            <a:endParaRPr lang="es-ES" sz="1600" dirty="0" smtClean="0"/>
          </a:p>
        </p:txBody>
      </p:sp>
      <p:sp>
        <p:nvSpPr>
          <p:cNvPr id="5" name="Title 4"/>
          <p:cNvSpPr>
            <a:spLocks noGrp="1"/>
          </p:cNvSpPr>
          <p:nvPr>
            <p:ph type="title"/>
          </p:nvPr>
        </p:nvSpPr>
        <p:spPr>
          <a:xfrm>
            <a:off x="87088" y="479200"/>
            <a:ext cx="8984342" cy="838200"/>
          </a:xfrm>
        </p:spPr>
        <p:txBody>
          <a:bodyPr/>
          <a:lstStyle/>
          <a:p>
            <a:pPr algn="l" defTabSz="814365">
              <a:lnSpc>
                <a:spcPct val="90000"/>
              </a:lnSpc>
              <a:spcBef>
                <a:spcPct val="0"/>
              </a:spcBef>
              <a:spcAft>
                <a:spcPct val="0"/>
              </a:spcAft>
              <a:buNone/>
            </a:pPr>
            <a:r>
              <a:rPr lang="es-ES" sz="1800" b="1" i="0" dirty="0" smtClean="0">
                <a:solidFill>
                  <a:srgbClr val="708CA1"/>
                </a:solidFill>
                <a:latin typeface="Arial"/>
              </a:rPr>
              <a:t>Verificación de la conectividad de redes conectadas directamente</a:t>
            </a:r>
            <a:r>
              <a:rPr lang="es-ES" sz="3200" b="1" i="0" dirty="0" smtClean="0">
                <a:solidFill>
                  <a:srgbClr val="708CA1"/>
                </a:solidFill>
                <a:latin typeface="Arial"/>
              </a:rPr>
              <a:t/>
            </a:r>
            <a:br>
              <a:rPr lang="es-ES" sz="3200" b="1" i="0" dirty="0" smtClean="0">
                <a:solidFill>
                  <a:srgbClr val="708CA1"/>
                </a:solidFill>
                <a:latin typeface="Arial"/>
              </a:rPr>
            </a:br>
            <a:r>
              <a:rPr lang="es-ES" sz="3200" b="1" i="0" dirty="0" smtClean="0">
                <a:solidFill>
                  <a:srgbClr val="708CA1"/>
                </a:solidFill>
                <a:latin typeface="Arial"/>
              </a:rPr>
              <a:t>Filtrado de los resultados del comando show</a:t>
            </a:r>
            <a:endParaRPr lang="es-ES" dirty="0"/>
          </a:p>
        </p:txBody>
      </p:sp>
      <p:pic>
        <p:nvPicPr>
          <p:cNvPr id="17410" name="Picture 2"/>
          <p:cNvPicPr>
            <a:picLocks noChangeAspect="1" noChangeArrowheads="1"/>
          </p:cNvPicPr>
          <p:nvPr/>
        </p:nvPicPr>
        <p:blipFill>
          <a:blip r:embed="rId3" cstate="print"/>
          <a:srcRect l="47968" t="35516" r="17339" b="32936"/>
          <a:stretch>
            <a:fillRect/>
          </a:stretch>
        </p:blipFill>
        <p:spPr bwMode="auto">
          <a:xfrm>
            <a:off x="478971" y="3409044"/>
            <a:ext cx="4078516" cy="2227004"/>
          </a:xfrm>
          <a:prstGeom prst="rect">
            <a:avLst/>
          </a:prstGeom>
          <a:noFill/>
          <a:ln w="9525">
            <a:noFill/>
            <a:miter lim="800000"/>
            <a:headEnd/>
            <a:tailEnd/>
          </a:ln>
        </p:spPr>
      </p:pic>
      <p:pic>
        <p:nvPicPr>
          <p:cNvPr id="17411" name="Picture 3"/>
          <p:cNvPicPr>
            <a:picLocks noChangeAspect="1" noChangeArrowheads="1"/>
          </p:cNvPicPr>
          <p:nvPr/>
        </p:nvPicPr>
        <p:blipFill>
          <a:blip r:embed="rId4" cstate="print"/>
          <a:srcRect l="47434" t="35863" r="17315" b="33581"/>
          <a:stretch>
            <a:fillRect/>
          </a:stretch>
        </p:blipFill>
        <p:spPr bwMode="auto">
          <a:xfrm>
            <a:off x="4731657" y="3496129"/>
            <a:ext cx="4151085" cy="2022997"/>
          </a:xfrm>
          <a:prstGeom prst="rect">
            <a:avLst/>
          </a:prstGeom>
          <a:noFill/>
          <a:ln w="9525">
            <a:noFill/>
            <a:miter lim="800000"/>
            <a:headEnd/>
            <a:tailEnd/>
          </a:ln>
        </p:spPr>
      </p:pic>
    </p:spTree>
    <p:extLst>
      <p:ext uri="{BB962C8B-B14F-4D97-AF65-F5344CB8AC3E}">
        <p14:creationId xmlns:p14="http://schemas.microsoft.com/office/powerpoint/2010/main" val="130711173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78970" y="1386115"/>
            <a:ext cx="8055430" cy="4332514"/>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400" b="0" i="0" dirty="0" smtClean="0">
                <a:solidFill>
                  <a:srgbClr val="000000"/>
                </a:solidFill>
                <a:latin typeface="Arial"/>
              </a:rPr>
              <a:t>Para recuperar comandos</a:t>
            </a:r>
            <a:r>
              <a:rPr lang="es-ES" sz="2400" b="1" i="0" dirty="0" smtClean="0">
                <a:solidFill>
                  <a:srgbClr val="000000"/>
                </a:solidFill>
                <a:latin typeface="Arial"/>
              </a:rPr>
              <a:t>: </a:t>
            </a:r>
            <a:r>
              <a:rPr lang="es-ES" sz="2400" b="1" i="0" dirty="0" err="1" smtClean="0">
                <a:solidFill>
                  <a:srgbClr val="000000"/>
                </a:solidFill>
                <a:latin typeface="Arial"/>
              </a:rPr>
              <a:t>Ctrl+P</a:t>
            </a:r>
            <a:r>
              <a:rPr lang="es-ES" sz="2400" b="1" i="0" dirty="0" smtClean="0">
                <a:solidFill>
                  <a:srgbClr val="000000"/>
                </a:solidFill>
                <a:latin typeface="Arial"/>
              </a:rPr>
              <a:t> o la flecha arriba.</a:t>
            </a:r>
          </a:p>
          <a:p>
            <a:pPr marL="236555" indent="-236555" algn="l" defTabSz="814365">
              <a:lnSpc>
                <a:spcPct val="95000"/>
              </a:lnSpc>
              <a:spcBef>
                <a:spcPct val="50000"/>
              </a:spcBef>
              <a:spcAft>
                <a:spcPct val="0"/>
              </a:spcAft>
              <a:buClr>
                <a:srgbClr val="708CA1"/>
              </a:buClr>
              <a:buFont typeface="Wingdings"/>
              <a:buChar char="§"/>
            </a:pPr>
            <a:r>
              <a:rPr lang="es-ES" sz="2400" b="0" i="0" dirty="0" smtClean="0">
                <a:solidFill>
                  <a:srgbClr val="000000"/>
                </a:solidFill>
                <a:latin typeface="Arial"/>
              </a:rPr>
              <a:t>Para volver a los comandos más recientes:</a:t>
            </a:r>
            <a:r>
              <a:rPr lang="es-ES" sz="2400" b="1" i="0" dirty="0" smtClean="0">
                <a:solidFill>
                  <a:srgbClr val="000000"/>
                </a:solidFill>
                <a:latin typeface="Arial"/>
              </a:rPr>
              <a:t> </a:t>
            </a:r>
            <a:r>
              <a:rPr lang="es-ES" sz="2400" b="1" i="0" dirty="0" err="1" smtClean="0">
                <a:solidFill>
                  <a:srgbClr val="000000"/>
                </a:solidFill>
                <a:latin typeface="Arial"/>
              </a:rPr>
              <a:t>Ctrl+N</a:t>
            </a:r>
            <a:r>
              <a:rPr lang="es-ES" sz="2400" b="1" i="0" dirty="0" smtClean="0">
                <a:solidFill>
                  <a:srgbClr val="000000"/>
                </a:solidFill>
                <a:latin typeface="Arial"/>
              </a:rPr>
              <a:t> o flecha abajo.</a:t>
            </a:r>
          </a:p>
          <a:p>
            <a:pPr marL="236555" indent="-236555" algn="l" defTabSz="814365">
              <a:lnSpc>
                <a:spcPct val="95000"/>
              </a:lnSpc>
              <a:spcBef>
                <a:spcPct val="50000"/>
              </a:spcBef>
              <a:spcAft>
                <a:spcPct val="0"/>
              </a:spcAft>
              <a:buClr>
                <a:srgbClr val="708CA1"/>
              </a:buClr>
              <a:buFont typeface="Wingdings"/>
              <a:buChar char="§"/>
            </a:pPr>
            <a:r>
              <a:rPr lang="es-ES" sz="2400" b="0" i="0" dirty="0" smtClean="0">
                <a:solidFill>
                  <a:srgbClr val="000000"/>
                </a:solidFill>
                <a:latin typeface="Arial"/>
              </a:rPr>
              <a:t>La característica de historial de comandos está habilitada y captura los últimos 10 comandos en el búfer; </a:t>
            </a:r>
            <a:r>
              <a:rPr lang="es-ES" sz="2400" b="1" i="0" dirty="0" smtClean="0">
                <a:solidFill>
                  <a:srgbClr val="000000"/>
                </a:solidFill>
                <a:latin typeface="Arial"/>
              </a:rPr>
              <a:t>show </a:t>
            </a:r>
            <a:r>
              <a:rPr lang="es-ES" sz="2400" b="1" i="0" dirty="0" err="1" smtClean="0">
                <a:solidFill>
                  <a:srgbClr val="000000"/>
                </a:solidFill>
                <a:latin typeface="Arial"/>
              </a:rPr>
              <a:t>history</a:t>
            </a:r>
            <a:r>
              <a:rPr lang="es-ES" sz="2400" b="0" i="0" dirty="0" smtClean="0">
                <a:solidFill>
                  <a:srgbClr val="000000"/>
                </a:solidFill>
                <a:latin typeface="Arial"/>
              </a:rPr>
              <a:t> muestra el contenido del historial.</a:t>
            </a:r>
          </a:p>
          <a:p>
            <a:pPr marL="236555" indent="-236555" algn="l" defTabSz="814365">
              <a:lnSpc>
                <a:spcPct val="95000"/>
              </a:lnSpc>
              <a:spcBef>
                <a:spcPct val="50000"/>
              </a:spcBef>
              <a:spcAft>
                <a:spcPct val="0"/>
              </a:spcAft>
              <a:buClr>
                <a:srgbClr val="708CA1"/>
              </a:buClr>
              <a:buFont typeface="Wingdings"/>
              <a:buChar char="§"/>
            </a:pPr>
            <a:r>
              <a:rPr lang="es-ES" sz="2400" b="0" i="0" dirty="0" smtClean="0">
                <a:solidFill>
                  <a:srgbClr val="000000"/>
                </a:solidFill>
                <a:latin typeface="Arial"/>
              </a:rPr>
              <a:t>Utilice el comando</a:t>
            </a:r>
            <a:r>
              <a:rPr lang="es-ES" sz="2400" b="1" i="0" dirty="0" smtClean="0">
                <a:solidFill>
                  <a:srgbClr val="000000"/>
                </a:solidFill>
                <a:latin typeface="Arial"/>
              </a:rPr>
              <a:t> terminal </a:t>
            </a:r>
            <a:r>
              <a:rPr lang="es-ES" sz="2400" b="1" i="0" dirty="0" err="1" smtClean="0">
                <a:solidFill>
                  <a:srgbClr val="000000"/>
                </a:solidFill>
                <a:latin typeface="Arial"/>
              </a:rPr>
              <a:t>history</a:t>
            </a:r>
            <a:r>
              <a:rPr lang="es-ES" sz="2400" b="1" i="0" dirty="0" smtClean="0">
                <a:solidFill>
                  <a:srgbClr val="000000"/>
                </a:solidFill>
                <a:latin typeface="Arial"/>
              </a:rPr>
              <a:t> </a:t>
            </a:r>
            <a:r>
              <a:rPr lang="es-ES" sz="2400" b="1" i="0" dirty="0" err="1" smtClean="0">
                <a:solidFill>
                  <a:srgbClr val="000000"/>
                </a:solidFill>
                <a:latin typeface="Arial"/>
              </a:rPr>
              <a:t>size</a:t>
            </a:r>
            <a:r>
              <a:rPr lang="es-ES" sz="2400" b="1" i="0" dirty="0" smtClean="0">
                <a:solidFill>
                  <a:srgbClr val="000000"/>
                </a:solidFill>
                <a:latin typeface="Arial"/>
              </a:rPr>
              <a:t> </a:t>
            </a:r>
            <a:r>
              <a:rPr lang="es-ES" sz="2400" b="0" i="0" dirty="0" smtClean="0">
                <a:solidFill>
                  <a:srgbClr val="000000"/>
                </a:solidFill>
                <a:latin typeface="Arial"/>
              </a:rPr>
              <a:t>para aumentar o para reducir el tamaño del búfer.</a:t>
            </a:r>
          </a:p>
          <a:p>
            <a:pPr marL="236555" indent="-236555" algn="l" defTabSz="814365">
              <a:spcBef>
                <a:spcPct val="50000"/>
              </a:spcBef>
              <a:spcAft>
                <a:spcPct val="0"/>
              </a:spcAft>
              <a:buNone/>
            </a:pPr>
            <a:endParaRPr lang="es-ES" sz="1800" dirty="0" smtClean="0"/>
          </a:p>
        </p:txBody>
      </p:sp>
      <p:sp>
        <p:nvSpPr>
          <p:cNvPr id="5" name="Title 4"/>
          <p:cNvSpPr>
            <a:spLocks noGrp="1"/>
          </p:cNvSpPr>
          <p:nvPr>
            <p:ph type="title"/>
          </p:nvPr>
        </p:nvSpPr>
        <p:spPr>
          <a:xfrm>
            <a:off x="655638" y="537256"/>
            <a:ext cx="8145462" cy="838200"/>
          </a:xfrm>
        </p:spPr>
        <p:txBody>
          <a:bodyPr/>
          <a:lstStyle/>
          <a:p>
            <a:pPr algn="l" defTabSz="814365">
              <a:lnSpc>
                <a:spcPct val="90000"/>
              </a:lnSpc>
              <a:spcBef>
                <a:spcPct val="0"/>
              </a:spcBef>
              <a:spcAft>
                <a:spcPct val="0"/>
              </a:spcAft>
              <a:buNone/>
            </a:pPr>
            <a:r>
              <a:rPr lang="es-ES" sz="1800" b="1" i="0" smtClean="0">
                <a:solidFill>
                  <a:srgbClr val="708CA1"/>
                </a:solidFill>
                <a:latin typeface="Arial"/>
              </a:rPr>
              <a:t>Verificación de la conectividad de redes conectadas directamente</a:t>
            </a: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Característica de historial de comandos</a:t>
            </a:r>
            <a:endParaRPr lang="es-ES"/>
          </a:p>
        </p:txBody>
      </p:sp>
    </p:spTree>
    <p:extLst>
      <p:ext uri="{BB962C8B-B14F-4D97-AF65-F5344CB8AC3E}">
        <p14:creationId xmlns:p14="http://schemas.microsoft.com/office/powerpoint/2010/main" val="158566793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55638" y="537256"/>
            <a:ext cx="8145462" cy="838200"/>
          </a:xfrm>
        </p:spPr>
        <p:txBody>
          <a:bodyPr/>
          <a:lstStyle/>
          <a:p>
            <a:pPr algn="l" defTabSz="814365">
              <a:lnSpc>
                <a:spcPct val="90000"/>
              </a:lnSpc>
              <a:spcBef>
                <a:spcPct val="0"/>
              </a:spcBef>
              <a:spcAft>
                <a:spcPct val="0"/>
              </a:spcAft>
              <a:buNone/>
            </a:pPr>
            <a:r>
              <a:rPr lang="es-ES" sz="1800" b="1" i="0" smtClean="0">
                <a:solidFill>
                  <a:srgbClr val="708CA1"/>
                </a:solidFill>
                <a:latin typeface="Arial"/>
              </a:rPr>
              <a:t>Switching de paquetes entre redes</a:t>
            </a: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Función de switching del router</a:t>
            </a:r>
            <a:endParaRPr lang="es-ES"/>
          </a:p>
        </p:txBody>
      </p:sp>
      <p:pic>
        <p:nvPicPr>
          <p:cNvPr id="18434" name="Picture 2"/>
          <p:cNvPicPr>
            <a:picLocks noChangeAspect="1" noChangeArrowheads="1"/>
          </p:cNvPicPr>
          <p:nvPr/>
        </p:nvPicPr>
        <p:blipFill>
          <a:blip r:embed="rId3"/>
          <a:stretch>
            <a:fillRect/>
          </a:stretch>
        </p:blipFill>
        <p:spPr bwMode="auto">
          <a:xfrm>
            <a:off x="1596572" y="1478413"/>
            <a:ext cx="5863772" cy="4422918"/>
          </a:xfrm>
          <a:prstGeom prst="rect">
            <a:avLst/>
          </a:prstGeom>
          <a:noFill/>
          <a:ln w="9525">
            <a:noFill/>
            <a:miter lim="800000"/>
            <a:headEnd/>
            <a:tailEnd/>
          </a:ln>
        </p:spPr>
      </p:pic>
    </p:spTree>
    <p:extLst>
      <p:ext uri="{BB962C8B-B14F-4D97-AF65-F5344CB8AC3E}">
        <p14:creationId xmlns:p14="http://schemas.microsoft.com/office/powerpoint/2010/main" val="8937295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55638" y="537256"/>
            <a:ext cx="8145462" cy="838200"/>
          </a:xfrm>
        </p:spPr>
        <p:txBody>
          <a:bodyPr/>
          <a:lstStyle/>
          <a:p>
            <a:pPr algn="l" defTabSz="814365">
              <a:lnSpc>
                <a:spcPct val="90000"/>
              </a:lnSpc>
              <a:spcBef>
                <a:spcPct val="0"/>
              </a:spcBef>
              <a:spcAft>
                <a:spcPct val="0"/>
              </a:spcAft>
              <a:buNone/>
            </a:pPr>
            <a:r>
              <a:rPr lang="es-ES" sz="1800" b="1" i="0" smtClean="0">
                <a:solidFill>
                  <a:srgbClr val="708CA1"/>
                </a:solidFill>
                <a:latin typeface="Arial"/>
              </a:rPr>
              <a:t>Switching de paquetes entre redes</a:t>
            </a: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Envío de un paquete</a:t>
            </a:r>
            <a:endParaRPr lang="es-ES"/>
          </a:p>
        </p:txBody>
      </p:sp>
      <p:pic>
        <p:nvPicPr>
          <p:cNvPr id="1026" name="Picture 2"/>
          <p:cNvPicPr>
            <a:picLocks noGrp="1" noChangeAspect="1" noChangeArrowheads="1"/>
          </p:cNvPicPr>
          <p:nvPr>
            <p:ph idx="1"/>
          </p:nvPr>
        </p:nvPicPr>
        <p:blipFill>
          <a:blip r:embed="rId3"/>
          <a:stretch>
            <a:fillRect/>
          </a:stretch>
        </p:blipFill>
        <p:spPr bwMode="auto">
          <a:xfrm>
            <a:off x="935837" y="1553029"/>
            <a:ext cx="7173908" cy="4339772"/>
          </a:xfrm>
          <a:prstGeom prst="rect">
            <a:avLst/>
          </a:prstGeom>
          <a:noFill/>
          <a:ln w="9525">
            <a:noFill/>
            <a:miter lim="800000"/>
            <a:headEnd/>
            <a:tailEnd/>
          </a:ln>
        </p:spPr>
      </p:pic>
    </p:spTree>
    <p:extLst>
      <p:ext uri="{BB962C8B-B14F-4D97-AF65-F5344CB8AC3E}">
        <p14:creationId xmlns:p14="http://schemas.microsoft.com/office/powerpoint/2010/main" val="404156428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145463" cy="838200"/>
          </a:xfrm>
        </p:spPr>
        <p:txBody>
          <a:bodyPr/>
          <a:lstStyle/>
          <a:p>
            <a:pPr algn="l" defTabSz="814365">
              <a:spcBef>
                <a:spcPct val="0"/>
              </a:spcBef>
              <a:spcAft>
                <a:spcPct val="0"/>
              </a:spcAft>
              <a:buNone/>
            </a:pPr>
            <a:r>
              <a:rPr lang="es-ES" sz="1800" b="1" i="0" smtClean="0">
                <a:solidFill>
                  <a:srgbClr val="708CA1"/>
                </a:solidFill>
                <a:latin typeface="Arial"/>
              </a:rPr>
              <a:t>Switching de paquetes entre redes</a:t>
            </a: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Reenvío al siguiente salto</a:t>
            </a:r>
            <a:endParaRPr lang="es-ES" smtClean="0">
              <a:solidFill>
                <a:schemeClr val="accent5">
                  <a:lumMod val="75000"/>
                </a:schemeClr>
              </a:solidFill>
              <a:cs typeface="Arial" pitchFamily="34" charset="0"/>
            </a:endParaRPr>
          </a:p>
        </p:txBody>
      </p:sp>
      <p:sp>
        <p:nvSpPr>
          <p:cNvPr id="8195" name="Rectangle 6"/>
          <p:cNvSpPr>
            <a:spLocks noGrp="1" noChangeArrowheads="1"/>
          </p:cNvSpPr>
          <p:nvPr>
            <p:ph idx="1"/>
          </p:nvPr>
        </p:nvSpPr>
        <p:spPr>
          <a:xfrm>
            <a:off x="644525" y="1552575"/>
            <a:ext cx="8204200" cy="5000625"/>
          </a:xfrm>
        </p:spPr>
        <p:txBody>
          <a:bodyPr/>
          <a:lstStyle/>
          <a:p>
            <a:pPr eaLnBrk="1" hangingPunct="1">
              <a:lnSpc>
                <a:spcPct val="75000"/>
              </a:lnSpc>
              <a:buFont typeface="Wingdings" pitchFamily="2" charset="2"/>
              <a:buNone/>
            </a:pPr>
            <a:endParaRPr lang="es-ES" sz="2000" smtClean="0"/>
          </a:p>
          <a:p>
            <a:pPr eaLnBrk="1" hangingPunct="1">
              <a:lnSpc>
                <a:spcPct val="75000"/>
              </a:lnSpc>
            </a:pPr>
            <a:endParaRPr lang="es-ES" sz="2000" smtClean="0"/>
          </a:p>
          <a:p>
            <a:pPr eaLnBrk="1" hangingPunct="1">
              <a:lnSpc>
                <a:spcPct val="75000"/>
              </a:lnSpc>
            </a:pPr>
            <a:endParaRPr lang="es-ES" sz="2000" smtClean="0"/>
          </a:p>
          <a:p>
            <a:pPr eaLnBrk="1" hangingPunct="1">
              <a:lnSpc>
                <a:spcPct val="75000"/>
              </a:lnSpc>
            </a:pPr>
            <a:endParaRPr lang="es-ES" sz="2000" smtClean="0"/>
          </a:p>
          <a:p>
            <a:pPr eaLnBrk="1" hangingPunct="1">
              <a:lnSpc>
                <a:spcPct val="75000"/>
              </a:lnSpc>
            </a:pPr>
            <a:endParaRPr lang="es-ES" sz="2000" smtClean="0"/>
          </a:p>
          <a:p>
            <a:pPr eaLnBrk="1" hangingPunct="1">
              <a:lnSpc>
                <a:spcPct val="75000"/>
              </a:lnSpc>
            </a:pPr>
            <a:endParaRPr lang="es-ES" altLang="ja-JP" sz="2000" smtClean="0">
              <a:ea typeface="ＭＳ Ｐゴシック" pitchFamily="34" charset="-128"/>
            </a:endParaRPr>
          </a:p>
        </p:txBody>
      </p:sp>
      <p:pic>
        <p:nvPicPr>
          <p:cNvPr id="2050" name="Picture 2"/>
          <p:cNvPicPr>
            <a:picLocks noChangeAspect="1" noChangeArrowheads="1"/>
          </p:cNvPicPr>
          <p:nvPr/>
        </p:nvPicPr>
        <p:blipFill>
          <a:blip r:embed="rId3"/>
          <a:stretch>
            <a:fillRect/>
          </a:stretch>
        </p:blipFill>
        <p:spPr bwMode="auto">
          <a:xfrm>
            <a:off x="1727199" y="1504380"/>
            <a:ext cx="5994401" cy="4149969"/>
          </a:xfrm>
          <a:prstGeom prst="rect">
            <a:avLst/>
          </a:prstGeom>
          <a:noFill/>
          <a:ln w="9525">
            <a:noFill/>
            <a:miter lim="800000"/>
            <a:headEnd/>
            <a:tailEnd/>
          </a:ln>
        </p:spPr>
      </p:pic>
    </p:spTree>
    <p:extLst>
      <p:ext uri="{BB962C8B-B14F-4D97-AF65-F5344CB8AC3E}">
        <p14:creationId xmlns:p14="http://schemas.microsoft.com/office/powerpoint/2010/main" val="3501631653"/>
      </p:ext>
    </p:extLst>
  </p:cSld>
  <p:clrMapOvr>
    <a:masterClrMapping/>
  </p:clrMapOvr>
  <p:transition spd="med">
    <p:wipe dir="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145463" cy="838200"/>
          </a:xfrm>
        </p:spPr>
        <p:txBody>
          <a:bodyPr/>
          <a:lstStyle/>
          <a:p>
            <a:pPr algn="l" defTabSz="814365">
              <a:spcBef>
                <a:spcPct val="0"/>
              </a:spcBef>
              <a:spcAft>
                <a:spcPct val="0"/>
              </a:spcAft>
              <a:buNone/>
            </a:pPr>
            <a:r>
              <a:rPr lang="es-ES" sz="1800" b="1" i="0" smtClean="0">
                <a:solidFill>
                  <a:srgbClr val="708CA1"/>
                </a:solidFill>
                <a:latin typeface="Arial"/>
              </a:rPr>
              <a:t>Switching de paquetes entre redes</a:t>
            </a: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Routing de paquetes</a:t>
            </a:r>
            <a:endParaRPr lang="es-ES" smtClean="0">
              <a:solidFill>
                <a:schemeClr val="accent5">
                  <a:lumMod val="75000"/>
                </a:schemeClr>
              </a:solidFill>
              <a:cs typeface="Arial" pitchFamily="34" charset="0"/>
            </a:endParaRPr>
          </a:p>
        </p:txBody>
      </p:sp>
      <p:sp>
        <p:nvSpPr>
          <p:cNvPr id="8195" name="Rectangle 6"/>
          <p:cNvSpPr>
            <a:spLocks noGrp="1" noChangeArrowheads="1"/>
          </p:cNvSpPr>
          <p:nvPr>
            <p:ph idx="1"/>
          </p:nvPr>
        </p:nvSpPr>
        <p:spPr>
          <a:xfrm>
            <a:off x="644525" y="1552575"/>
            <a:ext cx="8204200" cy="5000625"/>
          </a:xfrm>
        </p:spPr>
        <p:txBody>
          <a:bodyPr/>
          <a:lstStyle/>
          <a:p>
            <a:pPr eaLnBrk="1" hangingPunct="1">
              <a:lnSpc>
                <a:spcPct val="75000"/>
              </a:lnSpc>
              <a:buFont typeface="Wingdings" pitchFamily="2" charset="2"/>
              <a:buNone/>
            </a:pPr>
            <a:endParaRPr lang="es-ES" sz="2000" smtClean="0"/>
          </a:p>
          <a:p>
            <a:pPr eaLnBrk="1" hangingPunct="1">
              <a:lnSpc>
                <a:spcPct val="75000"/>
              </a:lnSpc>
            </a:pPr>
            <a:endParaRPr lang="es-ES" sz="2000" smtClean="0"/>
          </a:p>
          <a:p>
            <a:pPr eaLnBrk="1" hangingPunct="1">
              <a:lnSpc>
                <a:spcPct val="75000"/>
              </a:lnSpc>
            </a:pPr>
            <a:endParaRPr lang="es-ES" sz="2000" smtClean="0"/>
          </a:p>
          <a:p>
            <a:pPr eaLnBrk="1" hangingPunct="1">
              <a:lnSpc>
                <a:spcPct val="75000"/>
              </a:lnSpc>
            </a:pPr>
            <a:endParaRPr lang="es-ES" sz="2000" smtClean="0"/>
          </a:p>
          <a:p>
            <a:pPr eaLnBrk="1" hangingPunct="1">
              <a:lnSpc>
                <a:spcPct val="75000"/>
              </a:lnSpc>
            </a:pPr>
            <a:endParaRPr lang="es-ES" sz="2000" smtClean="0"/>
          </a:p>
          <a:p>
            <a:pPr eaLnBrk="1" hangingPunct="1">
              <a:lnSpc>
                <a:spcPct val="75000"/>
              </a:lnSpc>
            </a:pPr>
            <a:endParaRPr lang="es-ES" altLang="ja-JP" sz="2000" smtClean="0">
              <a:ea typeface="ＭＳ Ｐゴシック" pitchFamily="34" charset="-128"/>
            </a:endParaRPr>
          </a:p>
        </p:txBody>
      </p:sp>
      <p:pic>
        <p:nvPicPr>
          <p:cNvPr id="3074" name="Picture 2"/>
          <p:cNvPicPr>
            <a:picLocks noChangeAspect="1" noChangeArrowheads="1"/>
          </p:cNvPicPr>
          <p:nvPr/>
        </p:nvPicPr>
        <p:blipFill>
          <a:blip r:embed="rId3"/>
          <a:stretch>
            <a:fillRect/>
          </a:stretch>
        </p:blipFill>
        <p:spPr bwMode="auto">
          <a:xfrm>
            <a:off x="1393372" y="1503980"/>
            <a:ext cx="6647542" cy="4598421"/>
          </a:xfrm>
          <a:prstGeom prst="rect">
            <a:avLst/>
          </a:prstGeom>
          <a:noFill/>
          <a:ln w="9525">
            <a:noFill/>
            <a:miter lim="800000"/>
            <a:headEnd/>
            <a:tailEnd/>
          </a:ln>
        </p:spPr>
      </p:pic>
    </p:spTree>
    <p:extLst>
      <p:ext uri="{BB962C8B-B14F-4D97-AF65-F5344CB8AC3E}">
        <p14:creationId xmlns:p14="http://schemas.microsoft.com/office/powerpoint/2010/main" val="1628121601"/>
      </p:ext>
    </p:extLst>
  </p:cSld>
  <p:clrMapOvr>
    <a:masterClrMapping/>
  </p:clrMapOvr>
  <p:transition spd="med">
    <p:wipe dir="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145463" cy="838200"/>
          </a:xfrm>
        </p:spPr>
        <p:txBody>
          <a:bodyPr/>
          <a:lstStyle/>
          <a:p>
            <a:pPr algn="l" defTabSz="814365">
              <a:spcBef>
                <a:spcPct val="0"/>
              </a:spcBef>
              <a:spcAft>
                <a:spcPct val="0"/>
              </a:spcAft>
              <a:buNone/>
            </a:pPr>
            <a:r>
              <a:rPr lang="es-ES" sz="1800" b="1" i="0" smtClean="0">
                <a:solidFill>
                  <a:srgbClr val="708CA1"/>
                </a:solidFill>
                <a:latin typeface="Arial"/>
              </a:rPr>
              <a:t>Switching de paquetes entre redes</a:t>
            </a: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Llegar al destino</a:t>
            </a:r>
            <a:endParaRPr lang="es-ES" smtClean="0">
              <a:solidFill>
                <a:schemeClr val="accent5">
                  <a:lumMod val="75000"/>
                </a:schemeClr>
              </a:solidFill>
              <a:cs typeface="Arial" pitchFamily="34" charset="0"/>
            </a:endParaRPr>
          </a:p>
        </p:txBody>
      </p:sp>
      <p:pic>
        <p:nvPicPr>
          <p:cNvPr id="4098" name="Picture 2"/>
          <p:cNvPicPr>
            <a:picLocks noGrp="1" noChangeAspect="1" noChangeArrowheads="1"/>
          </p:cNvPicPr>
          <p:nvPr>
            <p:ph idx="1"/>
          </p:nvPr>
        </p:nvPicPr>
        <p:blipFill>
          <a:blip r:embed="rId3"/>
          <a:stretch>
            <a:fillRect/>
          </a:stretch>
        </p:blipFill>
        <p:spPr bwMode="auto">
          <a:xfrm>
            <a:off x="1059599" y="1364343"/>
            <a:ext cx="6306482" cy="4572000"/>
          </a:xfrm>
          <a:prstGeom prst="rect">
            <a:avLst/>
          </a:prstGeom>
          <a:noFill/>
          <a:ln w="9525">
            <a:noFill/>
            <a:miter lim="800000"/>
            <a:headEnd/>
            <a:tailEnd/>
          </a:ln>
        </p:spPr>
      </p:pic>
    </p:spTree>
    <p:extLst>
      <p:ext uri="{BB962C8B-B14F-4D97-AF65-F5344CB8AC3E}">
        <p14:creationId xmlns:p14="http://schemas.microsoft.com/office/powerpoint/2010/main" val="1922075860"/>
      </p:ext>
    </p:extLst>
  </p:cSld>
  <p:clrMapOvr>
    <a:masterClrMapping/>
  </p:clrMapOvr>
  <p:transition spd="med">
    <p:wipe dir="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stretch>
            <a:fillRect/>
          </a:stretch>
        </p:blipFill>
        <p:spPr bwMode="auto">
          <a:xfrm>
            <a:off x="1509486" y="1460969"/>
            <a:ext cx="6037943" cy="4898014"/>
          </a:xfrm>
          <a:prstGeom prst="rect">
            <a:avLst/>
          </a:prstGeom>
          <a:noFill/>
          <a:ln w="9525">
            <a:noFill/>
            <a:miter lim="800000"/>
            <a:headEnd/>
            <a:tailEnd/>
          </a:ln>
        </p:spPr>
      </p:pic>
      <p:sp>
        <p:nvSpPr>
          <p:cNvPr id="8194" name="Rectangle 2"/>
          <p:cNvSpPr>
            <a:spLocks noGrp="1" noChangeArrowheads="1"/>
          </p:cNvSpPr>
          <p:nvPr>
            <p:ph type="title"/>
          </p:nvPr>
        </p:nvSpPr>
        <p:spPr>
          <a:xfrm>
            <a:off x="339725" y="492125"/>
            <a:ext cx="8145463" cy="838200"/>
          </a:xfrm>
        </p:spPr>
        <p:txBody>
          <a:bodyPr/>
          <a:lstStyle/>
          <a:p>
            <a:pPr algn="l" defTabSz="814365">
              <a:spcBef>
                <a:spcPct val="0"/>
              </a:spcBef>
              <a:spcAft>
                <a:spcPct val="0"/>
              </a:spcAft>
              <a:buNone/>
            </a:pPr>
            <a:r>
              <a:rPr lang="es-ES" sz="1800" b="1" i="0" smtClean="0">
                <a:solidFill>
                  <a:srgbClr val="708CA1"/>
                </a:solidFill>
                <a:latin typeface="Arial"/>
              </a:rPr>
              <a:t>Determinación de rutas</a:t>
            </a: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Decisiones de routing</a:t>
            </a:r>
            <a:endParaRPr lang="es-ES" smtClean="0">
              <a:solidFill>
                <a:schemeClr val="accent5">
                  <a:lumMod val="75000"/>
                </a:schemeClr>
              </a:solidFill>
              <a:cs typeface="Arial" pitchFamily="34" charset="0"/>
            </a:endParaRPr>
          </a:p>
        </p:txBody>
      </p:sp>
    </p:spTree>
    <p:extLst>
      <p:ext uri="{BB962C8B-B14F-4D97-AF65-F5344CB8AC3E}">
        <p14:creationId xmlns:p14="http://schemas.microsoft.com/office/powerpoint/2010/main" val="1143538269"/>
      </p:ext>
    </p:extLst>
  </p:cSld>
  <p:clrMapOvr>
    <a:masterClrMapping/>
  </p:clrMapOvr>
  <p:transition spd="med">
    <p:wipe dir="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145463" cy="838200"/>
          </a:xfrm>
        </p:spPr>
        <p:txBody>
          <a:bodyPr/>
          <a:lstStyle/>
          <a:p>
            <a:pPr algn="l" defTabSz="814365">
              <a:spcBef>
                <a:spcPct val="0"/>
              </a:spcBef>
              <a:spcAft>
                <a:spcPct val="0"/>
              </a:spcAft>
              <a:buNone/>
            </a:pPr>
            <a:r>
              <a:rPr lang="es-ES" sz="1800" b="1" i="0" smtClean="0">
                <a:solidFill>
                  <a:srgbClr val="708CA1"/>
                </a:solidFill>
                <a:latin typeface="Arial"/>
              </a:rPr>
              <a:t>Determinación de rutas</a:t>
            </a: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Mejor ruta</a:t>
            </a:r>
            <a:endParaRPr lang="es-ES" smtClean="0">
              <a:solidFill>
                <a:schemeClr val="accent5">
                  <a:lumMod val="75000"/>
                </a:schemeClr>
              </a:solidFill>
              <a:cs typeface="Arial" pitchFamily="34" charset="0"/>
            </a:endParaRPr>
          </a:p>
        </p:txBody>
      </p:sp>
      <p:sp>
        <p:nvSpPr>
          <p:cNvPr id="5" name="Content Placeholder 3"/>
          <p:cNvSpPr txBox="1">
            <a:spLocks/>
          </p:cNvSpPr>
          <p:nvPr/>
        </p:nvSpPr>
        <p:spPr bwMode="auto">
          <a:xfrm>
            <a:off x="478970" y="1386114"/>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236555" indent="-236555" defTabSz="814365" eaLnBrk="0" fontAlgn="base" hangingPunct="0">
              <a:lnSpc>
                <a:spcPct val="95000"/>
              </a:lnSpc>
              <a:spcBef>
                <a:spcPct val="50000"/>
              </a:spcBef>
              <a:spcAft>
                <a:spcPct val="0"/>
              </a:spcAft>
              <a:buClr>
                <a:srgbClr val="708CA1"/>
              </a:buClr>
              <a:buFont typeface="Wingdings"/>
              <a:buChar char="§"/>
            </a:pPr>
            <a:r>
              <a:rPr lang="es-ES" sz="2200" dirty="0">
                <a:solidFill>
                  <a:srgbClr val="000000"/>
                </a:solidFill>
              </a:rPr>
              <a:t>Un protocolo de routing elige la mejor ruta en función del valor o la métrica que usa para determinar la distancia para llegar a una red.</a:t>
            </a:r>
          </a:p>
          <a:p>
            <a:pPr marL="236555" indent="-236555" defTabSz="814365" eaLnBrk="0" fontAlgn="base" hangingPunct="0">
              <a:lnSpc>
                <a:spcPct val="95000"/>
              </a:lnSpc>
              <a:spcBef>
                <a:spcPct val="50000"/>
              </a:spcBef>
              <a:spcAft>
                <a:spcPct val="0"/>
              </a:spcAft>
              <a:buClr>
                <a:srgbClr val="708CA1"/>
              </a:buClr>
              <a:buFont typeface="Wingdings"/>
              <a:buChar char="§"/>
            </a:pPr>
            <a:r>
              <a:rPr lang="es-ES" sz="2200" dirty="0">
                <a:solidFill>
                  <a:srgbClr val="000000"/>
                </a:solidFill>
              </a:rPr>
              <a:t>Una métrica es un valor que se utiliza para medir la distancia que existe hasta una red determinada.  </a:t>
            </a:r>
          </a:p>
          <a:p>
            <a:pPr marL="236555" indent="-236555" defTabSz="814365" eaLnBrk="0" fontAlgn="base" hangingPunct="0">
              <a:lnSpc>
                <a:spcPct val="95000"/>
              </a:lnSpc>
              <a:spcBef>
                <a:spcPct val="50000"/>
              </a:spcBef>
              <a:spcAft>
                <a:spcPct val="0"/>
              </a:spcAft>
              <a:buClr>
                <a:srgbClr val="708CA1"/>
              </a:buClr>
              <a:buFont typeface="Wingdings"/>
              <a:buChar char="§"/>
            </a:pPr>
            <a:r>
              <a:rPr lang="es-ES" sz="2200" dirty="0">
                <a:solidFill>
                  <a:srgbClr val="000000"/>
                </a:solidFill>
              </a:rPr>
              <a:t>La mejor ruta a una red es la ruta con la métrica más baja.</a:t>
            </a:r>
          </a:p>
          <a:p>
            <a:pPr marL="236555" indent="-236555" defTabSz="814365" eaLnBrk="0" fontAlgn="base" hangingPunct="0">
              <a:lnSpc>
                <a:spcPct val="95000"/>
              </a:lnSpc>
              <a:spcBef>
                <a:spcPct val="50000"/>
              </a:spcBef>
              <a:spcAft>
                <a:spcPct val="0"/>
              </a:spcAft>
              <a:buClr>
                <a:srgbClr val="708CA1"/>
              </a:buClr>
              <a:buFont typeface="Wingdings"/>
              <a:buChar char="§"/>
            </a:pPr>
            <a:r>
              <a:rPr lang="es-ES" sz="2200" dirty="0">
                <a:solidFill>
                  <a:srgbClr val="000000"/>
                </a:solidFill>
              </a:rPr>
              <a:t>Los protocolos de routing dinámico utilizan sus propias reglas y métricas para armar y actualizar las tablas de routing, por ejemplo: </a:t>
            </a:r>
            <a:r>
              <a:rPr lang="es-ES" sz="2400" dirty="0">
                <a:solidFill>
                  <a:srgbClr val="000000"/>
                </a:solidFill>
              </a:rPr>
              <a:t>	</a:t>
            </a:r>
          </a:p>
          <a:p>
            <a:pPr marL="990600" lvl="2" defTabSz="814365" eaLnBrk="0" fontAlgn="base" hangingPunct="0">
              <a:lnSpc>
                <a:spcPct val="95000"/>
              </a:lnSpc>
              <a:spcBef>
                <a:spcPct val="50000"/>
              </a:spcBef>
              <a:spcAft>
                <a:spcPct val="0"/>
              </a:spcAft>
              <a:buClr>
                <a:srgbClr val="708CA1"/>
              </a:buClr>
            </a:pPr>
            <a:r>
              <a:rPr lang="es-ES" sz="1600" b="1" dirty="0">
                <a:solidFill>
                  <a:srgbClr val="000000"/>
                </a:solidFill>
              </a:rPr>
              <a:t>Protocolo de información de routing (RIP): </a:t>
            </a:r>
            <a:r>
              <a:rPr lang="es-ES" sz="1600" dirty="0">
                <a:solidFill>
                  <a:srgbClr val="000000"/>
                </a:solidFill>
              </a:rPr>
              <a:t>conteo de saltos.</a:t>
            </a:r>
          </a:p>
          <a:p>
            <a:pPr marL="990600" lvl="1" defTabSz="814365" eaLnBrk="0" fontAlgn="base" hangingPunct="0">
              <a:lnSpc>
                <a:spcPct val="95000"/>
              </a:lnSpc>
              <a:spcBef>
                <a:spcPct val="50000"/>
              </a:spcBef>
              <a:spcAft>
                <a:spcPct val="0"/>
              </a:spcAft>
            </a:pPr>
            <a:r>
              <a:rPr lang="es-ES" sz="1600" b="1" dirty="0">
                <a:solidFill>
                  <a:srgbClr val="000000"/>
                </a:solidFill>
              </a:rPr>
              <a:t>Protocolo OSPF (Open Shortest Path First):</a:t>
            </a:r>
            <a:r>
              <a:rPr lang="es-ES" sz="1600" dirty="0">
                <a:solidFill>
                  <a:srgbClr val="000000"/>
                </a:solidFill>
              </a:rPr>
              <a:t> costo según el ancho de banda acumulativo de origen a destino.</a:t>
            </a:r>
          </a:p>
          <a:p>
            <a:pPr marL="990600" lvl="1" defTabSz="814365" eaLnBrk="0" fontAlgn="base" hangingPunct="0">
              <a:lnSpc>
                <a:spcPct val="95000"/>
              </a:lnSpc>
              <a:spcBef>
                <a:spcPct val="50000"/>
              </a:spcBef>
              <a:spcAft>
                <a:spcPct val="0"/>
              </a:spcAft>
            </a:pPr>
            <a:r>
              <a:rPr lang="es-ES" sz="1600" b="1" dirty="0">
                <a:solidFill>
                  <a:srgbClr val="000000"/>
                </a:solidFill>
              </a:rPr>
              <a:t>Protocolo de routing de gateway interior mejorado (EIGRP):  </a:t>
            </a:r>
            <a:r>
              <a:rPr lang="es-ES" sz="1600" dirty="0">
                <a:solidFill>
                  <a:srgbClr val="000000"/>
                </a:solidFill>
              </a:rPr>
              <a:t>ancho de banda, retraso, carga, confiabilidad.</a:t>
            </a:r>
          </a:p>
          <a:p>
            <a:pPr marL="693755" lvl="1" indent="-236555" defTabSz="814365" eaLnBrk="0" fontAlgn="base" hangingPunct="0">
              <a:lnSpc>
                <a:spcPct val="95000"/>
              </a:lnSpc>
              <a:spcBef>
                <a:spcPct val="50000"/>
              </a:spcBef>
              <a:spcAft>
                <a:spcPct val="0"/>
              </a:spcAft>
            </a:pPr>
            <a:endParaRPr lang="es-ES" sz="1600" dirty="0">
              <a:solidFill>
                <a:srgbClr val="000000"/>
              </a:solidFill>
            </a:endParaRPr>
          </a:p>
          <a:p>
            <a:pPr marL="236555" indent="-236555" defTabSz="814365" eaLnBrk="0" fontAlgn="base" hangingPunct="0">
              <a:lnSpc>
                <a:spcPct val="95000"/>
              </a:lnSpc>
              <a:spcBef>
                <a:spcPct val="50000"/>
              </a:spcBef>
              <a:spcAft>
                <a:spcPct val="0"/>
              </a:spcAft>
            </a:pPr>
            <a:endParaRPr lang="es-ES" sz="2400" dirty="0">
              <a:solidFill>
                <a:srgbClr val="000000"/>
              </a:solidFill>
            </a:endParaRPr>
          </a:p>
          <a:p>
            <a:pPr marL="693755" lvl="1" indent="-236555" defTabSz="814365" eaLnBrk="0" fontAlgn="base" hangingPunct="0">
              <a:lnSpc>
                <a:spcPct val="95000"/>
              </a:lnSpc>
              <a:spcBef>
                <a:spcPct val="50000"/>
              </a:spcBef>
              <a:spcAft>
                <a:spcPct val="0"/>
              </a:spcAft>
              <a:buClr>
                <a:srgbClr val="708CA1"/>
              </a:buClr>
              <a:buFont typeface="Wingdings"/>
              <a:buChar char="§"/>
            </a:pPr>
            <a:endParaRPr lang="es-ES" sz="2400" dirty="0">
              <a:solidFill>
                <a:srgbClr val="000000"/>
              </a:solidFill>
            </a:endParaRPr>
          </a:p>
          <a:p>
            <a:pPr marL="236555" indent="-236555" defTabSz="814365" eaLnBrk="0" fontAlgn="base" hangingPunct="0">
              <a:lnSpc>
                <a:spcPct val="95000"/>
              </a:lnSpc>
              <a:spcBef>
                <a:spcPct val="50000"/>
              </a:spcBef>
              <a:spcAft>
                <a:spcPct val="0"/>
              </a:spcAft>
              <a:buClr>
                <a:srgbClr val="708CA1"/>
              </a:buClr>
              <a:buFont typeface="Wingdings"/>
              <a:buChar char="§"/>
            </a:pPr>
            <a:endParaRPr lang="es-ES" sz="2400" dirty="0">
              <a:solidFill>
                <a:srgbClr val="000000"/>
              </a:solidFill>
            </a:endParaRPr>
          </a:p>
          <a:p>
            <a:pPr marL="236555" indent="-236555" defTabSz="814365" eaLnBrk="0" fontAlgn="base" hangingPunct="0">
              <a:lnSpc>
                <a:spcPct val="95000"/>
              </a:lnSpc>
              <a:spcBef>
                <a:spcPct val="50000"/>
              </a:spcBef>
              <a:spcAft>
                <a:spcPct val="0"/>
              </a:spcAft>
              <a:buClr>
                <a:srgbClr val="708CA1"/>
              </a:buClr>
              <a:buFont typeface="Wingdings"/>
              <a:buChar char="§"/>
            </a:pPr>
            <a:endParaRPr lang="es-ES" sz="2400" dirty="0">
              <a:solidFill>
                <a:srgbClr val="000000"/>
              </a:solidFill>
            </a:endParaRPr>
          </a:p>
          <a:p>
            <a:pPr eaLnBrk="0" fontAlgn="base" hangingPunct="0">
              <a:lnSpc>
                <a:spcPct val="90000"/>
              </a:lnSpc>
              <a:spcBef>
                <a:spcPct val="0"/>
              </a:spcBef>
              <a:spcAft>
                <a:spcPct val="0"/>
              </a:spcAft>
            </a:pPr>
            <a:r>
              <a:rPr lang="es-ES" sz="2400" b="1" dirty="0">
                <a:solidFill>
                  <a:srgbClr val="000000"/>
                </a:solidFill>
              </a:rPr>
              <a:t>Protocolo OSPF (Open Shortest Path First):</a:t>
            </a:r>
            <a:r>
              <a:rPr lang="es-ES" sz="2400" dirty="0">
                <a:solidFill>
                  <a:srgbClr val="000000"/>
                </a:solidFill>
              </a:rPr>
              <a:t> costo según el ancho de banda acumulativo de origen a destino.</a:t>
            </a:r>
          </a:p>
          <a:p>
            <a:pPr eaLnBrk="0" fontAlgn="base" hangingPunct="0">
              <a:lnSpc>
                <a:spcPct val="90000"/>
              </a:lnSpc>
              <a:spcBef>
                <a:spcPct val="0"/>
              </a:spcBef>
              <a:spcAft>
                <a:spcPct val="0"/>
              </a:spcAft>
            </a:pPr>
            <a:r>
              <a:rPr lang="es-ES" sz="2400" b="1" dirty="0">
                <a:solidFill>
                  <a:srgbClr val="000000"/>
                </a:solidFill>
              </a:rPr>
              <a:t>Protocolo de routing de gateway interior mejorado (EIGRP): </a:t>
            </a:r>
            <a:r>
              <a:rPr lang="es-ES" sz="2400" dirty="0">
                <a:solidFill>
                  <a:srgbClr val="000000"/>
                </a:solidFill>
              </a:rPr>
              <a:t>ancho de banda, retraso, carga, confiabilidad.</a:t>
            </a:r>
          </a:p>
          <a:p>
            <a:pPr marL="236555" indent="-236555" defTabSz="814365" eaLnBrk="0" fontAlgn="base" hangingPunct="0">
              <a:lnSpc>
                <a:spcPct val="95000"/>
              </a:lnSpc>
              <a:spcBef>
                <a:spcPct val="50000"/>
              </a:spcBef>
              <a:spcAft>
                <a:spcPct val="0"/>
              </a:spcAft>
              <a:buClr>
                <a:srgbClr val="708CA1"/>
              </a:buClr>
              <a:buFont typeface="Wingdings"/>
              <a:buChar char="§"/>
            </a:pPr>
            <a:r>
              <a:rPr lang="es-ES" sz="2400" dirty="0">
                <a:solidFill>
                  <a:srgbClr val="000000"/>
                </a:solidFill>
              </a:rPr>
              <a:t>.</a:t>
            </a:r>
          </a:p>
          <a:p>
            <a:pPr marL="236555" indent="-236555" defTabSz="814365" eaLnBrk="0" fontAlgn="base" hangingPunct="0">
              <a:lnSpc>
                <a:spcPct val="95000"/>
              </a:lnSpc>
              <a:spcBef>
                <a:spcPct val="50000"/>
              </a:spcBef>
              <a:spcAft>
                <a:spcPct val="0"/>
              </a:spcAft>
              <a:buClr>
                <a:srgbClr val="708CA1"/>
              </a:buClr>
              <a:buFont typeface="Wingdings"/>
              <a:buChar char="§"/>
            </a:pPr>
            <a:endParaRPr lang="es-ES" sz="2400" dirty="0">
              <a:solidFill>
                <a:srgbClr val="000000"/>
              </a:solidFill>
            </a:endParaRPr>
          </a:p>
          <a:p>
            <a:pPr marL="236555" indent="-236555" defTabSz="814365" eaLnBrk="0" fontAlgn="base" hangingPunct="0">
              <a:lnSpc>
                <a:spcPct val="95000"/>
              </a:lnSpc>
              <a:spcBef>
                <a:spcPct val="50000"/>
              </a:spcBef>
              <a:spcAft>
                <a:spcPct val="0"/>
              </a:spcAft>
              <a:buClr>
                <a:srgbClr val="708CA1"/>
              </a:buClr>
              <a:buFont typeface="Wingdings"/>
              <a:buChar char="§"/>
            </a:pPr>
            <a:endParaRPr lang="es-ES" sz="2400" dirty="0">
              <a:solidFill>
                <a:srgbClr val="000000"/>
              </a:solidFill>
            </a:endParaRPr>
          </a:p>
          <a:p>
            <a:pPr marL="236555" indent="-236555" defTabSz="814365" eaLnBrk="0" fontAlgn="base" hangingPunct="0">
              <a:lnSpc>
                <a:spcPct val="95000"/>
              </a:lnSpc>
              <a:spcBef>
                <a:spcPct val="50000"/>
              </a:spcBef>
              <a:spcAft>
                <a:spcPct val="0"/>
              </a:spcAft>
              <a:buClr>
                <a:srgbClr val="708CA1"/>
              </a:buClr>
              <a:buFont typeface="Wingdings"/>
              <a:buChar char="§"/>
            </a:pPr>
            <a:endParaRPr lang="es-ES" sz="2400" kern="0" dirty="0">
              <a:solidFill>
                <a:srgbClr val="000000"/>
              </a:solidFill>
            </a:endParaRPr>
          </a:p>
        </p:txBody>
      </p:sp>
    </p:spTree>
    <p:extLst>
      <p:ext uri="{BB962C8B-B14F-4D97-AF65-F5344CB8AC3E}">
        <p14:creationId xmlns:p14="http://schemas.microsoft.com/office/powerpoint/2010/main" val="2107264141"/>
      </p:ext>
    </p:extLst>
  </p:cSld>
  <p:clrMapOvr>
    <a:masterClrMapping/>
  </p:clrMapOvr>
  <p:transition spd="med">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121381" y="1418184"/>
            <a:ext cx="6738799" cy="5153745"/>
          </a:xfrm>
          <a:prstGeom prst="rect">
            <a:avLst/>
          </a:prstGeom>
        </p:spPr>
      </p:pic>
      <p:sp>
        <p:nvSpPr>
          <p:cNvPr id="7170" name="Rectangle 2"/>
          <p:cNvSpPr>
            <a:spLocks noGrp="1" noChangeArrowheads="1"/>
          </p:cNvSpPr>
          <p:nvPr>
            <p:ph type="title"/>
          </p:nvPr>
        </p:nvSpPr>
        <p:spPr>
          <a:xfrm>
            <a:off x="289152" y="522741"/>
            <a:ext cx="8145462" cy="838200"/>
          </a:xfrm>
        </p:spPr>
        <p:txBody>
          <a:bodyPr/>
          <a:lstStyle/>
          <a:p>
            <a:pPr algn="l" defTabSz="814365">
              <a:spcBef>
                <a:spcPct val="0"/>
              </a:spcBef>
              <a:spcAft>
                <a:spcPct val="0"/>
              </a:spcAft>
              <a:buNone/>
            </a:pPr>
            <a:r>
              <a:rPr lang="es-ES" sz="1800" b="1" i="0" smtClean="0">
                <a:solidFill>
                  <a:srgbClr val="708CA1"/>
                </a:solidFill>
                <a:latin typeface="Arial"/>
                <a:ea typeface="ＭＳ Ｐゴシック"/>
              </a:rPr>
              <a:t>Descripción general de las VLAN</a:t>
            </a:r>
            <a:br>
              <a:rPr lang="es-ES" sz="1800" b="1" i="0" smtClean="0">
                <a:solidFill>
                  <a:srgbClr val="708CA1"/>
                </a:solidFill>
                <a:latin typeface="Arial"/>
                <a:ea typeface="ＭＳ Ｐゴシック"/>
              </a:rPr>
            </a:br>
            <a:r>
              <a:rPr lang="es-ES" sz="3200" b="1" i="0" smtClean="0">
                <a:solidFill>
                  <a:srgbClr val="708CA1"/>
                </a:solidFill>
                <a:latin typeface="Arial"/>
                <a:ea typeface="ＭＳ Ｐゴシック"/>
              </a:rPr>
              <a:t>Tipos de VLAN</a:t>
            </a:r>
            <a:endParaRPr lang="es-ES" smtClean="0">
              <a:ea typeface="ＭＳ Ｐゴシック" pitchFamily="34" charset="-128"/>
            </a:endParaRPr>
          </a:p>
        </p:txBody>
      </p:sp>
    </p:spTree>
    <p:extLst>
      <p:ext uri="{BB962C8B-B14F-4D97-AF65-F5344CB8AC3E}">
        <p14:creationId xmlns:p14="http://schemas.microsoft.com/office/powerpoint/2010/main" val="313385336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145463" cy="838200"/>
          </a:xfrm>
        </p:spPr>
        <p:txBody>
          <a:bodyPr/>
          <a:lstStyle/>
          <a:p>
            <a:pPr algn="l" defTabSz="814365">
              <a:spcBef>
                <a:spcPct val="0"/>
              </a:spcBef>
              <a:spcAft>
                <a:spcPct val="0"/>
              </a:spcAft>
              <a:buNone/>
            </a:pPr>
            <a:r>
              <a:rPr lang="es-ES" sz="1800" b="1" i="0" smtClean="0">
                <a:solidFill>
                  <a:srgbClr val="708CA1"/>
                </a:solidFill>
                <a:latin typeface="Arial"/>
              </a:rPr>
              <a:t>Determinación de rutas</a:t>
            </a: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Balanceo de carga</a:t>
            </a:r>
            <a:endParaRPr lang="es-ES" smtClean="0">
              <a:solidFill>
                <a:schemeClr val="accent5">
                  <a:lumMod val="75000"/>
                </a:schemeClr>
              </a:solidFill>
              <a:cs typeface="Arial" pitchFamily="34" charset="0"/>
            </a:endParaRPr>
          </a:p>
        </p:txBody>
      </p:sp>
      <p:sp>
        <p:nvSpPr>
          <p:cNvPr id="5" name="Content Placeholder 3"/>
          <p:cNvSpPr txBox="1">
            <a:spLocks/>
          </p:cNvSpPr>
          <p:nvPr/>
        </p:nvSpPr>
        <p:spPr bwMode="auto">
          <a:xfrm>
            <a:off x="478970" y="1386114"/>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236538" indent="-236538" defTabSz="814388" eaLnBrk="0" fontAlgn="base" hangingPunct="0">
              <a:lnSpc>
                <a:spcPct val="95000"/>
              </a:lnSpc>
              <a:spcBef>
                <a:spcPct val="50000"/>
              </a:spcBef>
              <a:spcAft>
                <a:spcPct val="0"/>
              </a:spcAft>
              <a:buClr>
                <a:srgbClr val="708CA1"/>
              </a:buCl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kern="0">
              <a:solidFill>
                <a:srgbClr val="000000"/>
              </a:solidFill>
            </a:endParaRPr>
          </a:p>
        </p:txBody>
      </p:sp>
      <p:sp>
        <p:nvSpPr>
          <p:cNvPr id="6" name="Content Placeholder 3"/>
          <p:cNvSpPr txBox="1">
            <a:spLocks/>
          </p:cNvSpPr>
          <p:nvPr/>
        </p:nvSpPr>
        <p:spPr bwMode="auto">
          <a:xfrm>
            <a:off x="631370" y="1538514"/>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693738" lvl="1" indent="-236538" defTabSz="814388" eaLnBrk="0" fontAlgn="base" hangingPunct="0">
              <a:lnSpc>
                <a:spcPct val="95000"/>
              </a:lnSpc>
              <a:spcBef>
                <a:spcPct val="50000"/>
              </a:spcBef>
              <a:spcAft>
                <a:spcPct val="0"/>
              </a:spcAft>
              <a:buClr>
                <a:srgbClr val="708CA1"/>
              </a:buClr>
            </a:pPr>
            <a:endParaRPr lang="es-ES">
              <a:solidFill>
                <a:srgbClr val="000000"/>
              </a:solidFill>
            </a:endParaRPr>
          </a:p>
          <a:p>
            <a:pPr marL="236538" indent="-236538" defTabSz="814388" eaLnBrk="0" fontAlgn="base" hangingPunct="0">
              <a:lnSpc>
                <a:spcPct val="95000"/>
              </a:lnSpc>
              <a:spcBef>
                <a:spcPct val="50000"/>
              </a:spcBef>
              <a:spcAft>
                <a:spcPct val="0"/>
              </a:spcAft>
              <a:buClr>
                <a:srgbClr val="708CA1"/>
              </a:buClr>
            </a:pPr>
            <a:endParaRPr lang="es-ES" sz="2400">
              <a:solidFill>
                <a:srgbClr val="000000"/>
              </a:solidFill>
            </a:endParaRPr>
          </a:p>
          <a:p>
            <a:pPr marL="693738" lvl="1"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kern="0">
              <a:solidFill>
                <a:srgbClr val="000000"/>
              </a:solidFill>
            </a:endParaRPr>
          </a:p>
        </p:txBody>
      </p:sp>
      <p:sp>
        <p:nvSpPr>
          <p:cNvPr id="7" name="Content Placeholder 3"/>
          <p:cNvSpPr txBox="1">
            <a:spLocks/>
          </p:cNvSpPr>
          <p:nvPr/>
        </p:nvSpPr>
        <p:spPr bwMode="auto">
          <a:xfrm>
            <a:off x="580570" y="1458686"/>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236555" indent="-236555" defTabSz="814365" eaLnBrk="0" fontAlgn="base" hangingPunct="0">
              <a:lnSpc>
                <a:spcPct val="95000"/>
              </a:lnSpc>
              <a:spcBef>
                <a:spcPct val="50000"/>
              </a:spcBef>
              <a:spcAft>
                <a:spcPct val="0"/>
              </a:spcAft>
              <a:buClr>
                <a:srgbClr val="708CA1"/>
              </a:buClr>
              <a:buFont typeface="Wingdings"/>
              <a:buChar char="§"/>
            </a:pPr>
            <a:r>
              <a:rPr lang="es-ES" sz="2400" dirty="0">
                <a:solidFill>
                  <a:srgbClr val="000000"/>
                </a:solidFill>
              </a:rPr>
              <a:t>Cuando un </a:t>
            </a:r>
            <a:r>
              <a:rPr lang="es-ES" sz="2400" dirty="0" err="1">
                <a:solidFill>
                  <a:srgbClr val="000000"/>
                </a:solidFill>
              </a:rPr>
              <a:t>router</a:t>
            </a:r>
            <a:r>
              <a:rPr lang="es-ES" sz="2400" dirty="0">
                <a:solidFill>
                  <a:srgbClr val="000000"/>
                </a:solidFill>
              </a:rPr>
              <a:t> tiene dos o más rutas hacia un destino con métrica del mismo costo, el </a:t>
            </a:r>
            <a:r>
              <a:rPr lang="es-ES" sz="2400" dirty="0" err="1">
                <a:solidFill>
                  <a:srgbClr val="000000"/>
                </a:solidFill>
              </a:rPr>
              <a:t>router</a:t>
            </a:r>
            <a:r>
              <a:rPr lang="es-ES" sz="2400" dirty="0">
                <a:solidFill>
                  <a:srgbClr val="000000"/>
                </a:solidFill>
              </a:rPr>
              <a:t> reenvía los paquetes usando ambas rutas por igual. </a:t>
            </a:r>
          </a:p>
          <a:p>
            <a:pPr marL="236555" indent="-236555" defTabSz="814365" eaLnBrk="0" fontAlgn="base" hangingPunct="0">
              <a:lnSpc>
                <a:spcPct val="95000"/>
              </a:lnSpc>
              <a:spcBef>
                <a:spcPct val="50000"/>
              </a:spcBef>
              <a:spcAft>
                <a:spcPct val="0"/>
              </a:spcAft>
            </a:pPr>
            <a:endParaRPr lang="es-ES" sz="2400" dirty="0">
              <a:solidFill>
                <a:srgbClr val="000000"/>
              </a:solidFill>
            </a:endParaRPr>
          </a:p>
          <a:p>
            <a:pPr marL="693755" lvl="1" indent="-236555" defTabSz="814365" eaLnBrk="0" fontAlgn="base" hangingPunct="0">
              <a:lnSpc>
                <a:spcPct val="95000"/>
              </a:lnSpc>
              <a:spcBef>
                <a:spcPct val="50000"/>
              </a:spcBef>
              <a:spcAft>
                <a:spcPct val="0"/>
              </a:spcAft>
              <a:buClr>
                <a:srgbClr val="708CA1"/>
              </a:buClr>
              <a:buFont typeface="Wingdings"/>
              <a:buChar char="§"/>
            </a:pPr>
            <a:endParaRPr lang="es-ES" sz="2400" dirty="0">
              <a:solidFill>
                <a:srgbClr val="000000"/>
              </a:solidFill>
            </a:endParaRPr>
          </a:p>
          <a:p>
            <a:pPr marL="236555" indent="-236555" defTabSz="814365" eaLnBrk="0" fontAlgn="base" hangingPunct="0">
              <a:lnSpc>
                <a:spcPct val="95000"/>
              </a:lnSpc>
              <a:spcBef>
                <a:spcPct val="50000"/>
              </a:spcBef>
              <a:spcAft>
                <a:spcPct val="0"/>
              </a:spcAft>
              <a:buClr>
                <a:srgbClr val="708CA1"/>
              </a:buClr>
              <a:buFont typeface="Wingdings"/>
              <a:buChar char="§"/>
            </a:pPr>
            <a:endParaRPr lang="es-ES" sz="2400" dirty="0">
              <a:solidFill>
                <a:srgbClr val="000000"/>
              </a:solidFill>
            </a:endParaRPr>
          </a:p>
          <a:p>
            <a:pPr marL="236555" indent="-236555" defTabSz="814365" eaLnBrk="0" fontAlgn="base" hangingPunct="0">
              <a:lnSpc>
                <a:spcPct val="95000"/>
              </a:lnSpc>
              <a:spcBef>
                <a:spcPct val="50000"/>
              </a:spcBef>
              <a:spcAft>
                <a:spcPct val="0"/>
              </a:spcAft>
              <a:buClr>
                <a:srgbClr val="708CA1"/>
              </a:buClr>
              <a:buFont typeface="Wingdings"/>
              <a:buChar char="§"/>
            </a:pPr>
            <a:endParaRPr lang="es-ES" sz="2400" dirty="0">
              <a:solidFill>
                <a:srgbClr val="000000"/>
              </a:solidFill>
            </a:endParaRPr>
          </a:p>
          <a:p>
            <a:pPr marL="236555" indent="-236555" defTabSz="814365" eaLnBrk="0" fontAlgn="base" hangingPunct="0">
              <a:lnSpc>
                <a:spcPct val="95000"/>
              </a:lnSpc>
              <a:spcBef>
                <a:spcPct val="50000"/>
              </a:spcBef>
              <a:spcAft>
                <a:spcPct val="0"/>
              </a:spcAft>
              <a:buClr>
                <a:srgbClr val="708CA1"/>
              </a:buClr>
              <a:buFont typeface="Wingdings"/>
              <a:buChar char="§"/>
            </a:pPr>
            <a:endParaRPr lang="es-ES" sz="2400" dirty="0">
              <a:solidFill>
                <a:srgbClr val="000000"/>
              </a:solidFill>
            </a:endParaRPr>
          </a:p>
          <a:p>
            <a:pPr marL="236555" indent="-236555" defTabSz="814365" eaLnBrk="0" fontAlgn="base" hangingPunct="0">
              <a:lnSpc>
                <a:spcPct val="95000"/>
              </a:lnSpc>
              <a:spcBef>
                <a:spcPct val="50000"/>
              </a:spcBef>
              <a:spcAft>
                <a:spcPct val="0"/>
              </a:spcAft>
              <a:buClr>
                <a:srgbClr val="708CA1"/>
              </a:buClr>
              <a:buFont typeface="Wingdings"/>
              <a:buChar char="§"/>
            </a:pPr>
            <a:endParaRPr lang="es-ES" sz="2400" dirty="0">
              <a:solidFill>
                <a:srgbClr val="000000"/>
              </a:solidFill>
            </a:endParaRPr>
          </a:p>
          <a:p>
            <a:pPr marL="236555" indent="-236555" defTabSz="814365" eaLnBrk="0" fontAlgn="base" hangingPunct="0">
              <a:lnSpc>
                <a:spcPct val="95000"/>
              </a:lnSpc>
              <a:spcBef>
                <a:spcPct val="50000"/>
              </a:spcBef>
              <a:spcAft>
                <a:spcPct val="0"/>
              </a:spcAft>
              <a:buClr>
                <a:srgbClr val="708CA1"/>
              </a:buClr>
              <a:buFont typeface="Wingdings"/>
              <a:buChar char="§"/>
            </a:pPr>
            <a:endParaRPr lang="es-ES" sz="2400" kern="0" dirty="0">
              <a:solidFill>
                <a:srgbClr val="000000"/>
              </a:solidFill>
            </a:endParaRPr>
          </a:p>
        </p:txBody>
      </p:sp>
    </p:spTree>
    <p:extLst>
      <p:ext uri="{BB962C8B-B14F-4D97-AF65-F5344CB8AC3E}">
        <p14:creationId xmlns:p14="http://schemas.microsoft.com/office/powerpoint/2010/main" val="384559226"/>
      </p:ext>
    </p:extLst>
  </p:cSld>
  <p:clrMapOvr>
    <a:masterClrMapping/>
  </p:clrMapOvr>
  <p:transition spd="med">
    <p:wipe dir="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145463" cy="838200"/>
          </a:xfrm>
        </p:spPr>
        <p:txBody>
          <a:bodyPr/>
          <a:lstStyle/>
          <a:p>
            <a:pPr algn="l" defTabSz="814365">
              <a:spcBef>
                <a:spcPct val="0"/>
              </a:spcBef>
              <a:spcAft>
                <a:spcPct val="0"/>
              </a:spcAft>
              <a:buNone/>
            </a:pPr>
            <a:r>
              <a:rPr lang="es-ES" sz="1800" b="1" i="0" smtClean="0">
                <a:solidFill>
                  <a:srgbClr val="708CA1"/>
                </a:solidFill>
                <a:latin typeface="Arial"/>
              </a:rPr>
              <a:t>Determinación de rutas</a:t>
            </a: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Distancia administrativa</a:t>
            </a:r>
            <a:endParaRPr lang="es-ES" smtClean="0">
              <a:solidFill>
                <a:schemeClr val="accent5">
                  <a:lumMod val="75000"/>
                </a:schemeClr>
              </a:solidFill>
              <a:cs typeface="Arial" pitchFamily="34" charset="0"/>
            </a:endParaRPr>
          </a:p>
        </p:txBody>
      </p:sp>
      <p:sp>
        <p:nvSpPr>
          <p:cNvPr id="5" name="Content Placeholder 3"/>
          <p:cNvSpPr txBox="1">
            <a:spLocks/>
          </p:cNvSpPr>
          <p:nvPr/>
        </p:nvSpPr>
        <p:spPr bwMode="auto">
          <a:xfrm>
            <a:off x="478970" y="1386114"/>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236538" indent="-236538" defTabSz="814388" eaLnBrk="0" fontAlgn="base" hangingPunct="0">
              <a:lnSpc>
                <a:spcPct val="95000"/>
              </a:lnSpc>
              <a:spcBef>
                <a:spcPct val="50000"/>
              </a:spcBef>
              <a:spcAft>
                <a:spcPct val="0"/>
              </a:spcAft>
              <a:buClr>
                <a:srgbClr val="708CA1"/>
              </a:buCl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kern="0">
              <a:solidFill>
                <a:srgbClr val="000000"/>
              </a:solidFill>
            </a:endParaRPr>
          </a:p>
        </p:txBody>
      </p:sp>
      <p:sp>
        <p:nvSpPr>
          <p:cNvPr id="6" name="Content Placeholder 3"/>
          <p:cNvSpPr txBox="1">
            <a:spLocks/>
          </p:cNvSpPr>
          <p:nvPr/>
        </p:nvSpPr>
        <p:spPr bwMode="auto">
          <a:xfrm>
            <a:off x="631370" y="1538514"/>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693738" lvl="1" indent="-236538" defTabSz="814388" eaLnBrk="0" fontAlgn="base" hangingPunct="0">
              <a:lnSpc>
                <a:spcPct val="95000"/>
              </a:lnSpc>
              <a:spcBef>
                <a:spcPct val="50000"/>
              </a:spcBef>
              <a:spcAft>
                <a:spcPct val="0"/>
              </a:spcAft>
              <a:buClr>
                <a:srgbClr val="708CA1"/>
              </a:buClr>
            </a:pPr>
            <a:endParaRPr lang="es-ES">
              <a:solidFill>
                <a:srgbClr val="000000"/>
              </a:solidFill>
            </a:endParaRPr>
          </a:p>
          <a:p>
            <a:pPr marL="236538" indent="-236538" defTabSz="814388" eaLnBrk="0" fontAlgn="base" hangingPunct="0">
              <a:lnSpc>
                <a:spcPct val="95000"/>
              </a:lnSpc>
              <a:spcBef>
                <a:spcPct val="50000"/>
              </a:spcBef>
              <a:spcAft>
                <a:spcPct val="0"/>
              </a:spcAft>
              <a:buClr>
                <a:srgbClr val="708CA1"/>
              </a:buClr>
            </a:pPr>
            <a:endParaRPr lang="es-ES" sz="2400">
              <a:solidFill>
                <a:srgbClr val="000000"/>
              </a:solidFill>
            </a:endParaRPr>
          </a:p>
          <a:p>
            <a:pPr marL="693738" lvl="1"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kern="0">
              <a:solidFill>
                <a:srgbClr val="000000"/>
              </a:solidFill>
            </a:endParaRPr>
          </a:p>
        </p:txBody>
      </p:sp>
      <p:sp>
        <p:nvSpPr>
          <p:cNvPr id="7" name="Content Placeholder 3"/>
          <p:cNvSpPr txBox="1">
            <a:spLocks/>
          </p:cNvSpPr>
          <p:nvPr/>
        </p:nvSpPr>
        <p:spPr bwMode="auto">
          <a:xfrm>
            <a:off x="580570" y="1458686"/>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236555" indent="-236555" defTabSz="814365" eaLnBrk="0" fontAlgn="base" hangingPunct="0">
              <a:lnSpc>
                <a:spcPct val="95000"/>
              </a:lnSpc>
              <a:spcBef>
                <a:spcPct val="50000"/>
              </a:spcBef>
              <a:spcAft>
                <a:spcPct val="0"/>
              </a:spcAft>
              <a:buClr>
                <a:srgbClr val="708CA1"/>
              </a:buClr>
              <a:buFont typeface="Wingdings"/>
              <a:buChar char="§"/>
            </a:pPr>
            <a:r>
              <a:rPr lang="es-ES" sz="2200" dirty="0">
                <a:solidFill>
                  <a:srgbClr val="000000"/>
                </a:solidFill>
              </a:rPr>
              <a:t>Si se configuran varias rutas a un destino en un router, la ruta que se instala en la tabla de routing es la que tiene la mejor distancia administrativa (AD).</a:t>
            </a:r>
          </a:p>
          <a:p>
            <a:pPr marL="236555" indent="-236555" defTabSz="814365" eaLnBrk="0" fontAlgn="base" hangingPunct="0">
              <a:lnSpc>
                <a:spcPct val="95000"/>
              </a:lnSpc>
              <a:spcBef>
                <a:spcPct val="50000"/>
              </a:spcBef>
              <a:spcAft>
                <a:spcPct val="0"/>
              </a:spcAft>
              <a:buClr>
                <a:srgbClr val="708CA1"/>
              </a:buClr>
              <a:buFont typeface="Wingdings"/>
              <a:buChar char="§"/>
            </a:pPr>
            <a:r>
              <a:rPr lang="es-ES" sz="2200" dirty="0">
                <a:solidFill>
                  <a:srgbClr val="000000"/>
                </a:solidFill>
              </a:rPr>
              <a:t>La distancia administrativa es la “confiabilidad”.</a:t>
            </a:r>
          </a:p>
          <a:p>
            <a:pPr marL="236555" indent="-236555" defTabSz="814365" eaLnBrk="0" fontAlgn="base" hangingPunct="0">
              <a:lnSpc>
                <a:spcPct val="95000"/>
              </a:lnSpc>
              <a:spcBef>
                <a:spcPct val="50000"/>
              </a:spcBef>
              <a:spcAft>
                <a:spcPct val="0"/>
              </a:spcAft>
              <a:buClr>
                <a:srgbClr val="708CA1"/>
              </a:buClr>
              <a:buFont typeface="Wingdings"/>
              <a:buChar char="§"/>
            </a:pPr>
            <a:r>
              <a:rPr lang="es-ES" sz="2200" dirty="0">
                <a:solidFill>
                  <a:srgbClr val="000000"/>
                </a:solidFill>
              </a:rPr>
              <a:t>Cuanto menor es la AD, mayor es la confiabilidad de la ruta.</a:t>
            </a:r>
          </a:p>
          <a:p>
            <a:pPr marL="236555" indent="-236555" defTabSz="814365" eaLnBrk="0" fontAlgn="base" hangingPunct="0">
              <a:lnSpc>
                <a:spcPct val="95000"/>
              </a:lnSpc>
              <a:spcBef>
                <a:spcPct val="50000"/>
              </a:spcBef>
              <a:spcAft>
                <a:spcPct val="0"/>
              </a:spcAft>
              <a:buClr>
                <a:srgbClr val="708CA1"/>
              </a:buClr>
              <a:buFont typeface="Wingdings"/>
              <a:buChar char="§"/>
            </a:pPr>
            <a:endParaRPr lang="es-ES" sz="2200" dirty="0">
              <a:solidFill>
                <a:srgbClr val="000000"/>
              </a:solidFill>
            </a:endParaRPr>
          </a:p>
          <a:p>
            <a:pPr marL="236555" indent="-236555" defTabSz="814365" eaLnBrk="0" fontAlgn="base" hangingPunct="0">
              <a:lnSpc>
                <a:spcPct val="95000"/>
              </a:lnSpc>
              <a:spcBef>
                <a:spcPct val="50000"/>
              </a:spcBef>
              <a:spcAft>
                <a:spcPct val="0"/>
              </a:spcAft>
              <a:buClr>
                <a:srgbClr val="708CA1"/>
              </a:buClr>
              <a:buFont typeface="Wingdings"/>
              <a:buChar char="§"/>
            </a:pPr>
            <a:endParaRPr lang="es-ES" sz="2200" dirty="0">
              <a:solidFill>
                <a:srgbClr val="000000"/>
              </a:solidFill>
            </a:endParaRPr>
          </a:p>
          <a:p>
            <a:pPr marL="236555" indent="-236555" defTabSz="814365" eaLnBrk="0" fontAlgn="base" hangingPunct="0">
              <a:lnSpc>
                <a:spcPct val="95000"/>
              </a:lnSpc>
              <a:spcBef>
                <a:spcPct val="50000"/>
              </a:spcBef>
              <a:spcAft>
                <a:spcPct val="0"/>
              </a:spcAft>
              <a:buClr>
                <a:srgbClr val="708CA1"/>
              </a:buClr>
              <a:buFont typeface="Wingdings"/>
              <a:buChar char="§"/>
            </a:pPr>
            <a:endParaRPr lang="es-ES" sz="2200" dirty="0">
              <a:solidFill>
                <a:srgbClr val="000000"/>
              </a:solidFill>
            </a:endParaRPr>
          </a:p>
          <a:p>
            <a:pPr marL="236555" indent="-236555" defTabSz="814365" eaLnBrk="0" fontAlgn="base" hangingPunct="0">
              <a:lnSpc>
                <a:spcPct val="95000"/>
              </a:lnSpc>
              <a:spcBef>
                <a:spcPct val="50000"/>
              </a:spcBef>
              <a:spcAft>
                <a:spcPct val="0"/>
              </a:spcAft>
              <a:buClr>
                <a:srgbClr val="708CA1"/>
              </a:buClr>
              <a:buFont typeface="Wingdings"/>
              <a:buChar char="§"/>
            </a:pPr>
            <a:endParaRPr lang="es-ES" sz="2200" dirty="0">
              <a:solidFill>
                <a:srgbClr val="000000"/>
              </a:solidFill>
            </a:endParaRPr>
          </a:p>
          <a:p>
            <a:pPr marL="236555" indent="-236555" defTabSz="814365" eaLnBrk="0" fontAlgn="base" hangingPunct="0">
              <a:lnSpc>
                <a:spcPct val="95000"/>
              </a:lnSpc>
              <a:spcBef>
                <a:spcPct val="50000"/>
              </a:spcBef>
              <a:spcAft>
                <a:spcPct val="0"/>
              </a:spcAft>
              <a:buClr>
                <a:srgbClr val="708CA1"/>
              </a:buClr>
              <a:buFont typeface="Wingdings"/>
              <a:buChar char="§"/>
            </a:pPr>
            <a:endParaRPr lang="es-ES" sz="2200" dirty="0">
              <a:solidFill>
                <a:srgbClr val="000000"/>
              </a:solidFill>
            </a:endParaRPr>
          </a:p>
          <a:p>
            <a:pPr marL="236555" indent="-236555" defTabSz="814365" eaLnBrk="0" fontAlgn="base" hangingPunct="0">
              <a:lnSpc>
                <a:spcPct val="95000"/>
              </a:lnSpc>
              <a:spcBef>
                <a:spcPct val="50000"/>
              </a:spcBef>
              <a:spcAft>
                <a:spcPct val="0"/>
              </a:spcAft>
              <a:buClr>
                <a:srgbClr val="708CA1"/>
              </a:buClr>
              <a:buFont typeface="Wingdings"/>
              <a:buChar char="§"/>
            </a:pPr>
            <a:endParaRPr lang="es-ES" sz="2200" dirty="0">
              <a:solidFill>
                <a:srgbClr val="000000"/>
              </a:solidFill>
            </a:endParaRPr>
          </a:p>
          <a:p>
            <a:pPr marL="236555" indent="-236555" defTabSz="814365" eaLnBrk="0" fontAlgn="base" hangingPunct="0">
              <a:lnSpc>
                <a:spcPct val="95000"/>
              </a:lnSpc>
              <a:spcBef>
                <a:spcPct val="50000"/>
              </a:spcBef>
              <a:spcAft>
                <a:spcPct val="0"/>
              </a:spcAft>
              <a:buClr>
                <a:srgbClr val="708CA1"/>
              </a:buClr>
              <a:buFont typeface="Wingdings"/>
              <a:buChar char="§"/>
            </a:pPr>
            <a:endParaRPr lang="es-ES" sz="2200" kern="0" dirty="0">
              <a:solidFill>
                <a:srgbClr val="000000"/>
              </a:solidFill>
            </a:endParaRPr>
          </a:p>
        </p:txBody>
      </p:sp>
      <p:pic>
        <p:nvPicPr>
          <p:cNvPr id="1026" name="Picture 2"/>
          <p:cNvPicPr>
            <a:picLocks noChangeAspect="1" noChangeArrowheads="1"/>
          </p:cNvPicPr>
          <p:nvPr/>
        </p:nvPicPr>
        <p:blipFill>
          <a:blip r:embed="rId3"/>
          <a:srcRect t="26687" b="4471"/>
          <a:stretch>
            <a:fillRect/>
          </a:stretch>
        </p:blipFill>
        <p:spPr bwMode="auto">
          <a:xfrm>
            <a:off x="1721429" y="4000500"/>
            <a:ext cx="5346121" cy="2514600"/>
          </a:xfrm>
          <a:prstGeom prst="rect">
            <a:avLst/>
          </a:prstGeom>
          <a:noFill/>
          <a:ln w="9525">
            <a:noFill/>
            <a:miter lim="800000"/>
            <a:headEnd/>
            <a:tailEnd/>
          </a:ln>
        </p:spPr>
      </p:pic>
      <p:pic>
        <p:nvPicPr>
          <p:cNvPr id="8" name="Picture 2"/>
          <p:cNvPicPr>
            <a:picLocks noChangeAspect="1" noChangeArrowheads="1"/>
          </p:cNvPicPr>
          <p:nvPr/>
        </p:nvPicPr>
        <p:blipFill>
          <a:blip r:embed="rId3"/>
          <a:srcRect t="-641" b="94521"/>
          <a:stretch>
            <a:fillRect/>
          </a:stretch>
        </p:blipFill>
        <p:spPr bwMode="auto">
          <a:xfrm>
            <a:off x="844185" y="3599718"/>
            <a:ext cx="6852015" cy="286481"/>
          </a:xfrm>
          <a:prstGeom prst="rect">
            <a:avLst/>
          </a:prstGeom>
          <a:noFill/>
          <a:ln w="9525">
            <a:noFill/>
            <a:miter lim="800000"/>
            <a:headEnd/>
            <a:tailEnd/>
          </a:ln>
        </p:spPr>
      </p:pic>
    </p:spTree>
    <p:extLst>
      <p:ext uri="{BB962C8B-B14F-4D97-AF65-F5344CB8AC3E}">
        <p14:creationId xmlns:p14="http://schemas.microsoft.com/office/powerpoint/2010/main" val="2287194405"/>
      </p:ext>
    </p:extLst>
  </p:cSld>
  <p:clrMapOvr>
    <a:masterClrMapping/>
  </p:clrMapOvr>
  <p:transition spd="med">
    <p:wipe dir="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145463" cy="838200"/>
          </a:xfrm>
        </p:spPr>
        <p:txBody>
          <a:bodyPr/>
          <a:lstStyle/>
          <a:p>
            <a:pPr algn="l" defTabSz="814365">
              <a:spcBef>
                <a:spcPct val="0"/>
              </a:spcBef>
              <a:spcAft>
                <a:spcPct val="0"/>
              </a:spcAft>
              <a:buNone/>
            </a:pPr>
            <a:r>
              <a:rPr lang="es-ES" sz="1800" b="1" i="0" smtClean="0">
                <a:solidFill>
                  <a:srgbClr val="708CA1"/>
                </a:solidFill>
                <a:latin typeface="Arial"/>
              </a:rPr>
              <a:t>Determinación de rutas</a:t>
            </a: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Distancia administrativa</a:t>
            </a:r>
            <a:endParaRPr lang="es-ES" smtClean="0">
              <a:solidFill>
                <a:schemeClr val="accent5">
                  <a:lumMod val="75000"/>
                </a:schemeClr>
              </a:solidFill>
              <a:cs typeface="Arial" pitchFamily="34" charset="0"/>
            </a:endParaRPr>
          </a:p>
        </p:txBody>
      </p:sp>
      <p:sp>
        <p:nvSpPr>
          <p:cNvPr id="5" name="Content Placeholder 3"/>
          <p:cNvSpPr txBox="1">
            <a:spLocks/>
          </p:cNvSpPr>
          <p:nvPr/>
        </p:nvSpPr>
        <p:spPr bwMode="auto">
          <a:xfrm>
            <a:off x="478970" y="1386114"/>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236538" indent="-236538" defTabSz="814388" eaLnBrk="0" fontAlgn="base" hangingPunct="0">
              <a:lnSpc>
                <a:spcPct val="95000"/>
              </a:lnSpc>
              <a:spcBef>
                <a:spcPct val="50000"/>
              </a:spcBef>
              <a:spcAft>
                <a:spcPct val="0"/>
              </a:spcAft>
              <a:buClr>
                <a:srgbClr val="708CA1"/>
              </a:buCl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kern="0">
              <a:solidFill>
                <a:srgbClr val="000000"/>
              </a:solidFill>
            </a:endParaRPr>
          </a:p>
        </p:txBody>
      </p:sp>
      <p:sp>
        <p:nvSpPr>
          <p:cNvPr id="6" name="Content Placeholder 3"/>
          <p:cNvSpPr txBox="1">
            <a:spLocks/>
          </p:cNvSpPr>
          <p:nvPr/>
        </p:nvSpPr>
        <p:spPr bwMode="auto">
          <a:xfrm>
            <a:off x="631370" y="1538514"/>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693738" lvl="1" indent="-236538" defTabSz="814388" eaLnBrk="0" fontAlgn="base" hangingPunct="0">
              <a:lnSpc>
                <a:spcPct val="95000"/>
              </a:lnSpc>
              <a:spcBef>
                <a:spcPct val="50000"/>
              </a:spcBef>
              <a:spcAft>
                <a:spcPct val="0"/>
              </a:spcAft>
              <a:buClr>
                <a:srgbClr val="708CA1"/>
              </a:buClr>
            </a:pPr>
            <a:endParaRPr lang="es-ES">
              <a:solidFill>
                <a:srgbClr val="000000"/>
              </a:solidFill>
            </a:endParaRPr>
          </a:p>
          <a:p>
            <a:pPr marL="236538" indent="-236538" defTabSz="814388" eaLnBrk="0" fontAlgn="base" hangingPunct="0">
              <a:lnSpc>
                <a:spcPct val="95000"/>
              </a:lnSpc>
              <a:spcBef>
                <a:spcPct val="50000"/>
              </a:spcBef>
              <a:spcAft>
                <a:spcPct val="0"/>
              </a:spcAft>
              <a:buClr>
                <a:srgbClr val="708CA1"/>
              </a:buClr>
            </a:pPr>
            <a:endParaRPr lang="es-ES" sz="2400">
              <a:solidFill>
                <a:srgbClr val="000000"/>
              </a:solidFill>
            </a:endParaRPr>
          </a:p>
          <a:p>
            <a:pPr marL="693738" lvl="1"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kern="0">
              <a:solidFill>
                <a:srgbClr val="000000"/>
              </a:solidFill>
            </a:endParaRPr>
          </a:p>
        </p:txBody>
      </p:sp>
      <p:sp>
        <p:nvSpPr>
          <p:cNvPr id="7" name="Content Placeholder 3"/>
          <p:cNvSpPr txBox="1">
            <a:spLocks/>
          </p:cNvSpPr>
          <p:nvPr/>
        </p:nvSpPr>
        <p:spPr bwMode="auto">
          <a:xfrm>
            <a:off x="580570" y="1400629"/>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236555" indent="-236555" defTabSz="814365" eaLnBrk="0" fontAlgn="base" hangingPunct="0">
              <a:lnSpc>
                <a:spcPct val="95000"/>
              </a:lnSpc>
              <a:spcBef>
                <a:spcPct val="50000"/>
              </a:spcBef>
              <a:spcAft>
                <a:spcPct val="0"/>
              </a:spcAft>
              <a:buClr>
                <a:srgbClr val="708CA1"/>
              </a:buClr>
              <a:buFont typeface="Wingdings"/>
              <a:buChar char="§"/>
            </a:pPr>
            <a:r>
              <a:rPr lang="es-ES" sz="2200" dirty="0">
                <a:solidFill>
                  <a:srgbClr val="000000"/>
                </a:solidFill>
              </a:rPr>
              <a:t>Si se configuran varias rutas a un destino en un </a:t>
            </a:r>
            <a:r>
              <a:rPr lang="es-ES" sz="2200" dirty="0" err="1">
                <a:solidFill>
                  <a:srgbClr val="000000"/>
                </a:solidFill>
              </a:rPr>
              <a:t>router</a:t>
            </a:r>
            <a:r>
              <a:rPr lang="es-ES" sz="2200" dirty="0">
                <a:solidFill>
                  <a:srgbClr val="000000"/>
                </a:solidFill>
              </a:rPr>
              <a:t>, la ruta que se instala en la tabla de </a:t>
            </a:r>
            <a:r>
              <a:rPr lang="es-ES" sz="2200" dirty="0" err="1">
                <a:solidFill>
                  <a:srgbClr val="000000"/>
                </a:solidFill>
              </a:rPr>
              <a:t>routing</a:t>
            </a:r>
            <a:r>
              <a:rPr lang="es-ES" sz="2200" dirty="0">
                <a:solidFill>
                  <a:srgbClr val="000000"/>
                </a:solidFill>
              </a:rPr>
              <a:t> es la que tiene la mejor (más baja) distancia administrativa (AD).</a:t>
            </a:r>
          </a:p>
          <a:p>
            <a:pPr marL="236555" indent="-236555" defTabSz="814365" eaLnBrk="0" fontAlgn="base" hangingPunct="0">
              <a:lnSpc>
                <a:spcPct val="95000"/>
              </a:lnSpc>
              <a:spcBef>
                <a:spcPct val="50000"/>
              </a:spcBef>
              <a:spcAft>
                <a:spcPct val="0"/>
              </a:spcAft>
              <a:buClr>
                <a:srgbClr val="708CA1"/>
              </a:buClr>
              <a:buFont typeface="Wingdings"/>
              <a:buChar char="§"/>
            </a:pPr>
            <a:r>
              <a:rPr lang="es-ES" sz="2200" dirty="0">
                <a:solidFill>
                  <a:srgbClr val="000000"/>
                </a:solidFill>
              </a:rPr>
              <a:t>La distancia administrativa es la “confiabilidad” de la ruta.</a:t>
            </a:r>
          </a:p>
          <a:p>
            <a:pPr marL="236555" indent="-236555" defTabSz="814365" eaLnBrk="0" fontAlgn="base" hangingPunct="0">
              <a:lnSpc>
                <a:spcPct val="95000"/>
              </a:lnSpc>
              <a:spcBef>
                <a:spcPct val="50000"/>
              </a:spcBef>
              <a:spcAft>
                <a:spcPct val="0"/>
              </a:spcAft>
              <a:buClr>
                <a:srgbClr val="708CA1"/>
              </a:buClr>
              <a:buFont typeface="Wingdings"/>
              <a:buChar char="§"/>
            </a:pPr>
            <a:r>
              <a:rPr lang="es-ES" sz="2200" dirty="0">
                <a:solidFill>
                  <a:srgbClr val="000000"/>
                </a:solidFill>
              </a:rPr>
              <a:t>Cuanto menor es la AD, mayor es la confiabilidad de la ruta.</a:t>
            </a:r>
          </a:p>
          <a:p>
            <a:pPr marL="236555" indent="-236555" defTabSz="814365" eaLnBrk="0" fontAlgn="base" hangingPunct="0">
              <a:lnSpc>
                <a:spcPct val="95000"/>
              </a:lnSpc>
              <a:spcBef>
                <a:spcPct val="50000"/>
              </a:spcBef>
              <a:spcAft>
                <a:spcPct val="0"/>
              </a:spcAft>
              <a:buClr>
                <a:srgbClr val="708CA1"/>
              </a:buClr>
              <a:buFont typeface="Wingdings"/>
              <a:buChar char="§"/>
            </a:pPr>
            <a:endParaRPr lang="es-ES" sz="2200" dirty="0">
              <a:solidFill>
                <a:srgbClr val="000000"/>
              </a:solidFill>
            </a:endParaRPr>
          </a:p>
          <a:p>
            <a:pPr marL="236555" indent="-236555" defTabSz="814365" eaLnBrk="0" fontAlgn="base" hangingPunct="0">
              <a:lnSpc>
                <a:spcPct val="95000"/>
              </a:lnSpc>
              <a:spcBef>
                <a:spcPct val="50000"/>
              </a:spcBef>
              <a:spcAft>
                <a:spcPct val="0"/>
              </a:spcAft>
              <a:buClr>
                <a:srgbClr val="708CA1"/>
              </a:buClr>
              <a:buFont typeface="Wingdings"/>
              <a:buChar char="§"/>
            </a:pPr>
            <a:endParaRPr lang="es-ES" sz="2200" dirty="0">
              <a:solidFill>
                <a:srgbClr val="000000"/>
              </a:solidFill>
            </a:endParaRPr>
          </a:p>
          <a:p>
            <a:pPr marL="236555" indent="-236555" defTabSz="814365" eaLnBrk="0" fontAlgn="base" hangingPunct="0">
              <a:lnSpc>
                <a:spcPct val="95000"/>
              </a:lnSpc>
              <a:spcBef>
                <a:spcPct val="50000"/>
              </a:spcBef>
              <a:spcAft>
                <a:spcPct val="0"/>
              </a:spcAft>
              <a:buClr>
                <a:srgbClr val="708CA1"/>
              </a:buClr>
              <a:buFont typeface="Wingdings"/>
              <a:buChar char="§"/>
            </a:pPr>
            <a:endParaRPr lang="es-ES" sz="2200" dirty="0">
              <a:solidFill>
                <a:srgbClr val="000000"/>
              </a:solidFill>
            </a:endParaRPr>
          </a:p>
          <a:p>
            <a:pPr marL="236555" indent="-236555" defTabSz="814365" eaLnBrk="0" fontAlgn="base" hangingPunct="0">
              <a:lnSpc>
                <a:spcPct val="95000"/>
              </a:lnSpc>
              <a:spcBef>
                <a:spcPct val="50000"/>
              </a:spcBef>
              <a:spcAft>
                <a:spcPct val="0"/>
              </a:spcAft>
              <a:buClr>
                <a:srgbClr val="708CA1"/>
              </a:buClr>
              <a:buFont typeface="Wingdings"/>
              <a:buChar char="§"/>
            </a:pPr>
            <a:endParaRPr lang="es-ES" sz="2200" dirty="0">
              <a:solidFill>
                <a:srgbClr val="000000"/>
              </a:solidFill>
            </a:endParaRPr>
          </a:p>
          <a:p>
            <a:pPr marL="236555" indent="-236555" defTabSz="814365" eaLnBrk="0" fontAlgn="base" hangingPunct="0">
              <a:lnSpc>
                <a:spcPct val="95000"/>
              </a:lnSpc>
              <a:spcBef>
                <a:spcPct val="50000"/>
              </a:spcBef>
              <a:spcAft>
                <a:spcPct val="0"/>
              </a:spcAft>
              <a:buClr>
                <a:srgbClr val="708CA1"/>
              </a:buClr>
              <a:buFont typeface="Wingdings"/>
              <a:buChar char="§"/>
            </a:pPr>
            <a:endParaRPr lang="es-ES" sz="2200" dirty="0">
              <a:solidFill>
                <a:srgbClr val="000000"/>
              </a:solidFill>
            </a:endParaRPr>
          </a:p>
          <a:p>
            <a:pPr marL="236555" indent="-236555" defTabSz="814365" eaLnBrk="0" fontAlgn="base" hangingPunct="0">
              <a:lnSpc>
                <a:spcPct val="95000"/>
              </a:lnSpc>
              <a:spcBef>
                <a:spcPct val="50000"/>
              </a:spcBef>
              <a:spcAft>
                <a:spcPct val="0"/>
              </a:spcAft>
              <a:buClr>
                <a:srgbClr val="708CA1"/>
              </a:buClr>
              <a:buFont typeface="Wingdings"/>
              <a:buChar char="§"/>
            </a:pPr>
            <a:endParaRPr lang="es-ES" sz="2200" dirty="0">
              <a:solidFill>
                <a:srgbClr val="000000"/>
              </a:solidFill>
            </a:endParaRPr>
          </a:p>
          <a:p>
            <a:pPr marL="236555" indent="-236555" defTabSz="814365" eaLnBrk="0" fontAlgn="base" hangingPunct="0">
              <a:lnSpc>
                <a:spcPct val="95000"/>
              </a:lnSpc>
              <a:spcBef>
                <a:spcPct val="50000"/>
              </a:spcBef>
              <a:spcAft>
                <a:spcPct val="0"/>
              </a:spcAft>
              <a:buClr>
                <a:srgbClr val="708CA1"/>
              </a:buClr>
              <a:buFont typeface="Wingdings"/>
              <a:buChar char="§"/>
            </a:pPr>
            <a:endParaRPr lang="es-ES" sz="2200" kern="0" dirty="0">
              <a:solidFill>
                <a:srgbClr val="000000"/>
              </a:solidFill>
            </a:endParaRPr>
          </a:p>
        </p:txBody>
      </p:sp>
      <p:pic>
        <p:nvPicPr>
          <p:cNvPr id="1026" name="Picture 2"/>
          <p:cNvPicPr>
            <a:picLocks noChangeAspect="1" noChangeArrowheads="1"/>
          </p:cNvPicPr>
          <p:nvPr/>
        </p:nvPicPr>
        <p:blipFill>
          <a:blip r:embed="rId3"/>
          <a:srcRect t="26189"/>
          <a:stretch>
            <a:fillRect/>
          </a:stretch>
        </p:blipFill>
        <p:spPr bwMode="auto">
          <a:xfrm>
            <a:off x="1657540" y="3829050"/>
            <a:ext cx="5848160" cy="2898538"/>
          </a:xfrm>
          <a:prstGeom prst="rect">
            <a:avLst/>
          </a:prstGeom>
          <a:noFill/>
          <a:ln w="9525">
            <a:noFill/>
            <a:miter lim="800000"/>
            <a:headEnd/>
            <a:tailEnd/>
          </a:ln>
        </p:spPr>
      </p:pic>
      <p:pic>
        <p:nvPicPr>
          <p:cNvPr id="8" name="Picture 2"/>
          <p:cNvPicPr>
            <a:picLocks noChangeAspect="1" noChangeArrowheads="1"/>
          </p:cNvPicPr>
          <p:nvPr/>
        </p:nvPicPr>
        <p:blipFill>
          <a:blip r:embed="rId3"/>
          <a:srcRect t="-745" b="92295"/>
          <a:stretch>
            <a:fillRect/>
          </a:stretch>
        </p:blipFill>
        <p:spPr bwMode="auto">
          <a:xfrm>
            <a:off x="381000" y="3458991"/>
            <a:ext cx="7905750" cy="448569"/>
          </a:xfrm>
          <a:prstGeom prst="rect">
            <a:avLst/>
          </a:prstGeom>
          <a:noFill/>
          <a:ln w="9525">
            <a:noFill/>
            <a:miter lim="800000"/>
            <a:headEnd/>
            <a:tailEnd/>
          </a:ln>
        </p:spPr>
      </p:pic>
    </p:spTree>
    <p:extLst>
      <p:ext uri="{BB962C8B-B14F-4D97-AF65-F5344CB8AC3E}">
        <p14:creationId xmlns:p14="http://schemas.microsoft.com/office/powerpoint/2010/main" val="2992266152"/>
      </p:ext>
    </p:extLst>
  </p:cSld>
  <p:clrMapOvr>
    <a:masterClrMapping/>
  </p:clrMapOvr>
  <p:transition spd="med">
    <p:wipe dir="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145463" cy="838200"/>
          </a:xfrm>
        </p:spPr>
        <p:txBody>
          <a:bodyPr/>
          <a:lstStyle/>
          <a:p>
            <a:pPr algn="l" defTabSz="814365">
              <a:spcBef>
                <a:spcPct val="0"/>
              </a:spcBef>
              <a:spcAft>
                <a:spcPct val="0"/>
              </a:spcAft>
              <a:buNone/>
            </a:pPr>
            <a:r>
              <a:rPr lang="es-ES" sz="1800" b="1" i="0" smtClean="0">
                <a:solidFill>
                  <a:srgbClr val="708CA1"/>
                </a:solidFill>
                <a:latin typeface="Arial"/>
              </a:rPr>
              <a:t>La tabla de routing</a:t>
            </a: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La tabla de routing</a:t>
            </a:r>
            <a:endParaRPr lang="es-ES" smtClean="0">
              <a:solidFill>
                <a:schemeClr val="accent5">
                  <a:lumMod val="75000"/>
                </a:schemeClr>
              </a:solidFill>
              <a:cs typeface="Arial" pitchFamily="34" charset="0"/>
            </a:endParaRPr>
          </a:p>
        </p:txBody>
      </p:sp>
      <p:sp>
        <p:nvSpPr>
          <p:cNvPr id="5" name="Content Placeholder 3"/>
          <p:cNvSpPr txBox="1">
            <a:spLocks/>
          </p:cNvSpPr>
          <p:nvPr/>
        </p:nvSpPr>
        <p:spPr bwMode="auto">
          <a:xfrm>
            <a:off x="478970" y="1386114"/>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236538" indent="-236538" defTabSz="814388" eaLnBrk="0" fontAlgn="base" hangingPunct="0">
              <a:lnSpc>
                <a:spcPct val="95000"/>
              </a:lnSpc>
              <a:spcBef>
                <a:spcPct val="50000"/>
              </a:spcBef>
              <a:spcAft>
                <a:spcPct val="0"/>
              </a:spcAft>
              <a:buClr>
                <a:srgbClr val="708CA1"/>
              </a:buCl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kern="0">
              <a:solidFill>
                <a:srgbClr val="000000"/>
              </a:solidFill>
            </a:endParaRPr>
          </a:p>
        </p:txBody>
      </p:sp>
      <p:sp>
        <p:nvSpPr>
          <p:cNvPr id="6" name="Content Placeholder 3"/>
          <p:cNvSpPr txBox="1">
            <a:spLocks/>
          </p:cNvSpPr>
          <p:nvPr/>
        </p:nvSpPr>
        <p:spPr bwMode="auto">
          <a:xfrm>
            <a:off x="631370" y="1451428"/>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693738" lvl="1" indent="-236538" defTabSz="814388" eaLnBrk="0" fontAlgn="base" hangingPunct="0">
              <a:lnSpc>
                <a:spcPct val="95000"/>
              </a:lnSpc>
              <a:spcBef>
                <a:spcPct val="50000"/>
              </a:spcBef>
              <a:spcAft>
                <a:spcPct val="0"/>
              </a:spcAft>
              <a:buClr>
                <a:srgbClr val="708CA1"/>
              </a:buClr>
            </a:pPr>
            <a:endParaRPr lang="es-ES">
              <a:solidFill>
                <a:srgbClr val="000000"/>
              </a:solidFill>
            </a:endParaRPr>
          </a:p>
          <a:p>
            <a:pPr marL="236538" indent="-236538" defTabSz="814388" eaLnBrk="0" fontAlgn="base" hangingPunct="0">
              <a:lnSpc>
                <a:spcPct val="95000"/>
              </a:lnSpc>
              <a:spcBef>
                <a:spcPct val="50000"/>
              </a:spcBef>
              <a:spcAft>
                <a:spcPct val="0"/>
              </a:spcAft>
              <a:buClr>
                <a:srgbClr val="708CA1"/>
              </a:buClr>
            </a:pPr>
            <a:endParaRPr lang="es-ES" sz="2400">
              <a:solidFill>
                <a:srgbClr val="000000"/>
              </a:solidFill>
            </a:endParaRPr>
          </a:p>
          <a:p>
            <a:pPr marL="693738" lvl="1"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kern="0">
              <a:solidFill>
                <a:srgbClr val="000000"/>
              </a:solidFill>
            </a:endParaRPr>
          </a:p>
        </p:txBody>
      </p:sp>
      <p:sp>
        <p:nvSpPr>
          <p:cNvPr id="7" name="Content Placeholder 3"/>
          <p:cNvSpPr txBox="1">
            <a:spLocks/>
          </p:cNvSpPr>
          <p:nvPr/>
        </p:nvSpPr>
        <p:spPr bwMode="auto">
          <a:xfrm>
            <a:off x="580570" y="1400629"/>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236555" indent="-236555" defTabSz="814365" eaLnBrk="0" fontAlgn="base" hangingPunct="0">
              <a:lnSpc>
                <a:spcPct val="95000"/>
              </a:lnSpc>
              <a:spcBef>
                <a:spcPct val="50000"/>
              </a:spcBef>
              <a:spcAft>
                <a:spcPct val="0"/>
              </a:spcAft>
              <a:buClr>
                <a:srgbClr val="708CA1"/>
              </a:buClr>
              <a:buFont typeface="Wingdings"/>
              <a:buChar char="§"/>
            </a:pPr>
            <a:r>
              <a:rPr lang="es-ES" sz="2400">
                <a:solidFill>
                  <a:srgbClr val="000000"/>
                </a:solidFill>
              </a:rPr>
              <a:t>La tabla de routing es un archivo almacenado en la RAM que contiene información acerca de lo siguiente: </a:t>
            </a:r>
          </a:p>
          <a:p>
            <a:pPr marL="693755" lvl="1" indent="-236555" defTabSz="814365" eaLnBrk="0" fontAlgn="base" hangingPunct="0">
              <a:lnSpc>
                <a:spcPct val="95000"/>
              </a:lnSpc>
              <a:spcBef>
                <a:spcPct val="50000"/>
              </a:spcBef>
              <a:spcAft>
                <a:spcPct val="0"/>
              </a:spcAft>
              <a:buClr>
                <a:srgbClr val="708CA1"/>
              </a:buClr>
              <a:buFont typeface="Wingdings"/>
              <a:buChar char="§"/>
            </a:pPr>
            <a:r>
              <a:rPr lang="es-ES" sz="2400">
                <a:solidFill>
                  <a:srgbClr val="000000"/>
                </a:solidFill>
              </a:rPr>
              <a:t>Rutas conectadas directamente</a:t>
            </a:r>
          </a:p>
          <a:p>
            <a:pPr marL="693755" lvl="1" indent="-236555" defTabSz="814365" eaLnBrk="0" fontAlgn="base" hangingPunct="0">
              <a:lnSpc>
                <a:spcPct val="95000"/>
              </a:lnSpc>
              <a:spcBef>
                <a:spcPct val="50000"/>
              </a:spcBef>
              <a:spcAft>
                <a:spcPct val="0"/>
              </a:spcAft>
              <a:buClr>
                <a:srgbClr val="708CA1"/>
              </a:buClr>
              <a:buFont typeface="Wingdings"/>
              <a:buChar char="§"/>
            </a:pPr>
            <a:r>
              <a:rPr lang="es-ES" sz="2400">
                <a:solidFill>
                  <a:srgbClr val="000000"/>
                </a:solidFill>
              </a:rPr>
              <a:t>Rutas remotas </a:t>
            </a:r>
          </a:p>
          <a:p>
            <a:pPr marL="693755" lvl="1" indent="-236555" defTabSz="814365" eaLnBrk="0" fontAlgn="base" hangingPunct="0">
              <a:lnSpc>
                <a:spcPct val="95000"/>
              </a:lnSpc>
              <a:spcBef>
                <a:spcPct val="50000"/>
              </a:spcBef>
              <a:spcAft>
                <a:spcPct val="0"/>
              </a:spcAft>
              <a:buClr>
                <a:srgbClr val="708CA1"/>
              </a:buClr>
              <a:buFont typeface="Wingdings"/>
              <a:buChar char="§"/>
            </a:pPr>
            <a:r>
              <a:rPr lang="es-ES" sz="2400">
                <a:solidFill>
                  <a:srgbClr val="000000"/>
                </a:solidFill>
              </a:rPr>
              <a:t>Asociaciones de red o de siguiente salto</a:t>
            </a:r>
          </a:p>
          <a:p>
            <a:pPr marL="236555" indent="-236555" defTabSz="814365" eaLnBrk="0" fontAlgn="base" hangingPunct="0">
              <a:lnSpc>
                <a:spcPct val="95000"/>
              </a:lnSpc>
              <a:spcBef>
                <a:spcPct val="50000"/>
              </a:spcBef>
              <a:spcAft>
                <a:spcPct val="0"/>
              </a:spcAft>
            </a:pPr>
            <a:endParaRPr lang="es-ES" sz="2400">
              <a:solidFill>
                <a:srgbClr val="000000"/>
              </a:solidFill>
            </a:endParaRPr>
          </a:p>
          <a:p>
            <a:pPr marL="236555" indent="-236555" defTabSz="814365" eaLnBrk="0" fontAlgn="base" hangingPunct="0">
              <a:lnSpc>
                <a:spcPct val="95000"/>
              </a:lnSpc>
              <a:spcBef>
                <a:spcPct val="50000"/>
              </a:spcBef>
              <a:spcAft>
                <a:spcPct val="0"/>
              </a:spcAft>
              <a:buClr>
                <a:srgbClr val="708CA1"/>
              </a:buClr>
              <a:buFont typeface="Wingdings"/>
              <a:buChar char="§"/>
            </a:pPr>
            <a:endParaRPr lang="es-ES" sz="2400">
              <a:solidFill>
                <a:srgbClr val="000000"/>
              </a:solidFill>
            </a:endParaRPr>
          </a:p>
          <a:p>
            <a:pPr marL="236555" indent="-236555" defTabSz="814365" eaLnBrk="0" fontAlgn="base" hangingPunct="0">
              <a:lnSpc>
                <a:spcPct val="95000"/>
              </a:lnSpc>
              <a:spcBef>
                <a:spcPct val="50000"/>
              </a:spcBef>
              <a:spcAft>
                <a:spcPct val="0"/>
              </a:spcAft>
              <a:buClr>
                <a:srgbClr val="708CA1"/>
              </a:buClr>
              <a:buFont typeface="Wingdings"/>
              <a:buChar char="§"/>
            </a:pPr>
            <a:endParaRPr lang="es-ES" sz="2400">
              <a:solidFill>
                <a:srgbClr val="000000"/>
              </a:solidFill>
            </a:endParaRPr>
          </a:p>
          <a:p>
            <a:pPr marL="236555" indent="-236555" defTabSz="814365" eaLnBrk="0" fontAlgn="base" hangingPunct="0">
              <a:lnSpc>
                <a:spcPct val="95000"/>
              </a:lnSpc>
              <a:spcBef>
                <a:spcPct val="50000"/>
              </a:spcBef>
              <a:spcAft>
                <a:spcPct val="0"/>
              </a:spcAft>
              <a:buClr>
                <a:srgbClr val="708CA1"/>
              </a:buClr>
              <a:buFont typeface="Wingdings"/>
              <a:buChar char="§"/>
            </a:pPr>
            <a:endParaRPr lang="es-ES" sz="2400">
              <a:solidFill>
                <a:srgbClr val="000000"/>
              </a:solidFill>
            </a:endParaRPr>
          </a:p>
          <a:p>
            <a:pPr marL="236555" indent="-236555" defTabSz="814365" eaLnBrk="0" fontAlgn="base" hangingPunct="0">
              <a:lnSpc>
                <a:spcPct val="95000"/>
              </a:lnSpc>
              <a:spcBef>
                <a:spcPct val="50000"/>
              </a:spcBef>
              <a:spcAft>
                <a:spcPct val="0"/>
              </a:spcAft>
              <a:buClr>
                <a:srgbClr val="708CA1"/>
              </a:buClr>
              <a:buFont typeface="Wingdings"/>
              <a:buChar char="§"/>
            </a:pPr>
            <a:endParaRPr lang="es-ES" sz="2400">
              <a:solidFill>
                <a:srgbClr val="000000"/>
              </a:solidFill>
            </a:endParaRPr>
          </a:p>
          <a:p>
            <a:pPr marL="236555" indent="-236555" defTabSz="814365" eaLnBrk="0" fontAlgn="base" hangingPunct="0">
              <a:lnSpc>
                <a:spcPct val="95000"/>
              </a:lnSpc>
              <a:spcBef>
                <a:spcPct val="50000"/>
              </a:spcBef>
              <a:spcAft>
                <a:spcPct val="0"/>
              </a:spcAft>
              <a:buClr>
                <a:srgbClr val="708CA1"/>
              </a:buClr>
              <a:buFont typeface="Wingdings"/>
              <a:buChar char="§"/>
            </a:pPr>
            <a:endParaRPr lang="es-ES" sz="2400" kern="0">
              <a:solidFill>
                <a:srgbClr val="000000"/>
              </a:solidFill>
            </a:endParaRPr>
          </a:p>
        </p:txBody>
      </p:sp>
      <p:pic>
        <p:nvPicPr>
          <p:cNvPr id="2050" name="Picture 2"/>
          <p:cNvPicPr>
            <a:picLocks noChangeAspect="1" noChangeArrowheads="1"/>
          </p:cNvPicPr>
          <p:nvPr/>
        </p:nvPicPr>
        <p:blipFill>
          <a:blip r:embed="rId3"/>
          <a:stretch>
            <a:fillRect/>
          </a:stretch>
        </p:blipFill>
        <p:spPr bwMode="auto">
          <a:xfrm>
            <a:off x="2092300" y="3744686"/>
            <a:ext cx="4818415" cy="2714171"/>
          </a:xfrm>
          <a:prstGeom prst="rect">
            <a:avLst/>
          </a:prstGeom>
          <a:noFill/>
          <a:ln w="9525">
            <a:noFill/>
            <a:miter lim="800000"/>
            <a:headEnd/>
            <a:tailEnd/>
          </a:ln>
        </p:spPr>
      </p:pic>
    </p:spTree>
    <p:extLst>
      <p:ext uri="{BB962C8B-B14F-4D97-AF65-F5344CB8AC3E}">
        <p14:creationId xmlns:p14="http://schemas.microsoft.com/office/powerpoint/2010/main" val="2604098674"/>
      </p:ext>
    </p:extLst>
  </p:cSld>
  <p:clrMapOvr>
    <a:masterClrMapping/>
  </p:clrMapOvr>
  <p:transition spd="med">
    <p:wipe dir="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145463" cy="838200"/>
          </a:xfrm>
        </p:spPr>
        <p:txBody>
          <a:bodyPr/>
          <a:lstStyle/>
          <a:p>
            <a:pPr algn="l" defTabSz="814365">
              <a:spcBef>
                <a:spcPct val="0"/>
              </a:spcBef>
              <a:spcAft>
                <a:spcPct val="0"/>
              </a:spcAft>
              <a:buNone/>
            </a:pPr>
            <a:r>
              <a:rPr lang="es-ES" sz="1800" b="1" i="0" smtClean="0">
                <a:solidFill>
                  <a:srgbClr val="708CA1"/>
                </a:solidFill>
                <a:latin typeface="Arial"/>
              </a:rPr>
              <a:t>La tabla de routing</a:t>
            </a: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Orígenes de la tabla de routing</a:t>
            </a:r>
            <a:endParaRPr lang="es-ES" smtClean="0">
              <a:solidFill>
                <a:schemeClr val="accent5">
                  <a:lumMod val="75000"/>
                </a:schemeClr>
              </a:solidFill>
              <a:cs typeface="Arial" pitchFamily="34" charset="0"/>
            </a:endParaRPr>
          </a:p>
        </p:txBody>
      </p:sp>
      <p:sp>
        <p:nvSpPr>
          <p:cNvPr id="5" name="Content Placeholder 3"/>
          <p:cNvSpPr txBox="1">
            <a:spLocks/>
          </p:cNvSpPr>
          <p:nvPr/>
        </p:nvSpPr>
        <p:spPr bwMode="auto">
          <a:xfrm>
            <a:off x="478970" y="1386114"/>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236538" indent="-236538" defTabSz="814388" eaLnBrk="0" fontAlgn="base" hangingPunct="0">
              <a:lnSpc>
                <a:spcPct val="95000"/>
              </a:lnSpc>
              <a:spcBef>
                <a:spcPct val="50000"/>
              </a:spcBef>
              <a:spcAft>
                <a:spcPct val="0"/>
              </a:spcAft>
              <a:buClr>
                <a:srgbClr val="708CA1"/>
              </a:buCl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kern="0">
              <a:solidFill>
                <a:srgbClr val="000000"/>
              </a:solidFill>
            </a:endParaRPr>
          </a:p>
        </p:txBody>
      </p:sp>
      <p:sp>
        <p:nvSpPr>
          <p:cNvPr id="6" name="Content Placeholder 3"/>
          <p:cNvSpPr txBox="1">
            <a:spLocks/>
          </p:cNvSpPr>
          <p:nvPr/>
        </p:nvSpPr>
        <p:spPr bwMode="auto">
          <a:xfrm>
            <a:off x="631370" y="1451428"/>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693738" lvl="1" indent="-236538" defTabSz="814388" eaLnBrk="0" fontAlgn="base" hangingPunct="0">
              <a:lnSpc>
                <a:spcPct val="95000"/>
              </a:lnSpc>
              <a:spcBef>
                <a:spcPct val="50000"/>
              </a:spcBef>
              <a:spcAft>
                <a:spcPct val="0"/>
              </a:spcAft>
              <a:buClr>
                <a:srgbClr val="708CA1"/>
              </a:buClr>
            </a:pPr>
            <a:endParaRPr lang="es-ES">
              <a:solidFill>
                <a:srgbClr val="000000"/>
              </a:solidFill>
            </a:endParaRPr>
          </a:p>
          <a:p>
            <a:pPr marL="236538" indent="-236538" defTabSz="814388" eaLnBrk="0" fontAlgn="base" hangingPunct="0">
              <a:lnSpc>
                <a:spcPct val="95000"/>
              </a:lnSpc>
              <a:spcBef>
                <a:spcPct val="50000"/>
              </a:spcBef>
              <a:spcAft>
                <a:spcPct val="0"/>
              </a:spcAft>
              <a:buClr>
                <a:srgbClr val="708CA1"/>
              </a:buClr>
            </a:pPr>
            <a:endParaRPr lang="es-ES" sz="2400">
              <a:solidFill>
                <a:srgbClr val="000000"/>
              </a:solidFill>
            </a:endParaRPr>
          </a:p>
          <a:p>
            <a:pPr marL="693738" lvl="1"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kern="0">
              <a:solidFill>
                <a:srgbClr val="000000"/>
              </a:solidFill>
            </a:endParaRPr>
          </a:p>
        </p:txBody>
      </p:sp>
      <p:sp>
        <p:nvSpPr>
          <p:cNvPr id="7" name="Content Placeholder 3"/>
          <p:cNvSpPr txBox="1">
            <a:spLocks/>
          </p:cNvSpPr>
          <p:nvPr/>
        </p:nvSpPr>
        <p:spPr bwMode="auto">
          <a:xfrm>
            <a:off x="580570" y="1400629"/>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236538" indent="-236538" defTabSz="814388" eaLnBrk="0" fontAlgn="base" hangingPunct="0">
              <a:lnSpc>
                <a:spcPct val="95000"/>
              </a:lnSpc>
              <a:spcBef>
                <a:spcPct val="50000"/>
              </a:spcBef>
              <a:spcAft>
                <a:spcPct val="0"/>
              </a:spcAft>
              <a:buClr>
                <a:srgbClr val="708CA1"/>
              </a:buCl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kern="0">
              <a:solidFill>
                <a:srgbClr val="000000"/>
              </a:solidFill>
            </a:endParaRPr>
          </a:p>
        </p:txBody>
      </p:sp>
      <p:sp>
        <p:nvSpPr>
          <p:cNvPr id="10" name="Rectangle 3"/>
          <p:cNvSpPr>
            <a:spLocks noGrp="1" noChangeArrowheads="1"/>
          </p:cNvSpPr>
          <p:nvPr>
            <p:ph idx="1"/>
          </p:nvPr>
        </p:nvSpPr>
        <p:spPr>
          <a:xfrm>
            <a:off x="719138" y="1471613"/>
            <a:ext cx="8131175" cy="4437062"/>
          </a:xfrm>
        </p:spPr>
        <p:txBody>
          <a:bodyPr/>
          <a:lstStyle/>
          <a:p>
            <a:pPr marL="236555" indent="-236555" algn="l" defTabSz="814365">
              <a:spcBef>
                <a:spcPct val="50000"/>
              </a:spcBef>
              <a:spcAft>
                <a:spcPct val="0"/>
              </a:spcAft>
              <a:buClr>
                <a:srgbClr val="708CA1"/>
              </a:buClr>
              <a:buFont typeface="Wingdings"/>
              <a:buChar char="§"/>
            </a:pPr>
            <a:r>
              <a:rPr lang="es-ES" sz="2300" b="0" i="0" dirty="0" smtClean="0">
                <a:solidFill>
                  <a:srgbClr val="000000"/>
                </a:solidFill>
                <a:latin typeface="Arial"/>
              </a:rPr>
              <a:t>El comando show ip route se utiliza para mostrar el contenido de la tabla de routing.</a:t>
            </a:r>
          </a:p>
          <a:p>
            <a:pPr marL="236555" indent="-236555" algn="l" defTabSz="814365">
              <a:spcBef>
                <a:spcPct val="50000"/>
              </a:spcBef>
              <a:spcAft>
                <a:spcPct val="0"/>
              </a:spcAft>
              <a:buClr>
                <a:srgbClr val="708CA1"/>
              </a:buClr>
              <a:buFont typeface="Wingdings"/>
              <a:buChar char="§"/>
            </a:pPr>
            <a:r>
              <a:rPr lang="es-ES" sz="2300" b="1" i="0" dirty="0" smtClean="0">
                <a:solidFill>
                  <a:srgbClr val="000000"/>
                </a:solidFill>
                <a:latin typeface="Arial"/>
              </a:rPr>
              <a:t>Interfaces link-local:</a:t>
            </a:r>
            <a:r>
              <a:rPr lang="es-ES" sz="2300" b="0" i="0" dirty="0" smtClean="0">
                <a:solidFill>
                  <a:srgbClr val="000000"/>
                </a:solidFill>
                <a:latin typeface="Arial"/>
              </a:rPr>
              <a:t> se agregan a la tabla de routing cuando se configura una interfaz (se muestra a partir de la versión 15 de IOS).</a:t>
            </a:r>
          </a:p>
          <a:p>
            <a:pPr marL="236555" indent="-236555" algn="l" defTabSz="814365">
              <a:spcBef>
                <a:spcPct val="50000"/>
              </a:spcBef>
              <a:spcAft>
                <a:spcPct val="0"/>
              </a:spcAft>
              <a:buClr>
                <a:srgbClr val="708CA1"/>
              </a:buClr>
              <a:buFont typeface="Wingdings"/>
              <a:buChar char="§"/>
            </a:pPr>
            <a:r>
              <a:rPr lang="es-ES" sz="2300" b="1" i="0" dirty="0" smtClean="0">
                <a:solidFill>
                  <a:srgbClr val="000000"/>
                </a:solidFill>
                <a:latin typeface="Arial"/>
              </a:rPr>
              <a:t>Interfaces conectadas directamente:</a:t>
            </a:r>
            <a:r>
              <a:rPr lang="es-ES" sz="2300" b="0" i="0" dirty="0" smtClean="0">
                <a:solidFill>
                  <a:srgbClr val="000000"/>
                </a:solidFill>
                <a:latin typeface="Arial"/>
              </a:rPr>
              <a:t> se agregan a la tabla de routing cuando la interfaz está configurada y activa.</a:t>
            </a:r>
          </a:p>
          <a:p>
            <a:pPr marL="236555" indent="-236555" algn="l" defTabSz="814365">
              <a:spcBef>
                <a:spcPct val="50000"/>
              </a:spcBef>
              <a:spcAft>
                <a:spcPct val="0"/>
              </a:spcAft>
              <a:buClr>
                <a:srgbClr val="708CA1"/>
              </a:buClr>
              <a:buFont typeface="Wingdings"/>
              <a:buChar char="§"/>
            </a:pPr>
            <a:r>
              <a:rPr lang="es-ES" sz="2300" b="1" i="0" dirty="0" smtClean="0">
                <a:solidFill>
                  <a:srgbClr val="000000"/>
                </a:solidFill>
                <a:latin typeface="Arial"/>
              </a:rPr>
              <a:t>Rutas estáticas:</a:t>
            </a:r>
            <a:r>
              <a:rPr lang="es-ES" sz="2300" b="0" i="0" dirty="0" smtClean="0">
                <a:solidFill>
                  <a:srgbClr val="000000"/>
                </a:solidFill>
                <a:latin typeface="Arial"/>
              </a:rPr>
              <a:t> se agregan cuando una ruta se configura manualmente y la interfaz de salida está activa.</a:t>
            </a:r>
          </a:p>
          <a:p>
            <a:pPr marL="236555" indent="-236555" algn="l" defTabSz="814365">
              <a:spcBef>
                <a:spcPct val="50000"/>
              </a:spcBef>
              <a:spcAft>
                <a:spcPct val="0"/>
              </a:spcAft>
              <a:buClr>
                <a:srgbClr val="708CA1"/>
              </a:buClr>
              <a:buFont typeface="Wingdings"/>
              <a:buChar char="§"/>
            </a:pPr>
            <a:r>
              <a:rPr lang="es-ES" sz="2300" b="1" i="0" dirty="0" smtClean="0">
                <a:solidFill>
                  <a:srgbClr val="000000"/>
                </a:solidFill>
                <a:latin typeface="Arial"/>
              </a:rPr>
              <a:t>Protocolo de routing dinámico:</a:t>
            </a:r>
            <a:r>
              <a:rPr lang="es-ES" sz="2300" b="0" i="0" dirty="0" smtClean="0">
                <a:solidFill>
                  <a:srgbClr val="000000"/>
                </a:solidFill>
                <a:latin typeface="Arial"/>
              </a:rPr>
              <a:t> se agrega cuando se implementa EIGRP u OSPF y se identifican las redes.</a:t>
            </a:r>
          </a:p>
          <a:p>
            <a:pPr marL="236555" indent="-236555" algn="l" defTabSz="814365">
              <a:spcBef>
                <a:spcPct val="50000"/>
              </a:spcBef>
              <a:spcAft>
                <a:spcPct val="0"/>
              </a:spcAft>
              <a:buClr>
                <a:srgbClr val="708CA1"/>
              </a:buClr>
              <a:buFont typeface="Wingdings"/>
              <a:buChar char="§"/>
            </a:pPr>
            <a:endParaRPr lang="es-ES" sz="2300" dirty="0" smtClean="0"/>
          </a:p>
          <a:p>
            <a:pPr marL="236555" indent="-236555" algn="l" defTabSz="814365">
              <a:spcBef>
                <a:spcPct val="50000"/>
              </a:spcBef>
              <a:spcAft>
                <a:spcPct val="0"/>
              </a:spcAft>
              <a:buClr>
                <a:srgbClr val="708CA1"/>
              </a:buClr>
              <a:buFont typeface="Wingdings"/>
              <a:buChar char="§"/>
            </a:pPr>
            <a:endParaRPr lang="es-ES" sz="2300" dirty="0" smtClean="0"/>
          </a:p>
          <a:p>
            <a:pPr marL="236555" indent="-236555" algn="l" defTabSz="814365">
              <a:spcBef>
                <a:spcPct val="50000"/>
              </a:spcBef>
              <a:spcAft>
                <a:spcPct val="0"/>
              </a:spcAft>
              <a:buClr>
                <a:srgbClr val="708CA1"/>
              </a:buClr>
              <a:buFont typeface="Wingdings"/>
              <a:buChar char="§"/>
            </a:pPr>
            <a:endParaRPr lang="es-ES" sz="2300" dirty="0" smtClean="0"/>
          </a:p>
          <a:p>
            <a:pPr marL="0" indent="0" algn="l" defTabSz="814365">
              <a:spcBef>
                <a:spcPct val="50000"/>
              </a:spcBef>
              <a:spcAft>
                <a:spcPct val="0"/>
              </a:spcAft>
              <a:buNone/>
            </a:pPr>
            <a:endParaRPr lang="es-ES" sz="2300" dirty="0" smtClean="0">
              <a:cs typeface="Arial" charset="0"/>
            </a:endParaRPr>
          </a:p>
        </p:txBody>
      </p:sp>
    </p:spTree>
    <p:extLst>
      <p:ext uri="{BB962C8B-B14F-4D97-AF65-F5344CB8AC3E}">
        <p14:creationId xmlns:p14="http://schemas.microsoft.com/office/powerpoint/2010/main" val="1566141620"/>
      </p:ext>
    </p:extLst>
  </p:cSld>
  <p:clrMapOvr>
    <a:masterClrMapping/>
  </p:clrMapOvr>
  <p:transition spd="med">
    <p:wipe dir="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145463" cy="838200"/>
          </a:xfrm>
        </p:spPr>
        <p:txBody>
          <a:bodyPr/>
          <a:lstStyle/>
          <a:p>
            <a:pPr algn="l" defTabSz="814365">
              <a:spcBef>
                <a:spcPct val="0"/>
              </a:spcBef>
              <a:spcAft>
                <a:spcPct val="0"/>
              </a:spcAft>
              <a:buNone/>
            </a:pPr>
            <a:r>
              <a:rPr lang="es-ES" sz="1800" b="1" i="0" smtClean="0">
                <a:solidFill>
                  <a:srgbClr val="708CA1"/>
                </a:solidFill>
                <a:latin typeface="Arial"/>
              </a:rPr>
              <a:t>La tabla de routing</a:t>
            </a: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Orígenes de la tabla de routing</a:t>
            </a:r>
            <a:endParaRPr lang="es-ES" smtClean="0">
              <a:solidFill>
                <a:schemeClr val="accent5">
                  <a:lumMod val="75000"/>
                </a:schemeClr>
              </a:solidFill>
              <a:cs typeface="Arial" pitchFamily="34" charset="0"/>
            </a:endParaRPr>
          </a:p>
        </p:txBody>
      </p:sp>
      <p:sp>
        <p:nvSpPr>
          <p:cNvPr id="5" name="Content Placeholder 3"/>
          <p:cNvSpPr txBox="1">
            <a:spLocks/>
          </p:cNvSpPr>
          <p:nvPr/>
        </p:nvSpPr>
        <p:spPr bwMode="auto">
          <a:xfrm>
            <a:off x="478970" y="1386114"/>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236538" indent="-236538" defTabSz="814388" eaLnBrk="0" fontAlgn="base" hangingPunct="0">
              <a:lnSpc>
                <a:spcPct val="95000"/>
              </a:lnSpc>
              <a:spcBef>
                <a:spcPct val="50000"/>
              </a:spcBef>
              <a:spcAft>
                <a:spcPct val="0"/>
              </a:spcAft>
              <a:buClr>
                <a:srgbClr val="708CA1"/>
              </a:buCl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kern="0">
              <a:solidFill>
                <a:srgbClr val="000000"/>
              </a:solidFill>
            </a:endParaRPr>
          </a:p>
        </p:txBody>
      </p:sp>
      <p:sp>
        <p:nvSpPr>
          <p:cNvPr id="6" name="Content Placeholder 3"/>
          <p:cNvSpPr txBox="1">
            <a:spLocks/>
          </p:cNvSpPr>
          <p:nvPr/>
        </p:nvSpPr>
        <p:spPr bwMode="auto">
          <a:xfrm>
            <a:off x="631370" y="1451428"/>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693738" lvl="1" indent="-236538" defTabSz="814388" eaLnBrk="0" fontAlgn="base" hangingPunct="0">
              <a:lnSpc>
                <a:spcPct val="95000"/>
              </a:lnSpc>
              <a:spcBef>
                <a:spcPct val="50000"/>
              </a:spcBef>
              <a:spcAft>
                <a:spcPct val="0"/>
              </a:spcAft>
              <a:buClr>
                <a:srgbClr val="708CA1"/>
              </a:buClr>
            </a:pPr>
            <a:endParaRPr lang="es-ES">
              <a:solidFill>
                <a:srgbClr val="000000"/>
              </a:solidFill>
            </a:endParaRPr>
          </a:p>
          <a:p>
            <a:pPr marL="236538" indent="-236538" defTabSz="814388" eaLnBrk="0" fontAlgn="base" hangingPunct="0">
              <a:lnSpc>
                <a:spcPct val="95000"/>
              </a:lnSpc>
              <a:spcBef>
                <a:spcPct val="50000"/>
              </a:spcBef>
              <a:spcAft>
                <a:spcPct val="0"/>
              </a:spcAft>
              <a:buClr>
                <a:srgbClr val="708CA1"/>
              </a:buClr>
            </a:pPr>
            <a:endParaRPr lang="es-ES" sz="2400">
              <a:solidFill>
                <a:srgbClr val="000000"/>
              </a:solidFill>
            </a:endParaRPr>
          </a:p>
          <a:p>
            <a:pPr marL="693738" lvl="1"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kern="0">
              <a:solidFill>
                <a:srgbClr val="000000"/>
              </a:solidFill>
            </a:endParaRPr>
          </a:p>
        </p:txBody>
      </p:sp>
      <p:sp>
        <p:nvSpPr>
          <p:cNvPr id="7" name="Content Placeholder 3"/>
          <p:cNvSpPr txBox="1">
            <a:spLocks/>
          </p:cNvSpPr>
          <p:nvPr/>
        </p:nvSpPr>
        <p:spPr bwMode="auto">
          <a:xfrm>
            <a:off x="580570" y="1400629"/>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236538" indent="-236538" defTabSz="814388" eaLnBrk="0" fontAlgn="base" hangingPunct="0">
              <a:lnSpc>
                <a:spcPct val="95000"/>
              </a:lnSpc>
              <a:spcBef>
                <a:spcPct val="50000"/>
              </a:spcBef>
              <a:spcAft>
                <a:spcPct val="0"/>
              </a:spcAft>
              <a:buClr>
                <a:srgbClr val="708CA1"/>
              </a:buCl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kern="0">
              <a:solidFill>
                <a:srgbClr val="000000"/>
              </a:solidFill>
            </a:endParaRPr>
          </a:p>
        </p:txBody>
      </p:sp>
      <p:sp>
        <p:nvSpPr>
          <p:cNvPr id="10" name="Rectangle 3"/>
          <p:cNvSpPr>
            <a:spLocks noGrp="1" noChangeArrowheads="1"/>
          </p:cNvSpPr>
          <p:nvPr>
            <p:ph idx="1"/>
          </p:nvPr>
        </p:nvSpPr>
        <p:spPr>
          <a:xfrm>
            <a:off x="719138" y="1471613"/>
            <a:ext cx="8131175" cy="4437062"/>
          </a:xfrm>
        </p:spPr>
        <p:txBody>
          <a:bodyPr/>
          <a:lstStyle/>
          <a:p>
            <a:pPr>
              <a:defRPr/>
            </a:pPr>
            <a:endParaRPr lang="es-ES" smtClean="0"/>
          </a:p>
          <a:p>
            <a:pPr>
              <a:defRPr/>
            </a:pPr>
            <a:endParaRPr lang="es-ES" smtClean="0"/>
          </a:p>
          <a:p>
            <a:pPr>
              <a:defRPr/>
            </a:pPr>
            <a:endParaRPr lang="es-ES" smtClean="0"/>
          </a:p>
          <a:p>
            <a:pPr marL="0" indent="0" eaLnBrk="1" hangingPunct="1">
              <a:buFont typeface="Wingdings" pitchFamily="2" charset="2"/>
              <a:buNone/>
              <a:defRPr/>
            </a:pPr>
            <a:endParaRPr lang="es-ES" smtClean="0">
              <a:cs typeface="Arial" charset="0"/>
            </a:endParaRPr>
          </a:p>
        </p:txBody>
      </p:sp>
      <p:pic>
        <p:nvPicPr>
          <p:cNvPr id="3074" name="Picture 2"/>
          <p:cNvPicPr>
            <a:picLocks noChangeAspect="1" noChangeArrowheads="1"/>
          </p:cNvPicPr>
          <p:nvPr/>
        </p:nvPicPr>
        <p:blipFill>
          <a:blip r:embed="rId3"/>
          <a:stretch>
            <a:fillRect/>
          </a:stretch>
        </p:blipFill>
        <p:spPr bwMode="auto">
          <a:xfrm>
            <a:off x="1623330" y="1344386"/>
            <a:ext cx="6178181" cy="5138057"/>
          </a:xfrm>
          <a:prstGeom prst="rect">
            <a:avLst/>
          </a:prstGeom>
          <a:noFill/>
          <a:ln w="9525">
            <a:noFill/>
            <a:miter lim="800000"/>
            <a:headEnd/>
            <a:tailEnd/>
          </a:ln>
        </p:spPr>
      </p:pic>
    </p:spTree>
    <p:extLst>
      <p:ext uri="{BB962C8B-B14F-4D97-AF65-F5344CB8AC3E}">
        <p14:creationId xmlns:p14="http://schemas.microsoft.com/office/powerpoint/2010/main" val="3143655347"/>
      </p:ext>
    </p:extLst>
  </p:cSld>
  <p:clrMapOvr>
    <a:masterClrMapping/>
  </p:clrMapOvr>
  <p:transition spd="med">
    <p:wipe dir="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543018" cy="838200"/>
          </a:xfrm>
        </p:spPr>
        <p:txBody>
          <a:bodyPr/>
          <a:lstStyle/>
          <a:p>
            <a:pPr algn="l" defTabSz="814365">
              <a:spcBef>
                <a:spcPct val="0"/>
              </a:spcBef>
              <a:spcAft>
                <a:spcPct val="0"/>
              </a:spcAft>
              <a:buNone/>
            </a:pPr>
            <a:r>
              <a:rPr lang="es-ES" sz="1800" b="1" i="0" dirty="0" smtClean="0">
                <a:solidFill>
                  <a:srgbClr val="708CA1"/>
                </a:solidFill>
                <a:latin typeface="Arial"/>
              </a:rPr>
              <a:t>La tabla de routing</a:t>
            </a:r>
            <a:r>
              <a:rPr lang="es-ES" sz="3200" b="1" i="0" dirty="0" smtClean="0">
                <a:solidFill>
                  <a:srgbClr val="708CA1"/>
                </a:solidFill>
                <a:latin typeface="Arial"/>
              </a:rPr>
              <a:t/>
            </a:r>
            <a:br>
              <a:rPr lang="es-ES" sz="3200" b="1" i="0" dirty="0" smtClean="0">
                <a:solidFill>
                  <a:srgbClr val="708CA1"/>
                </a:solidFill>
                <a:latin typeface="Arial"/>
              </a:rPr>
            </a:br>
            <a:r>
              <a:rPr lang="es-ES" sz="3200" b="1" i="0" dirty="0" smtClean="0">
                <a:solidFill>
                  <a:srgbClr val="708CA1"/>
                </a:solidFill>
                <a:latin typeface="Arial"/>
              </a:rPr>
              <a:t>Entradas de tabla de routing de red remota</a:t>
            </a:r>
            <a:endParaRPr lang="es-ES" dirty="0" smtClean="0">
              <a:solidFill>
                <a:schemeClr val="accent5">
                  <a:lumMod val="75000"/>
                </a:schemeClr>
              </a:solidFill>
              <a:cs typeface="Arial" pitchFamily="34" charset="0"/>
            </a:endParaRPr>
          </a:p>
        </p:txBody>
      </p:sp>
      <p:sp>
        <p:nvSpPr>
          <p:cNvPr id="5" name="Content Placeholder 3"/>
          <p:cNvSpPr txBox="1">
            <a:spLocks/>
          </p:cNvSpPr>
          <p:nvPr/>
        </p:nvSpPr>
        <p:spPr bwMode="auto">
          <a:xfrm>
            <a:off x="478970" y="1386114"/>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236538" indent="-236538" defTabSz="814388" eaLnBrk="0" fontAlgn="base" hangingPunct="0">
              <a:lnSpc>
                <a:spcPct val="95000"/>
              </a:lnSpc>
              <a:spcBef>
                <a:spcPct val="50000"/>
              </a:spcBef>
              <a:spcAft>
                <a:spcPct val="0"/>
              </a:spcAft>
              <a:buClr>
                <a:srgbClr val="708CA1"/>
              </a:buCl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kern="0">
              <a:solidFill>
                <a:srgbClr val="000000"/>
              </a:solidFill>
            </a:endParaRPr>
          </a:p>
        </p:txBody>
      </p:sp>
      <p:sp>
        <p:nvSpPr>
          <p:cNvPr id="6" name="Content Placeholder 3"/>
          <p:cNvSpPr txBox="1">
            <a:spLocks/>
          </p:cNvSpPr>
          <p:nvPr/>
        </p:nvSpPr>
        <p:spPr bwMode="auto">
          <a:xfrm>
            <a:off x="631370" y="1451428"/>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693738" lvl="1" indent="-236538" defTabSz="814388" eaLnBrk="0" fontAlgn="base" hangingPunct="0">
              <a:lnSpc>
                <a:spcPct val="95000"/>
              </a:lnSpc>
              <a:spcBef>
                <a:spcPct val="50000"/>
              </a:spcBef>
              <a:spcAft>
                <a:spcPct val="0"/>
              </a:spcAft>
              <a:buClr>
                <a:srgbClr val="708CA1"/>
              </a:buClr>
            </a:pPr>
            <a:endParaRPr lang="es-ES">
              <a:solidFill>
                <a:srgbClr val="000000"/>
              </a:solidFill>
            </a:endParaRPr>
          </a:p>
          <a:p>
            <a:pPr marL="236538" indent="-236538" defTabSz="814388" eaLnBrk="0" fontAlgn="base" hangingPunct="0">
              <a:lnSpc>
                <a:spcPct val="95000"/>
              </a:lnSpc>
              <a:spcBef>
                <a:spcPct val="50000"/>
              </a:spcBef>
              <a:spcAft>
                <a:spcPct val="0"/>
              </a:spcAft>
              <a:buClr>
                <a:srgbClr val="708CA1"/>
              </a:buClr>
            </a:pPr>
            <a:endParaRPr lang="es-ES" sz="2400">
              <a:solidFill>
                <a:srgbClr val="000000"/>
              </a:solidFill>
            </a:endParaRPr>
          </a:p>
          <a:p>
            <a:pPr marL="693738" lvl="1"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kern="0">
              <a:solidFill>
                <a:srgbClr val="000000"/>
              </a:solidFill>
            </a:endParaRPr>
          </a:p>
        </p:txBody>
      </p:sp>
      <p:sp>
        <p:nvSpPr>
          <p:cNvPr id="7" name="Content Placeholder 3"/>
          <p:cNvSpPr txBox="1">
            <a:spLocks/>
          </p:cNvSpPr>
          <p:nvPr/>
        </p:nvSpPr>
        <p:spPr bwMode="auto">
          <a:xfrm>
            <a:off x="580570" y="1400629"/>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236538" indent="-236538" defTabSz="814388" eaLnBrk="0" fontAlgn="base" hangingPunct="0">
              <a:lnSpc>
                <a:spcPct val="95000"/>
              </a:lnSpc>
              <a:spcBef>
                <a:spcPct val="50000"/>
              </a:spcBef>
              <a:spcAft>
                <a:spcPct val="0"/>
              </a:spcAft>
              <a:buClr>
                <a:srgbClr val="708CA1"/>
              </a:buCl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kern="0">
              <a:solidFill>
                <a:srgbClr val="000000"/>
              </a:solidFill>
            </a:endParaRPr>
          </a:p>
        </p:txBody>
      </p:sp>
      <p:sp>
        <p:nvSpPr>
          <p:cNvPr id="10" name="Rectangle 3"/>
          <p:cNvSpPr>
            <a:spLocks noGrp="1" noChangeArrowheads="1"/>
          </p:cNvSpPr>
          <p:nvPr>
            <p:ph idx="1"/>
          </p:nvPr>
        </p:nvSpPr>
        <p:spPr>
          <a:xfrm>
            <a:off x="719138" y="1471613"/>
            <a:ext cx="8131175" cy="4437062"/>
          </a:xfrm>
        </p:spPr>
        <p:txBody>
          <a:bodyPr/>
          <a:lstStyle/>
          <a:p>
            <a:pPr marL="236555" indent="-236555" algn="l" defTabSz="814365">
              <a:spcBef>
                <a:spcPct val="50000"/>
              </a:spcBef>
              <a:spcAft>
                <a:spcPct val="0"/>
              </a:spcAft>
              <a:buClr>
                <a:srgbClr val="708CA1"/>
              </a:buClr>
              <a:buFont typeface="Wingdings"/>
              <a:buChar char="§"/>
            </a:pPr>
            <a:r>
              <a:rPr lang="es-ES" sz="2400" b="0" i="0" smtClean="0">
                <a:solidFill>
                  <a:srgbClr val="000000"/>
                </a:solidFill>
                <a:latin typeface="Arial"/>
              </a:rPr>
              <a:t>Interpretación de las entradas en la tabla de routing.</a:t>
            </a:r>
          </a:p>
          <a:p>
            <a:pPr marL="236555" indent="-236555" algn="l" defTabSz="814365">
              <a:spcBef>
                <a:spcPct val="50000"/>
              </a:spcBef>
              <a:spcAft>
                <a:spcPct val="0"/>
              </a:spcAft>
              <a:buClr>
                <a:srgbClr val="708CA1"/>
              </a:buClr>
              <a:buFont typeface="Wingdings"/>
              <a:buChar char="§"/>
            </a:pPr>
            <a:endParaRPr lang="es-ES" smtClean="0"/>
          </a:p>
          <a:p>
            <a:pPr marL="236555" indent="-236555" algn="l" defTabSz="814365">
              <a:spcBef>
                <a:spcPct val="50000"/>
              </a:spcBef>
              <a:spcAft>
                <a:spcPct val="0"/>
              </a:spcAft>
              <a:buClr>
                <a:srgbClr val="708CA1"/>
              </a:buClr>
              <a:buFont typeface="Wingdings"/>
              <a:buChar char="§"/>
            </a:pPr>
            <a:endParaRPr lang="es-ES" smtClean="0"/>
          </a:p>
          <a:p>
            <a:pPr marL="236555" indent="-236555" algn="l" defTabSz="814365">
              <a:spcBef>
                <a:spcPct val="50000"/>
              </a:spcBef>
              <a:spcAft>
                <a:spcPct val="0"/>
              </a:spcAft>
              <a:buClr>
                <a:srgbClr val="708CA1"/>
              </a:buClr>
              <a:buFont typeface="Wingdings"/>
              <a:buChar char="§"/>
            </a:pPr>
            <a:endParaRPr lang="es-ES" smtClean="0"/>
          </a:p>
          <a:p>
            <a:pPr marL="0" indent="0" algn="l" defTabSz="814365">
              <a:spcBef>
                <a:spcPct val="50000"/>
              </a:spcBef>
              <a:spcAft>
                <a:spcPct val="0"/>
              </a:spcAft>
              <a:buNone/>
            </a:pPr>
            <a:endParaRPr lang="es-ES" smtClean="0">
              <a:cs typeface="Arial" charset="0"/>
            </a:endParaRPr>
          </a:p>
        </p:txBody>
      </p:sp>
      <p:pic>
        <p:nvPicPr>
          <p:cNvPr id="4098" name="Picture 2"/>
          <p:cNvPicPr>
            <a:picLocks noChangeAspect="1" noChangeArrowheads="1"/>
          </p:cNvPicPr>
          <p:nvPr/>
        </p:nvPicPr>
        <p:blipFill>
          <a:blip r:embed="rId3"/>
          <a:stretch>
            <a:fillRect/>
          </a:stretch>
        </p:blipFill>
        <p:spPr bwMode="auto">
          <a:xfrm>
            <a:off x="1615218" y="1988456"/>
            <a:ext cx="5695850" cy="4592960"/>
          </a:xfrm>
          <a:prstGeom prst="rect">
            <a:avLst/>
          </a:prstGeom>
          <a:noFill/>
          <a:ln w="9525">
            <a:noFill/>
            <a:miter lim="800000"/>
            <a:headEnd/>
            <a:tailEnd/>
          </a:ln>
        </p:spPr>
      </p:pic>
    </p:spTree>
    <p:extLst>
      <p:ext uri="{BB962C8B-B14F-4D97-AF65-F5344CB8AC3E}">
        <p14:creationId xmlns:p14="http://schemas.microsoft.com/office/powerpoint/2010/main" val="2092698715"/>
      </p:ext>
    </p:extLst>
  </p:cSld>
  <p:clrMapOvr>
    <a:masterClrMapping/>
  </p:clrMapOvr>
  <p:transition spd="med">
    <p:wipe dir="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145463" cy="838200"/>
          </a:xfrm>
        </p:spPr>
        <p:txBody>
          <a:bodyPr/>
          <a:lstStyle/>
          <a:p>
            <a:pPr algn="l" defTabSz="814365">
              <a:spcBef>
                <a:spcPct val="0"/>
              </a:spcBef>
              <a:spcAft>
                <a:spcPct val="0"/>
              </a:spcAft>
              <a:buNone/>
            </a:pPr>
            <a:r>
              <a:rPr lang="es-ES" sz="1800" b="1" i="0" smtClean="0">
                <a:solidFill>
                  <a:srgbClr val="708CA1"/>
                </a:solidFill>
                <a:latin typeface="Arial"/>
              </a:rPr>
              <a:t>Rutas conectadas directamente</a:t>
            </a: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Interfaces conectadas directamente</a:t>
            </a:r>
            <a:endParaRPr lang="es-ES" smtClean="0">
              <a:solidFill>
                <a:schemeClr val="accent5">
                  <a:lumMod val="75000"/>
                </a:schemeClr>
              </a:solidFill>
              <a:cs typeface="Arial" pitchFamily="34" charset="0"/>
            </a:endParaRPr>
          </a:p>
        </p:txBody>
      </p:sp>
      <p:sp>
        <p:nvSpPr>
          <p:cNvPr id="5" name="Content Placeholder 3"/>
          <p:cNvSpPr txBox="1">
            <a:spLocks/>
          </p:cNvSpPr>
          <p:nvPr/>
        </p:nvSpPr>
        <p:spPr bwMode="auto">
          <a:xfrm>
            <a:off x="478970" y="1386114"/>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236538" indent="-236538" defTabSz="814388" eaLnBrk="0" fontAlgn="base" hangingPunct="0">
              <a:lnSpc>
                <a:spcPct val="95000"/>
              </a:lnSpc>
              <a:spcBef>
                <a:spcPct val="50000"/>
              </a:spcBef>
              <a:spcAft>
                <a:spcPct val="0"/>
              </a:spcAft>
              <a:buClr>
                <a:srgbClr val="708CA1"/>
              </a:buCl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kern="0">
              <a:solidFill>
                <a:srgbClr val="000000"/>
              </a:solidFill>
            </a:endParaRPr>
          </a:p>
        </p:txBody>
      </p:sp>
      <p:sp>
        <p:nvSpPr>
          <p:cNvPr id="6" name="Content Placeholder 3"/>
          <p:cNvSpPr txBox="1">
            <a:spLocks/>
          </p:cNvSpPr>
          <p:nvPr/>
        </p:nvSpPr>
        <p:spPr bwMode="auto">
          <a:xfrm>
            <a:off x="631370" y="1451428"/>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693738" lvl="1" indent="-236538" defTabSz="814388" eaLnBrk="0" fontAlgn="base" hangingPunct="0">
              <a:lnSpc>
                <a:spcPct val="95000"/>
              </a:lnSpc>
              <a:spcBef>
                <a:spcPct val="50000"/>
              </a:spcBef>
              <a:spcAft>
                <a:spcPct val="0"/>
              </a:spcAft>
              <a:buClr>
                <a:srgbClr val="708CA1"/>
              </a:buClr>
            </a:pPr>
            <a:endParaRPr lang="es-ES">
              <a:solidFill>
                <a:srgbClr val="000000"/>
              </a:solidFill>
            </a:endParaRPr>
          </a:p>
          <a:p>
            <a:pPr marL="236538" indent="-236538" defTabSz="814388" eaLnBrk="0" fontAlgn="base" hangingPunct="0">
              <a:lnSpc>
                <a:spcPct val="95000"/>
              </a:lnSpc>
              <a:spcBef>
                <a:spcPct val="50000"/>
              </a:spcBef>
              <a:spcAft>
                <a:spcPct val="0"/>
              </a:spcAft>
              <a:buClr>
                <a:srgbClr val="708CA1"/>
              </a:buClr>
            </a:pPr>
            <a:endParaRPr lang="es-ES" sz="2400">
              <a:solidFill>
                <a:srgbClr val="000000"/>
              </a:solidFill>
            </a:endParaRPr>
          </a:p>
          <a:p>
            <a:pPr marL="693738" lvl="1"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kern="0">
              <a:solidFill>
                <a:srgbClr val="000000"/>
              </a:solidFill>
            </a:endParaRPr>
          </a:p>
        </p:txBody>
      </p:sp>
      <p:sp>
        <p:nvSpPr>
          <p:cNvPr id="7" name="Content Placeholder 3"/>
          <p:cNvSpPr txBox="1">
            <a:spLocks/>
          </p:cNvSpPr>
          <p:nvPr/>
        </p:nvSpPr>
        <p:spPr bwMode="auto">
          <a:xfrm>
            <a:off x="580570" y="1400629"/>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236538" indent="-236538" defTabSz="814388" eaLnBrk="0" fontAlgn="base" hangingPunct="0">
              <a:lnSpc>
                <a:spcPct val="95000"/>
              </a:lnSpc>
              <a:spcBef>
                <a:spcPct val="50000"/>
              </a:spcBef>
              <a:spcAft>
                <a:spcPct val="0"/>
              </a:spcAft>
              <a:buClr>
                <a:srgbClr val="708CA1"/>
              </a:buCl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kern="0">
              <a:solidFill>
                <a:srgbClr val="000000"/>
              </a:solidFill>
            </a:endParaRPr>
          </a:p>
        </p:txBody>
      </p:sp>
      <p:sp>
        <p:nvSpPr>
          <p:cNvPr id="10" name="Rectangle 3"/>
          <p:cNvSpPr>
            <a:spLocks noGrp="1" noChangeArrowheads="1"/>
          </p:cNvSpPr>
          <p:nvPr>
            <p:ph idx="1"/>
          </p:nvPr>
        </p:nvSpPr>
        <p:spPr>
          <a:xfrm>
            <a:off x="559481" y="1347335"/>
            <a:ext cx="8221662" cy="4437062"/>
          </a:xfrm>
        </p:spPr>
        <p:txBody>
          <a:bodyPr/>
          <a:lstStyle/>
          <a:p>
            <a:pPr marL="236555" indent="-236555" algn="l" defTabSz="814365">
              <a:spcBef>
                <a:spcPct val="50000"/>
              </a:spcBef>
              <a:spcAft>
                <a:spcPct val="0"/>
              </a:spcAft>
              <a:buClr>
                <a:srgbClr val="708CA1"/>
              </a:buClr>
              <a:buFont typeface="Wingdings"/>
              <a:buChar char="§"/>
            </a:pPr>
            <a:r>
              <a:rPr lang="es-ES" sz="2000" b="0" i="0" dirty="0" smtClean="0">
                <a:solidFill>
                  <a:srgbClr val="000000"/>
                </a:solidFill>
                <a:latin typeface="Arial"/>
              </a:rPr>
              <a:t>Un router recién implementado, sin interfaces configuradas, tiene una tabla de routing vacía.</a:t>
            </a:r>
          </a:p>
          <a:p>
            <a:pPr marL="236555" indent="-236555" algn="l" defTabSz="814365">
              <a:spcBef>
                <a:spcPct val="50000"/>
              </a:spcBef>
              <a:spcAft>
                <a:spcPct val="0"/>
              </a:spcAft>
              <a:buClr>
                <a:srgbClr val="708CA1"/>
              </a:buClr>
              <a:buFont typeface="Wingdings"/>
              <a:buChar char="§"/>
            </a:pPr>
            <a:r>
              <a:rPr lang="es-ES" sz="2000" b="0" i="0" dirty="0" smtClean="0">
                <a:solidFill>
                  <a:srgbClr val="000000"/>
                </a:solidFill>
                <a:latin typeface="Arial"/>
              </a:rPr>
              <a:t>Una interfaz configurada, activa y conectada directamente conectada crea dos entradas en la tabla de routing: una de link-local (L) y otra conectada directamente (C).</a:t>
            </a:r>
          </a:p>
          <a:p>
            <a:pPr marL="236555" indent="-236555" algn="l" defTabSz="814365">
              <a:spcBef>
                <a:spcPct val="50000"/>
              </a:spcBef>
              <a:spcAft>
                <a:spcPct val="0"/>
              </a:spcAft>
              <a:buClr>
                <a:srgbClr val="708CA1"/>
              </a:buClr>
              <a:buFont typeface="Wingdings"/>
              <a:buChar char="§"/>
            </a:pPr>
            <a:endParaRPr lang="es-ES" sz="2000" dirty="0" smtClean="0"/>
          </a:p>
          <a:p>
            <a:pPr marL="236555" indent="-236555" algn="l" defTabSz="814365">
              <a:spcBef>
                <a:spcPct val="50000"/>
              </a:spcBef>
              <a:spcAft>
                <a:spcPct val="0"/>
              </a:spcAft>
              <a:buClr>
                <a:srgbClr val="708CA1"/>
              </a:buClr>
              <a:buFont typeface="Wingdings"/>
              <a:buChar char="§"/>
            </a:pPr>
            <a:endParaRPr lang="es-ES" sz="2000" dirty="0" smtClean="0"/>
          </a:p>
          <a:p>
            <a:pPr marL="236555" indent="-236555" algn="l" defTabSz="814365">
              <a:spcBef>
                <a:spcPct val="50000"/>
              </a:spcBef>
              <a:spcAft>
                <a:spcPct val="0"/>
              </a:spcAft>
              <a:buClr>
                <a:srgbClr val="708CA1"/>
              </a:buClr>
              <a:buFont typeface="Wingdings"/>
              <a:buChar char="§"/>
            </a:pPr>
            <a:endParaRPr lang="es-ES" sz="2000" dirty="0" smtClean="0"/>
          </a:p>
          <a:p>
            <a:pPr marL="0" indent="0" algn="l" defTabSz="814365">
              <a:spcBef>
                <a:spcPct val="50000"/>
              </a:spcBef>
              <a:spcAft>
                <a:spcPct val="0"/>
              </a:spcAft>
              <a:buNone/>
            </a:pPr>
            <a:endParaRPr lang="es-ES" sz="2000" dirty="0" smtClean="0">
              <a:cs typeface="Arial" charset="0"/>
            </a:endParaRPr>
          </a:p>
        </p:txBody>
      </p:sp>
      <p:pic>
        <p:nvPicPr>
          <p:cNvPr id="5122" name="Picture 2"/>
          <p:cNvPicPr>
            <a:picLocks noChangeAspect="1" noChangeArrowheads="1"/>
          </p:cNvPicPr>
          <p:nvPr/>
        </p:nvPicPr>
        <p:blipFill>
          <a:blip r:embed="rId3"/>
          <a:stretch>
            <a:fillRect/>
          </a:stretch>
        </p:blipFill>
        <p:spPr bwMode="auto">
          <a:xfrm>
            <a:off x="2379830" y="3098798"/>
            <a:ext cx="4456908" cy="3585029"/>
          </a:xfrm>
          <a:prstGeom prst="rect">
            <a:avLst/>
          </a:prstGeom>
          <a:noFill/>
          <a:ln w="9525">
            <a:noFill/>
            <a:miter lim="800000"/>
            <a:headEnd/>
            <a:tailEnd/>
          </a:ln>
        </p:spPr>
      </p:pic>
    </p:spTree>
    <p:extLst>
      <p:ext uri="{BB962C8B-B14F-4D97-AF65-F5344CB8AC3E}">
        <p14:creationId xmlns:p14="http://schemas.microsoft.com/office/powerpoint/2010/main" val="716330417"/>
      </p:ext>
    </p:extLst>
  </p:cSld>
  <p:clrMapOvr>
    <a:masterClrMapping/>
  </p:clrMapOvr>
  <p:transition spd="med">
    <p:wipe dir="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145463" cy="838200"/>
          </a:xfrm>
        </p:spPr>
        <p:txBody>
          <a:bodyPr/>
          <a:lstStyle/>
          <a:p>
            <a:pPr algn="l" defTabSz="814365">
              <a:spcBef>
                <a:spcPct val="0"/>
              </a:spcBef>
              <a:spcAft>
                <a:spcPct val="0"/>
              </a:spcAft>
              <a:buNone/>
            </a:pPr>
            <a:r>
              <a:rPr lang="es-ES" sz="1800" b="1" i="0" dirty="0" smtClean="0">
                <a:solidFill>
                  <a:srgbClr val="708CA1"/>
                </a:solidFill>
                <a:latin typeface="Arial"/>
              </a:rPr>
              <a:t>Rutas conectadas directamente</a:t>
            </a:r>
            <a:r>
              <a:rPr lang="es-ES" sz="3200" b="1" i="0" dirty="0" smtClean="0">
                <a:solidFill>
                  <a:srgbClr val="708CA1"/>
                </a:solidFill>
                <a:latin typeface="Arial"/>
              </a:rPr>
              <a:t/>
            </a:r>
            <a:br>
              <a:rPr lang="es-ES" sz="3200" b="1" i="0" dirty="0" smtClean="0">
                <a:solidFill>
                  <a:srgbClr val="708CA1"/>
                </a:solidFill>
                <a:latin typeface="Arial"/>
              </a:rPr>
            </a:br>
            <a:r>
              <a:rPr lang="es-ES" sz="3200" b="1" i="0" dirty="0" smtClean="0">
                <a:solidFill>
                  <a:srgbClr val="708CA1"/>
                </a:solidFill>
                <a:latin typeface="Arial"/>
              </a:rPr>
              <a:t>Interfaces conectadas directamente</a:t>
            </a:r>
            <a:endParaRPr lang="es-ES" dirty="0" smtClean="0">
              <a:solidFill>
                <a:schemeClr val="accent5">
                  <a:lumMod val="75000"/>
                </a:schemeClr>
              </a:solidFill>
              <a:cs typeface="Arial" pitchFamily="34" charset="0"/>
            </a:endParaRPr>
          </a:p>
        </p:txBody>
      </p:sp>
      <p:sp>
        <p:nvSpPr>
          <p:cNvPr id="5" name="Content Placeholder 3"/>
          <p:cNvSpPr txBox="1">
            <a:spLocks/>
          </p:cNvSpPr>
          <p:nvPr/>
        </p:nvSpPr>
        <p:spPr bwMode="auto">
          <a:xfrm>
            <a:off x="478970" y="1367064"/>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236538" indent="-236538" defTabSz="814388" eaLnBrk="0" fontAlgn="base" hangingPunct="0">
              <a:lnSpc>
                <a:spcPct val="95000"/>
              </a:lnSpc>
              <a:spcBef>
                <a:spcPct val="50000"/>
              </a:spcBef>
              <a:spcAft>
                <a:spcPct val="0"/>
              </a:spcAft>
              <a:buClr>
                <a:srgbClr val="708CA1"/>
              </a:buCl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kern="0">
              <a:solidFill>
                <a:srgbClr val="000000"/>
              </a:solidFill>
            </a:endParaRPr>
          </a:p>
        </p:txBody>
      </p:sp>
      <p:sp>
        <p:nvSpPr>
          <p:cNvPr id="6" name="Content Placeholder 3"/>
          <p:cNvSpPr txBox="1">
            <a:spLocks/>
          </p:cNvSpPr>
          <p:nvPr/>
        </p:nvSpPr>
        <p:spPr bwMode="auto">
          <a:xfrm>
            <a:off x="631370" y="1451428"/>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693738" lvl="1" indent="-236538" defTabSz="814388" eaLnBrk="0" fontAlgn="base" hangingPunct="0">
              <a:lnSpc>
                <a:spcPct val="95000"/>
              </a:lnSpc>
              <a:spcBef>
                <a:spcPct val="50000"/>
              </a:spcBef>
              <a:spcAft>
                <a:spcPct val="0"/>
              </a:spcAft>
              <a:buClr>
                <a:srgbClr val="708CA1"/>
              </a:buClr>
            </a:pPr>
            <a:endParaRPr lang="es-ES">
              <a:solidFill>
                <a:srgbClr val="000000"/>
              </a:solidFill>
            </a:endParaRPr>
          </a:p>
          <a:p>
            <a:pPr marL="236538" indent="-236538" defTabSz="814388" eaLnBrk="0" fontAlgn="base" hangingPunct="0">
              <a:lnSpc>
                <a:spcPct val="95000"/>
              </a:lnSpc>
              <a:spcBef>
                <a:spcPct val="50000"/>
              </a:spcBef>
              <a:spcAft>
                <a:spcPct val="0"/>
              </a:spcAft>
              <a:buClr>
                <a:srgbClr val="708CA1"/>
              </a:buClr>
            </a:pPr>
            <a:endParaRPr lang="es-ES" sz="2400">
              <a:solidFill>
                <a:srgbClr val="000000"/>
              </a:solidFill>
            </a:endParaRPr>
          </a:p>
          <a:p>
            <a:pPr marL="693738" lvl="1"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kern="0">
              <a:solidFill>
                <a:srgbClr val="000000"/>
              </a:solidFill>
            </a:endParaRPr>
          </a:p>
        </p:txBody>
      </p:sp>
      <p:sp>
        <p:nvSpPr>
          <p:cNvPr id="7" name="Content Placeholder 3"/>
          <p:cNvSpPr txBox="1">
            <a:spLocks/>
          </p:cNvSpPr>
          <p:nvPr/>
        </p:nvSpPr>
        <p:spPr bwMode="auto">
          <a:xfrm>
            <a:off x="580570" y="1400629"/>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236538" indent="-236538" defTabSz="814388" eaLnBrk="0" fontAlgn="base" hangingPunct="0">
              <a:lnSpc>
                <a:spcPct val="95000"/>
              </a:lnSpc>
              <a:spcBef>
                <a:spcPct val="50000"/>
              </a:spcBef>
              <a:spcAft>
                <a:spcPct val="0"/>
              </a:spcAft>
              <a:buClr>
                <a:srgbClr val="708CA1"/>
              </a:buCl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kern="0">
              <a:solidFill>
                <a:srgbClr val="000000"/>
              </a:solidFill>
            </a:endParaRPr>
          </a:p>
        </p:txBody>
      </p:sp>
      <p:sp>
        <p:nvSpPr>
          <p:cNvPr id="10" name="Rectangle 3"/>
          <p:cNvSpPr>
            <a:spLocks noGrp="1" noChangeArrowheads="1"/>
          </p:cNvSpPr>
          <p:nvPr>
            <p:ph idx="1"/>
          </p:nvPr>
        </p:nvSpPr>
        <p:spPr>
          <a:xfrm>
            <a:off x="559481" y="1347335"/>
            <a:ext cx="8221662" cy="4437062"/>
          </a:xfrm>
        </p:spPr>
        <p:txBody>
          <a:bodyPr/>
          <a:lstStyle/>
          <a:p>
            <a:pPr marL="236555" indent="-236555" algn="l" defTabSz="814365">
              <a:spcBef>
                <a:spcPct val="50000"/>
              </a:spcBef>
              <a:spcAft>
                <a:spcPct val="0"/>
              </a:spcAft>
              <a:buClr>
                <a:srgbClr val="708CA1"/>
              </a:buClr>
              <a:buFont typeface="Wingdings"/>
              <a:buChar char="§"/>
            </a:pPr>
            <a:r>
              <a:rPr lang="es-ES" sz="2000" b="0" i="0" dirty="0" smtClean="0">
                <a:solidFill>
                  <a:srgbClr val="000000"/>
                </a:solidFill>
                <a:latin typeface="Arial"/>
              </a:rPr>
              <a:t>Un router recién implementado, sin interfaces configuradas, tiene una tabla de routing vacía.</a:t>
            </a:r>
          </a:p>
          <a:p>
            <a:pPr marL="236555" indent="-236555" algn="l" defTabSz="814365">
              <a:spcBef>
                <a:spcPct val="50000"/>
              </a:spcBef>
              <a:spcAft>
                <a:spcPct val="0"/>
              </a:spcAft>
              <a:buClr>
                <a:srgbClr val="708CA1"/>
              </a:buClr>
              <a:buFont typeface="Wingdings"/>
              <a:buChar char="§"/>
            </a:pPr>
            <a:r>
              <a:rPr lang="es-ES" sz="2000" b="0" i="0" dirty="0" smtClean="0">
                <a:solidFill>
                  <a:srgbClr val="000000"/>
                </a:solidFill>
                <a:latin typeface="Arial"/>
              </a:rPr>
              <a:t>Una interfaz configurada, activa y conectada directamente conectada crea dos entradas en la tabla de routing: una de link-local (L) y otra conectada directamente (C).</a:t>
            </a:r>
          </a:p>
          <a:p>
            <a:pPr marL="236555" indent="-236555" algn="l" defTabSz="814365">
              <a:spcBef>
                <a:spcPct val="50000"/>
              </a:spcBef>
              <a:spcAft>
                <a:spcPct val="0"/>
              </a:spcAft>
              <a:buClr>
                <a:srgbClr val="708CA1"/>
              </a:buClr>
              <a:buFont typeface="Wingdings"/>
              <a:buChar char="§"/>
            </a:pPr>
            <a:endParaRPr lang="es-ES" sz="2000" dirty="0" smtClean="0"/>
          </a:p>
          <a:p>
            <a:pPr marL="236555" indent="-236555" algn="l" defTabSz="814365">
              <a:spcBef>
                <a:spcPct val="50000"/>
              </a:spcBef>
              <a:spcAft>
                <a:spcPct val="0"/>
              </a:spcAft>
              <a:buClr>
                <a:srgbClr val="708CA1"/>
              </a:buClr>
              <a:buFont typeface="Wingdings"/>
              <a:buChar char="§"/>
            </a:pPr>
            <a:endParaRPr lang="es-ES" sz="2000" dirty="0" smtClean="0"/>
          </a:p>
          <a:p>
            <a:pPr marL="236555" indent="-236555" algn="l" defTabSz="814365">
              <a:spcBef>
                <a:spcPct val="50000"/>
              </a:spcBef>
              <a:spcAft>
                <a:spcPct val="0"/>
              </a:spcAft>
              <a:buClr>
                <a:srgbClr val="708CA1"/>
              </a:buClr>
              <a:buFont typeface="Wingdings"/>
              <a:buChar char="§"/>
            </a:pPr>
            <a:endParaRPr lang="es-ES" sz="2000" dirty="0" smtClean="0"/>
          </a:p>
          <a:p>
            <a:pPr marL="0" indent="0" algn="l" defTabSz="814365">
              <a:spcBef>
                <a:spcPct val="50000"/>
              </a:spcBef>
              <a:spcAft>
                <a:spcPct val="0"/>
              </a:spcAft>
              <a:buNone/>
            </a:pPr>
            <a:endParaRPr lang="es-ES" sz="2000" dirty="0" smtClean="0">
              <a:cs typeface="Arial" charset="0"/>
            </a:endParaRPr>
          </a:p>
        </p:txBody>
      </p:sp>
      <p:pic>
        <p:nvPicPr>
          <p:cNvPr id="5122" name="Picture 2"/>
          <p:cNvPicPr>
            <a:picLocks noChangeAspect="1" noChangeArrowheads="1"/>
          </p:cNvPicPr>
          <p:nvPr/>
        </p:nvPicPr>
        <p:blipFill>
          <a:blip r:embed="rId3"/>
          <a:stretch>
            <a:fillRect/>
          </a:stretch>
        </p:blipFill>
        <p:spPr bwMode="auto">
          <a:xfrm>
            <a:off x="2379830" y="3084284"/>
            <a:ext cx="4456908" cy="3585029"/>
          </a:xfrm>
          <a:prstGeom prst="rect">
            <a:avLst/>
          </a:prstGeom>
          <a:noFill/>
          <a:ln w="9525">
            <a:noFill/>
            <a:miter lim="800000"/>
            <a:headEnd/>
            <a:tailEnd/>
          </a:ln>
        </p:spPr>
      </p:pic>
    </p:spTree>
    <p:extLst>
      <p:ext uri="{BB962C8B-B14F-4D97-AF65-F5344CB8AC3E}">
        <p14:creationId xmlns:p14="http://schemas.microsoft.com/office/powerpoint/2010/main" val="2852432351"/>
      </p:ext>
    </p:extLst>
  </p:cSld>
  <p:clrMapOvr>
    <a:masterClrMapping/>
  </p:clrMapOvr>
  <p:transition spd="med">
    <p:wipe dir="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88940" y="373746"/>
            <a:ext cx="8595406" cy="838200"/>
          </a:xfrm>
        </p:spPr>
        <p:txBody>
          <a:bodyPr/>
          <a:lstStyle/>
          <a:p>
            <a:pPr algn="l" defTabSz="814365">
              <a:spcBef>
                <a:spcPct val="0"/>
              </a:spcBef>
              <a:spcAft>
                <a:spcPct val="0"/>
              </a:spcAft>
              <a:buNone/>
            </a:pPr>
            <a:r>
              <a:rPr lang="es-ES" sz="1400" b="1" i="0" dirty="0" smtClean="0">
                <a:solidFill>
                  <a:srgbClr val="708CA1"/>
                </a:solidFill>
                <a:latin typeface="Arial"/>
              </a:rPr>
              <a:t>Rutas conectadas directamente</a:t>
            </a:r>
            <a:r>
              <a:rPr lang="es-ES" sz="3200" b="1" i="0" dirty="0" smtClean="0">
                <a:solidFill>
                  <a:srgbClr val="708CA1"/>
                </a:solidFill>
                <a:latin typeface="Arial"/>
              </a:rPr>
              <a:t/>
            </a:r>
            <a:br>
              <a:rPr lang="es-ES" sz="3200" b="1" i="0" dirty="0" smtClean="0">
                <a:solidFill>
                  <a:srgbClr val="708CA1"/>
                </a:solidFill>
                <a:latin typeface="Arial"/>
              </a:rPr>
            </a:br>
            <a:r>
              <a:rPr lang="es-ES" sz="2800" b="1" i="0" dirty="0" smtClean="0">
                <a:solidFill>
                  <a:srgbClr val="708CA1"/>
                </a:solidFill>
                <a:latin typeface="Arial"/>
              </a:rPr>
              <a:t>Ejemplo de interfaz IPv6 conectada directamente</a:t>
            </a:r>
            <a:endParaRPr lang="es-ES" sz="2800" dirty="0" smtClean="0">
              <a:solidFill>
                <a:schemeClr val="accent5">
                  <a:lumMod val="75000"/>
                </a:schemeClr>
              </a:solidFill>
              <a:cs typeface="Arial" pitchFamily="34" charset="0"/>
            </a:endParaRPr>
          </a:p>
        </p:txBody>
      </p:sp>
      <p:sp>
        <p:nvSpPr>
          <p:cNvPr id="5" name="Content Placeholder 3"/>
          <p:cNvSpPr txBox="1">
            <a:spLocks/>
          </p:cNvSpPr>
          <p:nvPr/>
        </p:nvSpPr>
        <p:spPr bwMode="auto">
          <a:xfrm>
            <a:off x="478970" y="1386114"/>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236538" indent="-236538" defTabSz="814388" eaLnBrk="0" fontAlgn="base" hangingPunct="0">
              <a:lnSpc>
                <a:spcPct val="95000"/>
              </a:lnSpc>
              <a:spcBef>
                <a:spcPct val="50000"/>
              </a:spcBef>
              <a:spcAft>
                <a:spcPct val="0"/>
              </a:spcAft>
              <a:buClr>
                <a:srgbClr val="708CA1"/>
              </a:buCl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kern="0">
              <a:solidFill>
                <a:srgbClr val="000000"/>
              </a:solidFill>
            </a:endParaRPr>
          </a:p>
        </p:txBody>
      </p:sp>
      <p:sp>
        <p:nvSpPr>
          <p:cNvPr id="6" name="Content Placeholder 3"/>
          <p:cNvSpPr txBox="1">
            <a:spLocks/>
          </p:cNvSpPr>
          <p:nvPr/>
        </p:nvSpPr>
        <p:spPr bwMode="auto">
          <a:xfrm>
            <a:off x="631370" y="1451428"/>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693738" lvl="1" indent="-236538" defTabSz="814388" eaLnBrk="0" fontAlgn="base" hangingPunct="0">
              <a:lnSpc>
                <a:spcPct val="95000"/>
              </a:lnSpc>
              <a:spcBef>
                <a:spcPct val="50000"/>
              </a:spcBef>
              <a:spcAft>
                <a:spcPct val="0"/>
              </a:spcAft>
              <a:buClr>
                <a:srgbClr val="708CA1"/>
              </a:buClr>
            </a:pPr>
            <a:endParaRPr lang="es-ES">
              <a:solidFill>
                <a:srgbClr val="000000"/>
              </a:solidFill>
            </a:endParaRPr>
          </a:p>
          <a:p>
            <a:pPr marL="236538" indent="-236538" defTabSz="814388" eaLnBrk="0" fontAlgn="base" hangingPunct="0">
              <a:lnSpc>
                <a:spcPct val="95000"/>
              </a:lnSpc>
              <a:spcBef>
                <a:spcPct val="50000"/>
              </a:spcBef>
              <a:spcAft>
                <a:spcPct val="0"/>
              </a:spcAft>
              <a:buClr>
                <a:srgbClr val="708CA1"/>
              </a:buClr>
            </a:pPr>
            <a:endParaRPr lang="es-ES" sz="2400">
              <a:solidFill>
                <a:srgbClr val="000000"/>
              </a:solidFill>
            </a:endParaRPr>
          </a:p>
          <a:p>
            <a:pPr marL="693738" lvl="1"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kern="0">
              <a:solidFill>
                <a:srgbClr val="000000"/>
              </a:solidFill>
            </a:endParaRPr>
          </a:p>
        </p:txBody>
      </p:sp>
      <p:sp>
        <p:nvSpPr>
          <p:cNvPr id="7" name="Content Placeholder 3"/>
          <p:cNvSpPr txBox="1">
            <a:spLocks/>
          </p:cNvSpPr>
          <p:nvPr/>
        </p:nvSpPr>
        <p:spPr bwMode="auto">
          <a:xfrm>
            <a:off x="580570" y="1400629"/>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236538" indent="-236538" defTabSz="814388" eaLnBrk="0" fontAlgn="base" hangingPunct="0">
              <a:lnSpc>
                <a:spcPct val="95000"/>
              </a:lnSpc>
              <a:spcBef>
                <a:spcPct val="50000"/>
              </a:spcBef>
              <a:spcAft>
                <a:spcPct val="0"/>
              </a:spcAft>
              <a:buClr>
                <a:srgbClr val="708CA1"/>
              </a:buCl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kern="0">
              <a:solidFill>
                <a:srgbClr val="000000"/>
              </a:solidFill>
            </a:endParaRPr>
          </a:p>
        </p:txBody>
      </p:sp>
      <p:sp>
        <p:nvSpPr>
          <p:cNvPr id="10" name="Rectangle 3"/>
          <p:cNvSpPr>
            <a:spLocks noGrp="1" noChangeArrowheads="1"/>
          </p:cNvSpPr>
          <p:nvPr>
            <p:ph idx="1"/>
          </p:nvPr>
        </p:nvSpPr>
        <p:spPr>
          <a:xfrm>
            <a:off x="559481" y="1442585"/>
            <a:ext cx="8221662" cy="4437062"/>
          </a:xfrm>
        </p:spPr>
        <p:txBody>
          <a:bodyPr/>
          <a:lstStyle/>
          <a:p>
            <a:pPr marL="236555" indent="-236555" algn="l" defTabSz="814365">
              <a:spcBef>
                <a:spcPct val="50000"/>
              </a:spcBef>
              <a:spcAft>
                <a:spcPct val="0"/>
              </a:spcAft>
              <a:buClr>
                <a:srgbClr val="708CA1"/>
              </a:buClr>
              <a:buFont typeface="Wingdings"/>
              <a:buChar char="§"/>
            </a:pPr>
            <a:r>
              <a:rPr lang="es-ES" sz="2400" b="0" i="0" dirty="0" smtClean="0">
                <a:solidFill>
                  <a:srgbClr val="000000"/>
                </a:solidFill>
                <a:latin typeface="Arial"/>
              </a:rPr>
              <a:t>El comando show ipv6 route muestra las redes ipv6 y las rutas instaladas en la tabla de routing.</a:t>
            </a:r>
          </a:p>
          <a:p>
            <a:pPr marL="236555" indent="-236555" algn="l" defTabSz="814365">
              <a:spcBef>
                <a:spcPct val="50000"/>
              </a:spcBef>
              <a:spcAft>
                <a:spcPct val="0"/>
              </a:spcAft>
              <a:buClr>
                <a:srgbClr val="708CA1"/>
              </a:buClr>
              <a:buFont typeface="Wingdings"/>
              <a:buChar char="§"/>
            </a:pPr>
            <a:endParaRPr lang="es-ES" dirty="0" smtClean="0"/>
          </a:p>
          <a:p>
            <a:pPr marL="236555" indent="-236555" algn="l" defTabSz="814365">
              <a:spcBef>
                <a:spcPct val="50000"/>
              </a:spcBef>
              <a:spcAft>
                <a:spcPct val="0"/>
              </a:spcAft>
              <a:buClr>
                <a:srgbClr val="708CA1"/>
              </a:buClr>
              <a:buFont typeface="Wingdings"/>
              <a:buChar char="§"/>
            </a:pPr>
            <a:endParaRPr lang="es-ES" dirty="0" smtClean="0"/>
          </a:p>
          <a:p>
            <a:pPr marL="0" indent="0" algn="l" defTabSz="814365">
              <a:spcBef>
                <a:spcPct val="50000"/>
              </a:spcBef>
              <a:spcAft>
                <a:spcPct val="0"/>
              </a:spcAft>
              <a:buNone/>
            </a:pPr>
            <a:endParaRPr lang="es-ES" dirty="0" smtClean="0">
              <a:cs typeface="Arial" charset="0"/>
            </a:endParaRPr>
          </a:p>
        </p:txBody>
      </p:sp>
      <p:pic>
        <p:nvPicPr>
          <p:cNvPr id="6146" name="Picture 2"/>
          <p:cNvPicPr>
            <a:picLocks noChangeAspect="1" noChangeArrowheads="1"/>
          </p:cNvPicPr>
          <p:nvPr/>
        </p:nvPicPr>
        <p:blipFill>
          <a:blip r:embed="rId3"/>
          <a:srcRect b="2740"/>
          <a:stretch>
            <a:fillRect/>
          </a:stretch>
        </p:blipFill>
        <p:spPr bwMode="auto">
          <a:xfrm>
            <a:off x="2149848" y="2296886"/>
            <a:ext cx="4728188" cy="4256314"/>
          </a:xfrm>
          <a:prstGeom prst="rect">
            <a:avLst/>
          </a:prstGeom>
          <a:noFill/>
          <a:ln w="9525">
            <a:noFill/>
            <a:miter lim="800000"/>
            <a:headEnd/>
            <a:tailEnd/>
          </a:ln>
        </p:spPr>
      </p:pic>
    </p:spTree>
    <p:extLst>
      <p:ext uri="{BB962C8B-B14F-4D97-AF65-F5344CB8AC3E}">
        <p14:creationId xmlns:p14="http://schemas.microsoft.com/office/powerpoint/2010/main" val="2195916813"/>
      </p:ext>
    </p:extLst>
  </p:cSld>
  <p:clrMapOvr>
    <a:masterClrMapping/>
  </p:clrMapOvr>
  <p:transition spd="med">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89152" y="522741"/>
            <a:ext cx="8145462" cy="838200"/>
          </a:xfrm>
        </p:spPr>
        <p:txBody>
          <a:bodyPr/>
          <a:lstStyle/>
          <a:p>
            <a:pPr algn="l" defTabSz="814365">
              <a:spcBef>
                <a:spcPct val="0"/>
              </a:spcBef>
              <a:spcAft>
                <a:spcPct val="0"/>
              </a:spcAft>
              <a:buNone/>
            </a:pPr>
            <a:r>
              <a:rPr lang="es-ES" sz="1800" b="1" i="0" smtClean="0">
                <a:solidFill>
                  <a:srgbClr val="708CA1"/>
                </a:solidFill>
                <a:latin typeface="Arial"/>
                <a:ea typeface="ＭＳ Ｐゴシック"/>
              </a:rPr>
              <a:t>Descripción general de las VLAN</a:t>
            </a:r>
            <a:br>
              <a:rPr lang="es-ES" sz="1800" b="1" i="0" smtClean="0">
                <a:solidFill>
                  <a:srgbClr val="708CA1"/>
                </a:solidFill>
                <a:latin typeface="Arial"/>
                <a:ea typeface="ＭＳ Ｐゴシック"/>
              </a:rPr>
            </a:br>
            <a:r>
              <a:rPr lang="es-ES" sz="3200" b="1" i="0" smtClean="0">
                <a:solidFill>
                  <a:srgbClr val="708CA1"/>
                </a:solidFill>
                <a:latin typeface="Arial"/>
                <a:ea typeface="ＭＳ Ｐゴシック"/>
              </a:rPr>
              <a:t>VLAN de voz</a:t>
            </a:r>
            <a:endParaRPr lang="es-ES" smtClean="0">
              <a:ea typeface="ＭＳ Ｐゴシック" pitchFamily="34" charset="-128"/>
            </a:endParaRPr>
          </a:p>
        </p:txBody>
      </p:sp>
      <p:sp>
        <p:nvSpPr>
          <p:cNvPr id="2" name="Content Placeholder 1"/>
          <p:cNvSpPr>
            <a:spLocks noGrp="1"/>
          </p:cNvSpPr>
          <p:nvPr>
            <p:ph idx="1"/>
          </p:nvPr>
        </p:nvSpPr>
        <p:spPr>
          <a:xfrm>
            <a:off x="641123" y="1477510"/>
            <a:ext cx="8288596" cy="4850719"/>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200" b="0" i="0" dirty="0" smtClean="0">
                <a:solidFill>
                  <a:srgbClr val="000000"/>
                </a:solidFill>
                <a:latin typeface="Arial"/>
                <a:ea typeface="+mn-ea"/>
                <a:cs typeface="+mn-cs"/>
              </a:rPr>
              <a:t>El tráfico VoIP depende del factor tiempo y requiere lo siguiente:</a:t>
            </a:r>
          </a:p>
          <a:p>
            <a:pPr marL="800100" lvl="1" indent="-342900" algn="l" defTabSz="814365">
              <a:spcBef>
                <a:spcPct val="35000"/>
              </a:spcBef>
              <a:spcAft>
                <a:spcPct val="0"/>
              </a:spcAft>
              <a:buClr>
                <a:srgbClr val="708CA1"/>
              </a:buClr>
              <a:buFont typeface="Arial"/>
              <a:buChar char="•"/>
            </a:pPr>
            <a:r>
              <a:rPr lang="es-ES" sz="1800" b="0" i="0" dirty="0" smtClean="0">
                <a:solidFill>
                  <a:srgbClr val="000000"/>
                </a:solidFill>
                <a:latin typeface="Arial"/>
                <a:ea typeface="+mn-ea"/>
                <a:cs typeface="+mn-cs"/>
              </a:rPr>
              <a:t>Ancho de banda garantizado para asegurar la calidad de la voz</a:t>
            </a:r>
          </a:p>
          <a:p>
            <a:pPr marL="800100" lvl="1" indent="-342900" algn="l" defTabSz="814365">
              <a:spcBef>
                <a:spcPct val="35000"/>
              </a:spcBef>
              <a:spcAft>
                <a:spcPct val="0"/>
              </a:spcAft>
              <a:buClr>
                <a:srgbClr val="708CA1"/>
              </a:buClr>
              <a:buFont typeface="Arial"/>
              <a:buChar char="•"/>
            </a:pPr>
            <a:r>
              <a:rPr lang="es-ES" sz="1800" b="0" i="0" dirty="0" smtClean="0">
                <a:solidFill>
                  <a:srgbClr val="000000"/>
                </a:solidFill>
                <a:latin typeface="Arial"/>
                <a:ea typeface="+mn-ea"/>
                <a:cs typeface="+mn-cs"/>
              </a:rPr>
              <a:t>Prioridad de la transmisión sobre los tipos de tráfico de la red</a:t>
            </a:r>
          </a:p>
          <a:p>
            <a:pPr marL="800100" lvl="1" indent="-342900" algn="l" defTabSz="814365">
              <a:spcBef>
                <a:spcPct val="35000"/>
              </a:spcBef>
              <a:spcAft>
                <a:spcPct val="0"/>
              </a:spcAft>
              <a:buClr>
                <a:srgbClr val="708CA1"/>
              </a:buClr>
              <a:buFont typeface="Arial"/>
              <a:buChar char="•"/>
            </a:pPr>
            <a:r>
              <a:rPr lang="es-ES" sz="1800" b="0" i="0" dirty="0" smtClean="0">
                <a:solidFill>
                  <a:srgbClr val="000000"/>
                </a:solidFill>
                <a:latin typeface="Arial"/>
                <a:ea typeface="+mn-ea"/>
                <a:cs typeface="+mn-cs"/>
              </a:rPr>
              <a:t>Capacidad para ser enrutado en áreas congestionadas de la red</a:t>
            </a:r>
          </a:p>
          <a:p>
            <a:pPr marL="800100" lvl="1" indent="-342900" algn="l" defTabSz="814365">
              <a:spcBef>
                <a:spcPct val="35000"/>
              </a:spcBef>
              <a:spcAft>
                <a:spcPct val="0"/>
              </a:spcAft>
              <a:buClr>
                <a:srgbClr val="708CA1"/>
              </a:buClr>
              <a:buFont typeface="Arial"/>
              <a:buChar char="•"/>
            </a:pPr>
            <a:r>
              <a:rPr lang="es-ES" sz="1800" b="0" i="0" dirty="0" smtClean="0">
                <a:solidFill>
                  <a:srgbClr val="000000"/>
                </a:solidFill>
                <a:latin typeface="Arial"/>
                <a:ea typeface="+mn-ea"/>
                <a:cs typeface="+mn-cs"/>
              </a:rPr>
              <a:t>Demora inferior a 150 ms a través de la red</a:t>
            </a:r>
          </a:p>
          <a:p>
            <a:pPr marL="236555" indent="-236555" algn="l" defTabSz="814365">
              <a:lnSpc>
                <a:spcPct val="95000"/>
              </a:lnSpc>
              <a:spcBef>
                <a:spcPct val="50000"/>
              </a:spcBef>
              <a:spcAft>
                <a:spcPct val="0"/>
              </a:spcAft>
              <a:buClr>
                <a:srgbClr val="708CA1"/>
              </a:buClr>
              <a:buFont typeface="Wingdings"/>
              <a:buChar char="§"/>
            </a:pPr>
            <a:r>
              <a:rPr lang="es-ES" sz="2200" b="0" i="0" dirty="0" smtClean="0">
                <a:solidFill>
                  <a:srgbClr val="000000"/>
                </a:solidFill>
                <a:latin typeface="Arial"/>
                <a:ea typeface="+mn-ea"/>
                <a:cs typeface="+mn-cs"/>
              </a:rPr>
              <a:t>La característica de la VLAN de voz permite que los puertos de acceso envíen el tráfico de voz IP desde un teléfono IP.</a:t>
            </a:r>
          </a:p>
          <a:p>
            <a:pPr marL="236555" indent="-236555" algn="l" defTabSz="814365">
              <a:lnSpc>
                <a:spcPct val="95000"/>
              </a:lnSpc>
              <a:spcBef>
                <a:spcPct val="50000"/>
              </a:spcBef>
              <a:spcAft>
                <a:spcPct val="0"/>
              </a:spcAft>
              <a:buClr>
                <a:srgbClr val="708CA1"/>
              </a:buClr>
              <a:buFont typeface="Wingdings"/>
              <a:buChar char="§"/>
            </a:pPr>
            <a:r>
              <a:rPr lang="es-ES" sz="2200" b="0" i="0" dirty="0" smtClean="0">
                <a:solidFill>
                  <a:srgbClr val="000000"/>
                </a:solidFill>
                <a:latin typeface="Arial"/>
                <a:ea typeface="+mn-ea"/>
                <a:cs typeface="+mn-cs"/>
              </a:rPr>
              <a:t>El switch puede conectarse a un teléfono IP 7960 de Cisco y transportar el tráfico de voz IP.</a:t>
            </a:r>
          </a:p>
          <a:p>
            <a:pPr marL="236555" indent="-236555" algn="l" defTabSz="814365">
              <a:lnSpc>
                <a:spcPct val="95000"/>
              </a:lnSpc>
              <a:spcBef>
                <a:spcPct val="50000"/>
              </a:spcBef>
              <a:spcAft>
                <a:spcPct val="0"/>
              </a:spcAft>
              <a:buClr>
                <a:srgbClr val="708CA1"/>
              </a:buClr>
              <a:buFont typeface="Wingdings"/>
              <a:buChar char="§"/>
            </a:pPr>
            <a:r>
              <a:rPr lang="es-ES" sz="2200" b="0" i="0" dirty="0" smtClean="0">
                <a:solidFill>
                  <a:srgbClr val="000000"/>
                </a:solidFill>
                <a:latin typeface="Arial"/>
                <a:ea typeface="+mn-ea"/>
                <a:cs typeface="+mn-cs"/>
              </a:rPr>
              <a:t>Dado que la calidad de sonido de una llamada desde un teléfono IP puede disminuir si la información no se envía de manera uniforme, el switch admite la calidad de servicio (QoS).</a:t>
            </a:r>
            <a:endParaRPr lang="es-ES" sz="2200" b="0" i="0" dirty="0">
              <a:solidFill>
                <a:srgbClr val="000000"/>
              </a:solidFill>
              <a:latin typeface="Arial"/>
              <a:ea typeface="+mn-ea"/>
              <a:cs typeface="+mn-cs"/>
            </a:endParaRPr>
          </a:p>
        </p:txBody>
      </p:sp>
    </p:spTree>
    <p:extLst>
      <p:ext uri="{BB962C8B-B14F-4D97-AF65-F5344CB8AC3E}">
        <p14:creationId xmlns:p14="http://schemas.microsoft.com/office/powerpoint/2010/main" val="113591197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145463" cy="838200"/>
          </a:xfrm>
        </p:spPr>
        <p:txBody>
          <a:bodyPr/>
          <a:lstStyle/>
          <a:p>
            <a:pPr algn="l" defTabSz="814365">
              <a:spcBef>
                <a:spcPct val="0"/>
              </a:spcBef>
              <a:spcAft>
                <a:spcPct val="0"/>
              </a:spcAft>
              <a:buNone/>
            </a:pPr>
            <a:r>
              <a:rPr lang="es-ES" sz="1800" b="1" i="0" smtClean="0">
                <a:solidFill>
                  <a:srgbClr val="708CA1"/>
                </a:solidFill>
                <a:latin typeface="Arial"/>
              </a:rPr>
              <a:t>Rutas descubiertas estáticamente</a:t>
            </a: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Rutas estáticas</a:t>
            </a:r>
            <a:endParaRPr lang="es-ES" smtClean="0">
              <a:solidFill>
                <a:schemeClr val="accent5">
                  <a:lumMod val="75000"/>
                </a:schemeClr>
              </a:solidFill>
              <a:cs typeface="Arial" pitchFamily="34" charset="0"/>
            </a:endParaRPr>
          </a:p>
        </p:txBody>
      </p:sp>
      <p:sp>
        <p:nvSpPr>
          <p:cNvPr id="5" name="Content Placeholder 3"/>
          <p:cNvSpPr txBox="1">
            <a:spLocks/>
          </p:cNvSpPr>
          <p:nvPr/>
        </p:nvSpPr>
        <p:spPr bwMode="auto">
          <a:xfrm>
            <a:off x="478970" y="1386114"/>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236538" indent="-236538" defTabSz="814388" eaLnBrk="0" fontAlgn="base" hangingPunct="0">
              <a:lnSpc>
                <a:spcPct val="95000"/>
              </a:lnSpc>
              <a:spcBef>
                <a:spcPct val="50000"/>
              </a:spcBef>
              <a:spcAft>
                <a:spcPct val="0"/>
              </a:spcAft>
              <a:buClr>
                <a:srgbClr val="708CA1"/>
              </a:buCl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kern="0">
              <a:solidFill>
                <a:srgbClr val="000000"/>
              </a:solidFill>
            </a:endParaRPr>
          </a:p>
        </p:txBody>
      </p:sp>
      <p:sp>
        <p:nvSpPr>
          <p:cNvPr id="6" name="Content Placeholder 3"/>
          <p:cNvSpPr txBox="1">
            <a:spLocks/>
          </p:cNvSpPr>
          <p:nvPr/>
        </p:nvSpPr>
        <p:spPr bwMode="auto">
          <a:xfrm>
            <a:off x="631370" y="1451428"/>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693738" lvl="1" indent="-236538" defTabSz="814388" eaLnBrk="0" fontAlgn="base" hangingPunct="0">
              <a:lnSpc>
                <a:spcPct val="95000"/>
              </a:lnSpc>
              <a:spcBef>
                <a:spcPct val="50000"/>
              </a:spcBef>
              <a:spcAft>
                <a:spcPct val="0"/>
              </a:spcAft>
              <a:buClr>
                <a:srgbClr val="708CA1"/>
              </a:buClr>
            </a:pPr>
            <a:endParaRPr lang="es-ES">
              <a:solidFill>
                <a:srgbClr val="000000"/>
              </a:solidFill>
            </a:endParaRPr>
          </a:p>
          <a:p>
            <a:pPr marL="236538" indent="-236538" defTabSz="814388" eaLnBrk="0" fontAlgn="base" hangingPunct="0">
              <a:lnSpc>
                <a:spcPct val="95000"/>
              </a:lnSpc>
              <a:spcBef>
                <a:spcPct val="50000"/>
              </a:spcBef>
              <a:spcAft>
                <a:spcPct val="0"/>
              </a:spcAft>
              <a:buClr>
                <a:srgbClr val="708CA1"/>
              </a:buClr>
            </a:pPr>
            <a:endParaRPr lang="es-ES" sz="2400">
              <a:solidFill>
                <a:srgbClr val="000000"/>
              </a:solidFill>
            </a:endParaRPr>
          </a:p>
          <a:p>
            <a:pPr marL="693738" lvl="1"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kern="0">
              <a:solidFill>
                <a:srgbClr val="000000"/>
              </a:solidFill>
            </a:endParaRPr>
          </a:p>
        </p:txBody>
      </p:sp>
      <p:sp>
        <p:nvSpPr>
          <p:cNvPr id="7" name="Content Placeholder 3"/>
          <p:cNvSpPr txBox="1">
            <a:spLocks/>
          </p:cNvSpPr>
          <p:nvPr/>
        </p:nvSpPr>
        <p:spPr bwMode="auto">
          <a:xfrm>
            <a:off x="580570" y="1400629"/>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236538" indent="-236538" defTabSz="814388" eaLnBrk="0" fontAlgn="base" hangingPunct="0">
              <a:lnSpc>
                <a:spcPct val="95000"/>
              </a:lnSpc>
              <a:spcBef>
                <a:spcPct val="50000"/>
              </a:spcBef>
              <a:spcAft>
                <a:spcPct val="0"/>
              </a:spcAft>
              <a:buClr>
                <a:srgbClr val="708CA1"/>
              </a:buCl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kern="0">
              <a:solidFill>
                <a:srgbClr val="000000"/>
              </a:solidFill>
            </a:endParaRPr>
          </a:p>
        </p:txBody>
      </p:sp>
      <p:sp>
        <p:nvSpPr>
          <p:cNvPr id="10" name="Rectangle 3"/>
          <p:cNvSpPr>
            <a:spLocks noGrp="1" noChangeArrowheads="1"/>
          </p:cNvSpPr>
          <p:nvPr>
            <p:ph idx="1"/>
          </p:nvPr>
        </p:nvSpPr>
        <p:spPr>
          <a:xfrm>
            <a:off x="559481" y="1442585"/>
            <a:ext cx="8221662" cy="4437062"/>
          </a:xfrm>
        </p:spPr>
        <p:txBody>
          <a:bodyPr/>
          <a:lstStyle/>
          <a:p>
            <a:pPr marL="236555" indent="-236555" algn="l" defTabSz="814365">
              <a:spcBef>
                <a:spcPct val="50000"/>
              </a:spcBef>
              <a:spcAft>
                <a:spcPct val="0"/>
              </a:spcAft>
              <a:buClr>
                <a:srgbClr val="708CA1"/>
              </a:buClr>
              <a:buFont typeface="Wingdings"/>
              <a:buChar char="§"/>
            </a:pPr>
            <a:r>
              <a:rPr lang="es-ES" sz="2400" b="0" i="0" dirty="0" smtClean="0">
                <a:solidFill>
                  <a:srgbClr val="000000"/>
                </a:solidFill>
                <a:latin typeface="Arial"/>
              </a:rPr>
              <a:t>Se configuran manualmente. </a:t>
            </a:r>
          </a:p>
          <a:p>
            <a:pPr marL="236555" indent="-236555" algn="l" defTabSz="814365">
              <a:spcBef>
                <a:spcPct val="50000"/>
              </a:spcBef>
              <a:spcAft>
                <a:spcPct val="0"/>
              </a:spcAft>
              <a:buClr>
                <a:srgbClr val="708CA1"/>
              </a:buClr>
              <a:buFont typeface="Wingdings"/>
              <a:buChar char="§"/>
            </a:pPr>
            <a:r>
              <a:rPr lang="es-ES" sz="2400" b="0" i="0" dirty="0" smtClean="0">
                <a:solidFill>
                  <a:srgbClr val="000000"/>
                </a:solidFill>
                <a:latin typeface="Arial"/>
              </a:rPr>
              <a:t>Definen una ruta explícita entre dos dispositivos de red.</a:t>
            </a:r>
          </a:p>
          <a:p>
            <a:pPr marL="236555" indent="-236555" algn="l" defTabSz="814365">
              <a:spcBef>
                <a:spcPct val="50000"/>
              </a:spcBef>
              <a:spcAft>
                <a:spcPct val="0"/>
              </a:spcAft>
              <a:buClr>
                <a:srgbClr val="708CA1"/>
              </a:buClr>
              <a:buFont typeface="Wingdings"/>
              <a:buChar char="§"/>
            </a:pPr>
            <a:r>
              <a:rPr lang="es-ES" sz="2400" b="0" i="0" dirty="0" smtClean="0">
                <a:solidFill>
                  <a:srgbClr val="000000"/>
                </a:solidFill>
                <a:latin typeface="Arial"/>
              </a:rPr>
              <a:t>Se deben actualizar manualmente si la topología cambia.</a:t>
            </a:r>
          </a:p>
          <a:p>
            <a:pPr marL="236555" indent="-236555" algn="l" defTabSz="814365">
              <a:spcBef>
                <a:spcPct val="50000"/>
              </a:spcBef>
              <a:spcAft>
                <a:spcPct val="0"/>
              </a:spcAft>
              <a:buClr>
                <a:srgbClr val="708CA1"/>
              </a:buClr>
              <a:buFont typeface="Wingdings"/>
              <a:buChar char="§"/>
            </a:pPr>
            <a:r>
              <a:rPr lang="es-ES" sz="2400" b="0" i="0" dirty="0" smtClean="0">
                <a:solidFill>
                  <a:srgbClr val="000000"/>
                </a:solidFill>
                <a:latin typeface="Arial"/>
              </a:rPr>
              <a:t>Entre las ventajas se incluye una mejora en la seguridad y el control de recursos.</a:t>
            </a:r>
          </a:p>
          <a:p>
            <a:pPr marL="236555" indent="-236555" algn="l" defTabSz="814365">
              <a:spcBef>
                <a:spcPct val="50000"/>
              </a:spcBef>
              <a:spcAft>
                <a:spcPct val="0"/>
              </a:spcAft>
              <a:buClr>
                <a:srgbClr val="708CA1"/>
              </a:buClr>
              <a:buFont typeface="Wingdings"/>
              <a:buChar char="§"/>
            </a:pPr>
            <a:r>
              <a:rPr lang="es-ES" sz="2400" b="0" i="0" dirty="0" smtClean="0">
                <a:solidFill>
                  <a:srgbClr val="000000"/>
                </a:solidFill>
                <a:latin typeface="Arial"/>
              </a:rPr>
              <a:t>Ruta estática a una red específica </a:t>
            </a:r>
          </a:p>
          <a:p>
            <a:pPr marL="574700" lvl="1" indent="-117500" algn="l" defTabSz="814365">
              <a:spcBef>
                <a:spcPct val="35000"/>
              </a:spcBef>
              <a:spcAft>
                <a:spcPct val="0"/>
              </a:spcAft>
              <a:buNone/>
            </a:pPr>
            <a:r>
              <a:rPr lang="es-ES" sz="2000" b="1" i="0" dirty="0" smtClean="0">
                <a:solidFill>
                  <a:srgbClr val="000000"/>
                </a:solidFill>
                <a:latin typeface="Arial"/>
                <a:ea typeface="+mn-ea"/>
                <a:cs typeface="+mn-cs"/>
              </a:rPr>
              <a:t>ip </a:t>
            </a:r>
            <a:r>
              <a:rPr lang="es-ES" sz="2000" b="1" i="0" dirty="0" err="1" smtClean="0">
                <a:solidFill>
                  <a:srgbClr val="000000"/>
                </a:solidFill>
                <a:latin typeface="Arial"/>
                <a:ea typeface="+mn-ea"/>
                <a:cs typeface="+mn-cs"/>
              </a:rPr>
              <a:t>route</a:t>
            </a:r>
            <a:r>
              <a:rPr lang="es-ES" sz="2000" b="1" i="0" dirty="0" smtClean="0">
                <a:solidFill>
                  <a:srgbClr val="000000"/>
                </a:solidFill>
                <a:latin typeface="Arial"/>
                <a:ea typeface="+mn-ea"/>
                <a:cs typeface="+mn-cs"/>
              </a:rPr>
              <a:t> </a:t>
            </a:r>
            <a:r>
              <a:rPr lang="es-ES" sz="2000" i="0" dirty="0" smtClean="0">
                <a:solidFill>
                  <a:srgbClr val="000000"/>
                </a:solidFill>
                <a:latin typeface="Arial"/>
                <a:ea typeface="+mn-ea"/>
                <a:cs typeface="+mn-cs"/>
              </a:rPr>
              <a:t>ip de la red remota </a:t>
            </a:r>
            <a:r>
              <a:rPr lang="es-ES" sz="2000" b="0" i="1" dirty="0" smtClean="0">
                <a:solidFill>
                  <a:srgbClr val="000000"/>
                </a:solidFill>
                <a:latin typeface="Arial"/>
                <a:ea typeface="+mn-ea"/>
                <a:cs typeface="+mn-cs"/>
              </a:rPr>
              <a:t>máscara-red</a:t>
            </a:r>
            <a:r>
              <a:rPr lang="es-ES" sz="2000" b="1" i="0" dirty="0" smtClean="0">
                <a:solidFill>
                  <a:srgbClr val="000000"/>
                </a:solidFill>
                <a:latin typeface="Arial"/>
                <a:ea typeface="+mn-ea"/>
                <a:cs typeface="+mn-cs"/>
              </a:rPr>
              <a:t> {</a:t>
            </a:r>
            <a:r>
              <a:rPr lang="es-ES" sz="2000" b="0" i="1" dirty="0" smtClean="0">
                <a:solidFill>
                  <a:srgbClr val="000000"/>
                </a:solidFill>
                <a:latin typeface="Arial"/>
                <a:ea typeface="+mn-ea"/>
                <a:cs typeface="+mn-cs"/>
              </a:rPr>
              <a:t>ip-siguiente-salto</a:t>
            </a:r>
            <a:r>
              <a:rPr lang="es-ES" sz="2000" b="1" i="0" dirty="0" smtClean="0">
                <a:solidFill>
                  <a:srgbClr val="000000"/>
                </a:solidFill>
                <a:latin typeface="Arial"/>
                <a:ea typeface="+mn-ea"/>
                <a:cs typeface="+mn-cs"/>
              </a:rPr>
              <a:t> | </a:t>
            </a:r>
            <a:r>
              <a:rPr lang="es-ES" sz="2000" b="0" i="1" dirty="0" smtClean="0">
                <a:solidFill>
                  <a:srgbClr val="000000"/>
                </a:solidFill>
                <a:latin typeface="Arial"/>
                <a:ea typeface="+mn-ea"/>
                <a:cs typeface="+mn-cs"/>
              </a:rPr>
              <a:t>interfaz-salida</a:t>
            </a:r>
            <a:r>
              <a:rPr lang="es-ES" sz="2000" b="1" i="0" dirty="0" smtClean="0">
                <a:solidFill>
                  <a:srgbClr val="000000"/>
                </a:solidFill>
                <a:latin typeface="Arial"/>
                <a:ea typeface="+mn-ea"/>
                <a:cs typeface="+mn-cs"/>
              </a:rPr>
              <a:t>}.</a:t>
            </a:r>
            <a:endParaRPr lang="es-ES" dirty="0" smtClean="0"/>
          </a:p>
          <a:p>
            <a:pPr marL="236555" indent="-236555" algn="l" defTabSz="814365">
              <a:spcBef>
                <a:spcPct val="50000"/>
              </a:spcBef>
              <a:spcAft>
                <a:spcPct val="0"/>
              </a:spcAft>
              <a:buClr>
                <a:srgbClr val="708CA1"/>
              </a:buClr>
              <a:buFont typeface="Wingdings"/>
              <a:buChar char="§"/>
            </a:pPr>
            <a:r>
              <a:rPr lang="es-ES" sz="2400" b="0" i="0" dirty="0" smtClean="0">
                <a:solidFill>
                  <a:srgbClr val="000000"/>
                </a:solidFill>
                <a:latin typeface="Arial"/>
              </a:rPr>
              <a:t>Se utiliza una ruta estática predeterminada cuando la tabla de </a:t>
            </a:r>
            <a:r>
              <a:rPr lang="es-ES" sz="2400" b="0" i="0" dirty="0" err="1" smtClean="0">
                <a:solidFill>
                  <a:srgbClr val="000000"/>
                </a:solidFill>
                <a:latin typeface="Arial"/>
              </a:rPr>
              <a:t>routing</a:t>
            </a:r>
            <a:r>
              <a:rPr lang="es-ES" sz="2400" b="0" i="0" dirty="0" smtClean="0">
                <a:solidFill>
                  <a:srgbClr val="000000"/>
                </a:solidFill>
                <a:latin typeface="Arial"/>
              </a:rPr>
              <a:t> no contiene una ruta para una red de destino.</a:t>
            </a:r>
          </a:p>
          <a:p>
            <a:pPr marL="574700" lvl="1" indent="-117500" algn="l" defTabSz="814365">
              <a:spcBef>
                <a:spcPct val="35000"/>
              </a:spcBef>
              <a:spcAft>
                <a:spcPct val="0"/>
              </a:spcAft>
              <a:buNone/>
            </a:pPr>
            <a:r>
              <a:rPr lang="es-ES" sz="2000" b="0" i="0" dirty="0" smtClean="0">
                <a:solidFill>
                  <a:srgbClr val="000000"/>
                </a:solidFill>
                <a:latin typeface="Arial"/>
                <a:ea typeface="+mn-ea"/>
                <a:cs typeface="+mn-cs"/>
              </a:rPr>
              <a:t>ip </a:t>
            </a:r>
            <a:r>
              <a:rPr lang="es-ES" sz="2000" b="0" i="0" dirty="0" err="1" smtClean="0">
                <a:solidFill>
                  <a:srgbClr val="000000"/>
                </a:solidFill>
                <a:latin typeface="Arial"/>
                <a:ea typeface="+mn-ea"/>
                <a:cs typeface="+mn-cs"/>
              </a:rPr>
              <a:t>route</a:t>
            </a:r>
            <a:r>
              <a:rPr lang="es-ES" sz="2000" b="0" i="0" dirty="0" smtClean="0">
                <a:solidFill>
                  <a:srgbClr val="000000"/>
                </a:solidFill>
                <a:latin typeface="Arial"/>
                <a:ea typeface="+mn-ea"/>
                <a:cs typeface="+mn-cs"/>
              </a:rPr>
              <a:t> 0.0.0.0 0.0.0.0 {</a:t>
            </a:r>
            <a:r>
              <a:rPr lang="es-ES" sz="2000" b="0" i="1" dirty="0" smtClean="0">
                <a:solidFill>
                  <a:srgbClr val="000000"/>
                </a:solidFill>
                <a:latin typeface="Arial"/>
                <a:ea typeface="+mn-ea"/>
                <a:cs typeface="+mn-cs"/>
              </a:rPr>
              <a:t>interfaz-salida</a:t>
            </a:r>
            <a:r>
              <a:rPr lang="es-ES" sz="2000" b="0" i="0" dirty="0" smtClean="0">
                <a:solidFill>
                  <a:srgbClr val="000000"/>
                </a:solidFill>
                <a:latin typeface="Arial"/>
                <a:ea typeface="+mn-ea"/>
                <a:cs typeface="+mn-cs"/>
              </a:rPr>
              <a:t> | </a:t>
            </a:r>
            <a:r>
              <a:rPr lang="es-ES" sz="2000" b="0" i="1" dirty="0" smtClean="0">
                <a:solidFill>
                  <a:srgbClr val="000000"/>
                </a:solidFill>
                <a:latin typeface="Arial"/>
                <a:ea typeface="+mn-ea"/>
                <a:cs typeface="+mn-cs"/>
              </a:rPr>
              <a:t>ip-siguiente-salto</a:t>
            </a:r>
            <a:endParaRPr lang="es-ES" dirty="0" smtClean="0"/>
          </a:p>
          <a:p>
            <a:pPr marL="574700" lvl="1" indent="-117500" algn="l" defTabSz="814365">
              <a:spcBef>
                <a:spcPct val="35000"/>
              </a:spcBef>
              <a:spcAft>
                <a:spcPct val="0"/>
              </a:spcAft>
              <a:buNone/>
            </a:pPr>
            <a:endParaRPr lang="es-ES" dirty="0" smtClean="0"/>
          </a:p>
          <a:p>
            <a:pPr marL="0" indent="0" algn="l" defTabSz="814365">
              <a:spcBef>
                <a:spcPct val="50000"/>
              </a:spcBef>
              <a:spcAft>
                <a:spcPct val="0"/>
              </a:spcAft>
              <a:buNone/>
            </a:pPr>
            <a:endParaRPr lang="es-ES" dirty="0" smtClean="0">
              <a:cs typeface="Arial" charset="0"/>
            </a:endParaRPr>
          </a:p>
        </p:txBody>
      </p:sp>
    </p:spTree>
    <p:extLst>
      <p:ext uri="{BB962C8B-B14F-4D97-AF65-F5344CB8AC3E}">
        <p14:creationId xmlns:p14="http://schemas.microsoft.com/office/powerpoint/2010/main" val="675054094"/>
      </p:ext>
    </p:extLst>
  </p:cSld>
  <p:clrMapOvr>
    <a:masterClrMapping/>
  </p:clrMapOvr>
  <p:transition spd="med">
    <p:wipe dir="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145463" cy="838200"/>
          </a:xfrm>
        </p:spPr>
        <p:txBody>
          <a:bodyPr/>
          <a:lstStyle/>
          <a:p>
            <a:pPr algn="l" defTabSz="814365">
              <a:spcBef>
                <a:spcPct val="0"/>
              </a:spcBef>
              <a:spcAft>
                <a:spcPct val="0"/>
              </a:spcAft>
              <a:buNone/>
            </a:pPr>
            <a:r>
              <a:rPr lang="es-ES" sz="1800" b="1" i="0" smtClean="0">
                <a:solidFill>
                  <a:srgbClr val="708CA1"/>
                </a:solidFill>
                <a:latin typeface="Arial"/>
              </a:rPr>
              <a:t>Rutas descubiertas estáticamente</a:t>
            </a: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Ejemplo de rutas estáticas</a:t>
            </a:r>
            <a:endParaRPr lang="es-ES" smtClean="0">
              <a:solidFill>
                <a:schemeClr val="accent5">
                  <a:lumMod val="75000"/>
                </a:schemeClr>
              </a:solidFill>
              <a:cs typeface="Arial" pitchFamily="34" charset="0"/>
            </a:endParaRPr>
          </a:p>
        </p:txBody>
      </p:sp>
      <p:sp>
        <p:nvSpPr>
          <p:cNvPr id="5" name="Content Placeholder 3"/>
          <p:cNvSpPr txBox="1">
            <a:spLocks/>
          </p:cNvSpPr>
          <p:nvPr/>
        </p:nvSpPr>
        <p:spPr bwMode="auto">
          <a:xfrm>
            <a:off x="478970" y="1386114"/>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236538" indent="-236538" defTabSz="814388" eaLnBrk="0" fontAlgn="base" hangingPunct="0">
              <a:lnSpc>
                <a:spcPct val="95000"/>
              </a:lnSpc>
              <a:spcBef>
                <a:spcPct val="50000"/>
              </a:spcBef>
              <a:spcAft>
                <a:spcPct val="0"/>
              </a:spcAft>
              <a:buClr>
                <a:srgbClr val="708CA1"/>
              </a:buCl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kern="0">
              <a:solidFill>
                <a:srgbClr val="000000"/>
              </a:solidFill>
            </a:endParaRPr>
          </a:p>
        </p:txBody>
      </p:sp>
      <p:sp>
        <p:nvSpPr>
          <p:cNvPr id="6" name="Content Placeholder 3"/>
          <p:cNvSpPr txBox="1">
            <a:spLocks/>
          </p:cNvSpPr>
          <p:nvPr/>
        </p:nvSpPr>
        <p:spPr bwMode="auto">
          <a:xfrm>
            <a:off x="631370" y="1451428"/>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693738" lvl="1" indent="-236538" defTabSz="814388" eaLnBrk="0" fontAlgn="base" hangingPunct="0">
              <a:lnSpc>
                <a:spcPct val="95000"/>
              </a:lnSpc>
              <a:spcBef>
                <a:spcPct val="50000"/>
              </a:spcBef>
              <a:spcAft>
                <a:spcPct val="0"/>
              </a:spcAft>
              <a:buClr>
                <a:srgbClr val="708CA1"/>
              </a:buClr>
            </a:pPr>
            <a:endParaRPr lang="es-ES">
              <a:solidFill>
                <a:srgbClr val="000000"/>
              </a:solidFill>
            </a:endParaRPr>
          </a:p>
          <a:p>
            <a:pPr marL="236538" indent="-236538" defTabSz="814388" eaLnBrk="0" fontAlgn="base" hangingPunct="0">
              <a:lnSpc>
                <a:spcPct val="95000"/>
              </a:lnSpc>
              <a:spcBef>
                <a:spcPct val="50000"/>
              </a:spcBef>
              <a:spcAft>
                <a:spcPct val="0"/>
              </a:spcAft>
              <a:buClr>
                <a:srgbClr val="708CA1"/>
              </a:buClr>
            </a:pPr>
            <a:endParaRPr lang="es-ES" sz="2400">
              <a:solidFill>
                <a:srgbClr val="000000"/>
              </a:solidFill>
            </a:endParaRPr>
          </a:p>
          <a:p>
            <a:pPr marL="693738" lvl="1"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kern="0">
              <a:solidFill>
                <a:srgbClr val="000000"/>
              </a:solidFill>
            </a:endParaRPr>
          </a:p>
        </p:txBody>
      </p:sp>
      <p:sp>
        <p:nvSpPr>
          <p:cNvPr id="7" name="Content Placeholder 3"/>
          <p:cNvSpPr txBox="1">
            <a:spLocks/>
          </p:cNvSpPr>
          <p:nvPr/>
        </p:nvSpPr>
        <p:spPr bwMode="auto">
          <a:xfrm>
            <a:off x="580570" y="1400629"/>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236538" indent="-236538" defTabSz="814388" eaLnBrk="0" fontAlgn="base" hangingPunct="0">
              <a:lnSpc>
                <a:spcPct val="95000"/>
              </a:lnSpc>
              <a:spcBef>
                <a:spcPct val="50000"/>
              </a:spcBef>
              <a:spcAft>
                <a:spcPct val="0"/>
              </a:spcAft>
              <a:buClr>
                <a:srgbClr val="708CA1"/>
              </a:buCl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kern="0">
              <a:solidFill>
                <a:srgbClr val="000000"/>
              </a:solidFill>
            </a:endParaRPr>
          </a:p>
        </p:txBody>
      </p:sp>
      <p:sp>
        <p:nvSpPr>
          <p:cNvPr id="10" name="Rectangle 3"/>
          <p:cNvSpPr>
            <a:spLocks noGrp="1" noChangeArrowheads="1"/>
          </p:cNvSpPr>
          <p:nvPr>
            <p:ph idx="1"/>
          </p:nvPr>
        </p:nvSpPr>
        <p:spPr>
          <a:xfrm>
            <a:off x="559481" y="1442585"/>
            <a:ext cx="8221662" cy="4437062"/>
          </a:xfrm>
        </p:spPr>
        <p:txBody>
          <a:bodyPr/>
          <a:lstStyle/>
          <a:p>
            <a:pPr lvl="1">
              <a:defRPr/>
            </a:pPr>
            <a:endParaRPr lang="es-ES" smtClean="0"/>
          </a:p>
          <a:p>
            <a:pPr marL="0" indent="0" eaLnBrk="1" hangingPunct="1">
              <a:buFont typeface="Wingdings" pitchFamily="2" charset="2"/>
              <a:buNone/>
              <a:defRPr/>
            </a:pPr>
            <a:endParaRPr lang="es-ES" smtClean="0">
              <a:cs typeface="Arial" charset="0"/>
            </a:endParaRPr>
          </a:p>
        </p:txBody>
      </p:sp>
      <p:pic>
        <p:nvPicPr>
          <p:cNvPr id="7170" name="Picture 2"/>
          <p:cNvPicPr>
            <a:picLocks noChangeAspect="1" noChangeArrowheads="1"/>
          </p:cNvPicPr>
          <p:nvPr/>
        </p:nvPicPr>
        <p:blipFill>
          <a:blip r:embed="rId3"/>
          <a:stretch>
            <a:fillRect/>
          </a:stretch>
        </p:blipFill>
        <p:spPr bwMode="auto">
          <a:xfrm>
            <a:off x="1806640" y="1596572"/>
            <a:ext cx="5327520" cy="4772258"/>
          </a:xfrm>
          <a:prstGeom prst="rect">
            <a:avLst/>
          </a:prstGeom>
          <a:noFill/>
          <a:ln w="9525">
            <a:noFill/>
            <a:miter lim="800000"/>
            <a:headEnd/>
            <a:tailEnd/>
          </a:ln>
        </p:spPr>
      </p:pic>
    </p:spTree>
    <p:extLst>
      <p:ext uri="{BB962C8B-B14F-4D97-AF65-F5344CB8AC3E}">
        <p14:creationId xmlns:p14="http://schemas.microsoft.com/office/powerpoint/2010/main" val="229394704"/>
      </p:ext>
    </p:extLst>
  </p:cSld>
  <p:clrMapOvr>
    <a:masterClrMapping/>
  </p:clrMapOvr>
  <p:transition spd="med">
    <p:wipe dir="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145463" cy="838200"/>
          </a:xfrm>
        </p:spPr>
        <p:txBody>
          <a:bodyPr/>
          <a:lstStyle/>
          <a:p>
            <a:pPr algn="l" defTabSz="814365">
              <a:spcBef>
                <a:spcPct val="0"/>
              </a:spcBef>
              <a:spcAft>
                <a:spcPct val="0"/>
              </a:spcAft>
              <a:buNone/>
            </a:pPr>
            <a:r>
              <a:rPr lang="es-ES" sz="1800" b="1" i="0" smtClean="0">
                <a:solidFill>
                  <a:srgbClr val="708CA1"/>
                </a:solidFill>
                <a:latin typeface="Arial"/>
              </a:rPr>
              <a:t>Rutas descubiertas estáticamente</a:t>
            </a: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Ejemplo de rutas estáticas IPv6</a:t>
            </a:r>
            <a:endParaRPr lang="es-ES" smtClean="0">
              <a:solidFill>
                <a:schemeClr val="accent5">
                  <a:lumMod val="75000"/>
                </a:schemeClr>
              </a:solidFill>
              <a:cs typeface="Arial" pitchFamily="34" charset="0"/>
            </a:endParaRPr>
          </a:p>
        </p:txBody>
      </p:sp>
      <p:sp>
        <p:nvSpPr>
          <p:cNvPr id="5" name="Content Placeholder 3"/>
          <p:cNvSpPr txBox="1">
            <a:spLocks/>
          </p:cNvSpPr>
          <p:nvPr/>
        </p:nvSpPr>
        <p:spPr bwMode="auto">
          <a:xfrm>
            <a:off x="478970" y="1386114"/>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236538" indent="-236538" defTabSz="814388" eaLnBrk="0" fontAlgn="base" hangingPunct="0">
              <a:lnSpc>
                <a:spcPct val="95000"/>
              </a:lnSpc>
              <a:spcBef>
                <a:spcPct val="50000"/>
              </a:spcBef>
              <a:spcAft>
                <a:spcPct val="0"/>
              </a:spcAft>
              <a:buClr>
                <a:srgbClr val="708CA1"/>
              </a:buCl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kern="0">
              <a:solidFill>
                <a:srgbClr val="000000"/>
              </a:solidFill>
            </a:endParaRPr>
          </a:p>
        </p:txBody>
      </p:sp>
      <p:sp>
        <p:nvSpPr>
          <p:cNvPr id="6" name="Content Placeholder 3"/>
          <p:cNvSpPr txBox="1">
            <a:spLocks/>
          </p:cNvSpPr>
          <p:nvPr/>
        </p:nvSpPr>
        <p:spPr bwMode="auto">
          <a:xfrm>
            <a:off x="631370" y="1451428"/>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693738" lvl="1" indent="-236538" defTabSz="814388" eaLnBrk="0" fontAlgn="base" hangingPunct="0">
              <a:lnSpc>
                <a:spcPct val="95000"/>
              </a:lnSpc>
              <a:spcBef>
                <a:spcPct val="50000"/>
              </a:spcBef>
              <a:spcAft>
                <a:spcPct val="0"/>
              </a:spcAft>
              <a:buClr>
                <a:srgbClr val="708CA1"/>
              </a:buClr>
            </a:pPr>
            <a:endParaRPr lang="es-ES">
              <a:solidFill>
                <a:srgbClr val="000000"/>
              </a:solidFill>
            </a:endParaRPr>
          </a:p>
          <a:p>
            <a:pPr marL="236538" indent="-236538" defTabSz="814388" eaLnBrk="0" fontAlgn="base" hangingPunct="0">
              <a:lnSpc>
                <a:spcPct val="95000"/>
              </a:lnSpc>
              <a:spcBef>
                <a:spcPct val="50000"/>
              </a:spcBef>
              <a:spcAft>
                <a:spcPct val="0"/>
              </a:spcAft>
              <a:buClr>
                <a:srgbClr val="708CA1"/>
              </a:buClr>
            </a:pPr>
            <a:endParaRPr lang="es-ES" sz="2400">
              <a:solidFill>
                <a:srgbClr val="000000"/>
              </a:solidFill>
            </a:endParaRPr>
          </a:p>
          <a:p>
            <a:pPr marL="693738" lvl="1"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kern="0">
              <a:solidFill>
                <a:srgbClr val="000000"/>
              </a:solidFill>
            </a:endParaRPr>
          </a:p>
        </p:txBody>
      </p:sp>
      <p:sp>
        <p:nvSpPr>
          <p:cNvPr id="7" name="Content Placeholder 3"/>
          <p:cNvSpPr txBox="1">
            <a:spLocks/>
          </p:cNvSpPr>
          <p:nvPr/>
        </p:nvSpPr>
        <p:spPr bwMode="auto">
          <a:xfrm>
            <a:off x="580570" y="1400629"/>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236538" indent="-236538" defTabSz="814388" eaLnBrk="0" fontAlgn="base" hangingPunct="0">
              <a:lnSpc>
                <a:spcPct val="95000"/>
              </a:lnSpc>
              <a:spcBef>
                <a:spcPct val="50000"/>
              </a:spcBef>
              <a:spcAft>
                <a:spcPct val="0"/>
              </a:spcAft>
              <a:buClr>
                <a:srgbClr val="708CA1"/>
              </a:buCl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kern="0">
              <a:solidFill>
                <a:srgbClr val="000000"/>
              </a:solidFill>
            </a:endParaRPr>
          </a:p>
        </p:txBody>
      </p:sp>
      <p:sp>
        <p:nvSpPr>
          <p:cNvPr id="10" name="Rectangle 3"/>
          <p:cNvSpPr>
            <a:spLocks noGrp="1" noChangeArrowheads="1"/>
          </p:cNvSpPr>
          <p:nvPr>
            <p:ph idx="1"/>
          </p:nvPr>
        </p:nvSpPr>
        <p:spPr>
          <a:xfrm>
            <a:off x="559481" y="1442585"/>
            <a:ext cx="8221662" cy="4437062"/>
          </a:xfrm>
        </p:spPr>
        <p:txBody>
          <a:bodyPr/>
          <a:lstStyle/>
          <a:p>
            <a:pPr lvl="1">
              <a:defRPr/>
            </a:pPr>
            <a:endParaRPr lang="es-ES" smtClean="0"/>
          </a:p>
          <a:p>
            <a:pPr marL="0" indent="0" eaLnBrk="1" hangingPunct="1">
              <a:buFont typeface="Wingdings" pitchFamily="2" charset="2"/>
              <a:buNone/>
              <a:defRPr/>
            </a:pPr>
            <a:endParaRPr lang="es-ES" smtClean="0">
              <a:cs typeface="Arial" charset="0"/>
            </a:endParaRPr>
          </a:p>
        </p:txBody>
      </p:sp>
      <p:pic>
        <p:nvPicPr>
          <p:cNvPr id="8195" name="Picture 3"/>
          <p:cNvPicPr>
            <a:picLocks noChangeAspect="1" noChangeArrowheads="1"/>
          </p:cNvPicPr>
          <p:nvPr/>
        </p:nvPicPr>
        <p:blipFill>
          <a:blip r:embed="rId3"/>
          <a:stretch>
            <a:fillRect/>
          </a:stretch>
        </p:blipFill>
        <p:spPr bwMode="auto">
          <a:xfrm>
            <a:off x="1654346" y="1407885"/>
            <a:ext cx="5546621" cy="5164365"/>
          </a:xfrm>
          <a:prstGeom prst="rect">
            <a:avLst/>
          </a:prstGeom>
          <a:noFill/>
          <a:ln w="9525">
            <a:noFill/>
            <a:miter lim="800000"/>
            <a:headEnd/>
            <a:tailEnd/>
          </a:ln>
        </p:spPr>
      </p:pic>
    </p:spTree>
    <p:extLst>
      <p:ext uri="{BB962C8B-B14F-4D97-AF65-F5344CB8AC3E}">
        <p14:creationId xmlns:p14="http://schemas.microsoft.com/office/powerpoint/2010/main" val="107160016"/>
      </p:ext>
    </p:extLst>
  </p:cSld>
  <p:clrMapOvr>
    <a:masterClrMapping/>
  </p:clrMapOvr>
  <p:transition spd="med">
    <p:wipe dir="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srcRect b="8671"/>
          <a:stretch>
            <a:fillRect/>
          </a:stretch>
        </p:blipFill>
        <p:spPr bwMode="auto">
          <a:xfrm>
            <a:off x="1714500" y="2844799"/>
            <a:ext cx="5734050" cy="3698566"/>
          </a:xfrm>
          <a:prstGeom prst="rect">
            <a:avLst/>
          </a:prstGeom>
          <a:noFill/>
          <a:ln w="9525">
            <a:noFill/>
            <a:miter lim="800000"/>
            <a:headEnd/>
            <a:tailEnd/>
          </a:ln>
        </p:spPr>
      </p:pic>
      <p:sp>
        <p:nvSpPr>
          <p:cNvPr id="8194" name="Rectangle 2"/>
          <p:cNvSpPr>
            <a:spLocks noGrp="1" noChangeArrowheads="1"/>
          </p:cNvSpPr>
          <p:nvPr>
            <p:ph type="title"/>
          </p:nvPr>
        </p:nvSpPr>
        <p:spPr>
          <a:xfrm>
            <a:off x="339725" y="492125"/>
            <a:ext cx="8145463" cy="838200"/>
          </a:xfrm>
        </p:spPr>
        <p:txBody>
          <a:bodyPr/>
          <a:lstStyle/>
          <a:p>
            <a:pPr algn="l" defTabSz="814365">
              <a:spcBef>
                <a:spcPct val="0"/>
              </a:spcBef>
              <a:spcAft>
                <a:spcPct val="0"/>
              </a:spcAft>
              <a:buNone/>
            </a:pPr>
            <a:r>
              <a:rPr lang="es-ES" sz="1800" b="1" i="0" smtClean="0">
                <a:solidFill>
                  <a:srgbClr val="708CA1"/>
                </a:solidFill>
                <a:latin typeface="Arial"/>
              </a:rPr>
              <a:t>Protocolos de routing dinámico</a:t>
            </a: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Routing dinámico</a:t>
            </a:r>
            <a:endParaRPr lang="es-ES" smtClean="0">
              <a:solidFill>
                <a:schemeClr val="accent5">
                  <a:lumMod val="75000"/>
                </a:schemeClr>
              </a:solidFill>
              <a:cs typeface="Arial" pitchFamily="34" charset="0"/>
            </a:endParaRPr>
          </a:p>
        </p:txBody>
      </p:sp>
      <p:sp>
        <p:nvSpPr>
          <p:cNvPr id="5" name="Content Placeholder 3"/>
          <p:cNvSpPr txBox="1">
            <a:spLocks/>
          </p:cNvSpPr>
          <p:nvPr/>
        </p:nvSpPr>
        <p:spPr bwMode="auto">
          <a:xfrm>
            <a:off x="478970" y="1386114"/>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236538" indent="-236538" defTabSz="814388" eaLnBrk="0" fontAlgn="base" hangingPunct="0">
              <a:lnSpc>
                <a:spcPct val="95000"/>
              </a:lnSpc>
              <a:spcBef>
                <a:spcPct val="50000"/>
              </a:spcBef>
              <a:spcAft>
                <a:spcPct val="0"/>
              </a:spcAft>
              <a:buClr>
                <a:srgbClr val="708CA1"/>
              </a:buCl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kern="0">
              <a:solidFill>
                <a:srgbClr val="000000"/>
              </a:solidFill>
            </a:endParaRPr>
          </a:p>
        </p:txBody>
      </p:sp>
      <p:sp>
        <p:nvSpPr>
          <p:cNvPr id="6" name="Content Placeholder 3"/>
          <p:cNvSpPr txBox="1">
            <a:spLocks/>
          </p:cNvSpPr>
          <p:nvPr/>
        </p:nvSpPr>
        <p:spPr bwMode="auto">
          <a:xfrm>
            <a:off x="631370" y="1451428"/>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693738" lvl="1" indent="-236538" defTabSz="814388" eaLnBrk="0" fontAlgn="base" hangingPunct="0">
              <a:lnSpc>
                <a:spcPct val="95000"/>
              </a:lnSpc>
              <a:spcBef>
                <a:spcPct val="50000"/>
              </a:spcBef>
              <a:spcAft>
                <a:spcPct val="0"/>
              </a:spcAft>
              <a:buClr>
                <a:srgbClr val="708CA1"/>
              </a:buClr>
            </a:pPr>
            <a:endParaRPr lang="es-ES">
              <a:solidFill>
                <a:srgbClr val="000000"/>
              </a:solidFill>
            </a:endParaRPr>
          </a:p>
          <a:p>
            <a:pPr marL="236538" indent="-236538" defTabSz="814388" eaLnBrk="0" fontAlgn="base" hangingPunct="0">
              <a:lnSpc>
                <a:spcPct val="95000"/>
              </a:lnSpc>
              <a:spcBef>
                <a:spcPct val="50000"/>
              </a:spcBef>
              <a:spcAft>
                <a:spcPct val="0"/>
              </a:spcAft>
              <a:buClr>
                <a:srgbClr val="708CA1"/>
              </a:buClr>
            </a:pPr>
            <a:endParaRPr lang="es-ES" sz="2400">
              <a:solidFill>
                <a:srgbClr val="000000"/>
              </a:solidFill>
            </a:endParaRPr>
          </a:p>
          <a:p>
            <a:pPr marL="693738" lvl="1"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kern="0">
              <a:solidFill>
                <a:srgbClr val="000000"/>
              </a:solidFill>
            </a:endParaRPr>
          </a:p>
        </p:txBody>
      </p:sp>
      <p:sp>
        <p:nvSpPr>
          <p:cNvPr id="7" name="Content Placeholder 3"/>
          <p:cNvSpPr txBox="1">
            <a:spLocks/>
          </p:cNvSpPr>
          <p:nvPr/>
        </p:nvSpPr>
        <p:spPr bwMode="auto">
          <a:xfrm>
            <a:off x="580570" y="1400629"/>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236538" indent="-236538" defTabSz="814388" eaLnBrk="0" fontAlgn="base" hangingPunct="0">
              <a:lnSpc>
                <a:spcPct val="95000"/>
              </a:lnSpc>
              <a:spcBef>
                <a:spcPct val="50000"/>
              </a:spcBef>
              <a:spcAft>
                <a:spcPct val="0"/>
              </a:spcAft>
              <a:buClr>
                <a:srgbClr val="708CA1"/>
              </a:buCl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kern="0">
              <a:solidFill>
                <a:srgbClr val="000000"/>
              </a:solidFill>
            </a:endParaRPr>
          </a:p>
        </p:txBody>
      </p:sp>
      <p:sp>
        <p:nvSpPr>
          <p:cNvPr id="10" name="Rectangle 3"/>
          <p:cNvSpPr>
            <a:spLocks noGrp="1" noChangeArrowheads="1"/>
          </p:cNvSpPr>
          <p:nvPr>
            <p:ph idx="1"/>
          </p:nvPr>
        </p:nvSpPr>
        <p:spPr>
          <a:xfrm>
            <a:off x="515938" y="1428071"/>
            <a:ext cx="8221662" cy="4437062"/>
          </a:xfrm>
        </p:spPr>
        <p:txBody>
          <a:bodyPr/>
          <a:lstStyle/>
          <a:p>
            <a:pPr marL="236555" indent="-236555" algn="l" defTabSz="814365">
              <a:spcBef>
                <a:spcPct val="50000"/>
              </a:spcBef>
              <a:spcAft>
                <a:spcPct val="0"/>
              </a:spcAft>
              <a:buClr>
                <a:srgbClr val="708CA1"/>
              </a:buClr>
              <a:buFont typeface="Wingdings"/>
              <a:buChar char="§"/>
            </a:pPr>
            <a:r>
              <a:rPr lang="es-ES" sz="2200" b="0" i="0" dirty="0" smtClean="0">
                <a:solidFill>
                  <a:srgbClr val="000000"/>
                </a:solidFill>
                <a:latin typeface="Arial"/>
              </a:rPr>
              <a:t>Lo utilizan los routers para compartir información sobre la posibilidad de conexión y el estado de las redes remotas.</a:t>
            </a:r>
          </a:p>
          <a:p>
            <a:pPr marL="236555" indent="-236555" algn="l" defTabSz="814365">
              <a:spcBef>
                <a:spcPct val="50000"/>
              </a:spcBef>
              <a:spcAft>
                <a:spcPct val="0"/>
              </a:spcAft>
              <a:buClr>
                <a:srgbClr val="708CA1"/>
              </a:buClr>
              <a:buFont typeface="Wingdings"/>
              <a:buChar char="§"/>
            </a:pPr>
            <a:r>
              <a:rPr lang="es-ES" sz="2200" b="0" i="0" dirty="0" smtClean="0">
                <a:solidFill>
                  <a:srgbClr val="000000"/>
                </a:solidFill>
                <a:latin typeface="Arial"/>
                <a:cs typeface="Arial"/>
              </a:rPr>
              <a:t>Realiza</a:t>
            </a:r>
            <a:r>
              <a:rPr lang="es-ES" sz="2200" b="0" i="0" dirty="0" smtClean="0">
                <a:solidFill>
                  <a:srgbClr val="000000"/>
                </a:solidFill>
                <a:latin typeface="Arial"/>
              </a:rPr>
              <a:t> la detección de redes y el mantenimiento de las tablas de routing.</a:t>
            </a:r>
            <a:endParaRPr lang="es-ES" sz="2200" dirty="0" smtClean="0">
              <a:cs typeface="Arial" charset="0"/>
            </a:endParaRPr>
          </a:p>
        </p:txBody>
      </p:sp>
    </p:spTree>
    <p:extLst>
      <p:ext uri="{BB962C8B-B14F-4D97-AF65-F5344CB8AC3E}">
        <p14:creationId xmlns:p14="http://schemas.microsoft.com/office/powerpoint/2010/main" val="2706187968"/>
      </p:ext>
    </p:extLst>
  </p:cSld>
  <p:clrMapOvr>
    <a:masterClrMapping/>
  </p:clrMapOvr>
  <p:transition spd="med">
    <p:wipe dir="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145463" cy="838200"/>
          </a:xfrm>
        </p:spPr>
        <p:txBody>
          <a:bodyPr/>
          <a:lstStyle/>
          <a:p>
            <a:pPr algn="l" defTabSz="814365">
              <a:spcBef>
                <a:spcPct val="0"/>
              </a:spcBef>
              <a:spcAft>
                <a:spcPct val="0"/>
              </a:spcAft>
              <a:buNone/>
            </a:pPr>
            <a:r>
              <a:rPr lang="es-ES" sz="1800" b="1" i="0" smtClean="0">
                <a:solidFill>
                  <a:srgbClr val="708CA1"/>
                </a:solidFill>
                <a:latin typeface="Arial"/>
              </a:rPr>
              <a:t>Protocolos de routing dinámico</a:t>
            </a: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Protocolos de routing IPv4</a:t>
            </a:r>
            <a:endParaRPr lang="es-ES" smtClean="0">
              <a:solidFill>
                <a:schemeClr val="accent5">
                  <a:lumMod val="75000"/>
                </a:schemeClr>
              </a:solidFill>
              <a:cs typeface="Arial" pitchFamily="34" charset="0"/>
            </a:endParaRPr>
          </a:p>
        </p:txBody>
      </p:sp>
      <p:sp>
        <p:nvSpPr>
          <p:cNvPr id="5" name="Content Placeholder 3"/>
          <p:cNvSpPr txBox="1">
            <a:spLocks/>
          </p:cNvSpPr>
          <p:nvPr/>
        </p:nvSpPr>
        <p:spPr bwMode="auto">
          <a:xfrm>
            <a:off x="478970" y="1386114"/>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236538" indent="-236538" defTabSz="814388" eaLnBrk="0" fontAlgn="base" hangingPunct="0">
              <a:lnSpc>
                <a:spcPct val="95000"/>
              </a:lnSpc>
              <a:spcBef>
                <a:spcPct val="50000"/>
              </a:spcBef>
              <a:spcAft>
                <a:spcPct val="0"/>
              </a:spcAft>
              <a:buClr>
                <a:srgbClr val="708CA1"/>
              </a:buCl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kern="0">
              <a:solidFill>
                <a:srgbClr val="000000"/>
              </a:solidFill>
            </a:endParaRPr>
          </a:p>
        </p:txBody>
      </p:sp>
      <p:sp>
        <p:nvSpPr>
          <p:cNvPr id="6" name="Content Placeholder 3"/>
          <p:cNvSpPr txBox="1">
            <a:spLocks/>
          </p:cNvSpPr>
          <p:nvPr/>
        </p:nvSpPr>
        <p:spPr bwMode="auto">
          <a:xfrm>
            <a:off x="631370" y="1451428"/>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693738" lvl="1" indent="-236538" defTabSz="814388" eaLnBrk="0" fontAlgn="base" hangingPunct="0">
              <a:lnSpc>
                <a:spcPct val="95000"/>
              </a:lnSpc>
              <a:spcBef>
                <a:spcPct val="50000"/>
              </a:spcBef>
              <a:spcAft>
                <a:spcPct val="0"/>
              </a:spcAft>
              <a:buClr>
                <a:srgbClr val="708CA1"/>
              </a:buClr>
            </a:pPr>
            <a:endParaRPr lang="es-ES">
              <a:solidFill>
                <a:srgbClr val="000000"/>
              </a:solidFill>
            </a:endParaRPr>
          </a:p>
          <a:p>
            <a:pPr marL="236538" indent="-236538" defTabSz="814388" eaLnBrk="0" fontAlgn="base" hangingPunct="0">
              <a:lnSpc>
                <a:spcPct val="95000"/>
              </a:lnSpc>
              <a:spcBef>
                <a:spcPct val="50000"/>
              </a:spcBef>
              <a:spcAft>
                <a:spcPct val="0"/>
              </a:spcAft>
              <a:buClr>
                <a:srgbClr val="708CA1"/>
              </a:buClr>
            </a:pPr>
            <a:endParaRPr lang="es-ES" sz="2400">
              <a:solidFill>
                <a:srgbClr val="000000"/>
              </a:solidFill>
            </a:endParaRPr>
          </a:p>
          <a:p>
            <a:pPr marL="693738" lvl="1"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kern="0">
              <a:solidFill>
                <a:srgbClr val="000000"/>
              </a:solidFill>
            </a:endParaRPr>
          </a:p>
        </p:txBody>
      </p:sp>
      <p:sp>
        <p:nvSpPr>
          <p:cNvPr id="7" name="Content Placeholder 3"/>
          <p:cNvSpPr txBox="1">
            <a:spLocks/>
          </p:cNvSpPr>
          <p:nvPr/>
        </p:nvSpPr>
        <p:spPr bwMode="auto">
          <a:xfrm>
            <a:off x="580570" y="1400629"/>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236538" indent="-236538" defTabSz="814388" eaLnBrk="0" fontAlgn="base" hangingPunct="0">
              <a:lnSpc>
                <a:spcPct val="95000"/>
              </a:lnSpc>
              <a:spcBef>
                <a:spcPct val="50000"/>
              </a:spcBef>
              <a:spcAft>
                <a:spcPct val="0"/>
              </a:spcAft>
              <a:buClr>
                <a:srgbClr val="708CA1"/>
              </a:buCl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kern="0">
              <a:solidFill>
                <a:srgbClr val="000000"/>
              </a:solidFill>
            </a:endParaRPr>
          </a:p>
        </p:txBody>
      </p:sp>
      <p:sp>
        <p:nvSpPr>
          <p:cNvPr id="10" name="Rectangle 3"/>
          <p:cNvSpPr>
            <a:spLocks noGrp="1" noChangeArrowheads="1"/>
          </p:cNvSpPr>
          <p:nvPr>
            <p:ph idx="1"/>
          </p:nvPr>
        </p:nvSpPr>
        <p:spPr>
          <a:xfrm>
            <a:off x="515938" y="1428071"/>
            <a:ext cx="8221662" cy="4437062"/>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400" b="0" i="0" dirty="0" smtClean="0">
                <a:solidFill>
                  <a:srgbClr val="000000"/>
                </a:solidFill>
                <a:latin typeface="Arial"/>
              </a:rPr>
              <a:t>Los </a:t>
            </a:r>
            <a:r>
              <a:rPr lang="es-ES" sz="2400" b="0" i="0" dirty="0" err="1" smtClean="0">
                <a:solidFill>
                  <a:srgbClr val="000000"/>
                </a:solidFill>
                <a:latin typeface="Arial"/>
              </a:rPr>
              <a:t>routers</a:t>
            </a:r>
            <a:r>
              <a:rPr lang="es-ES" sz="2400" b="0" i="0" dirty="0" smtClean="0">
                <a:solidFill>
                  <a:srgbClr val="000000"/>
                </a:solidFill>
                <a:latin typeface="Arial"/>
              </a:rPr>
              <a:t> ISR Cisco admiten diversos protocolos de </a:t>
            </a:r>
            <a:r>
              <a:rPr lang="es-ES" sz="2400" b="0" i="0" dirty="0" err="1" smtClean="0">
                <a:solidFill>
                  <a:srgbClr val="000000"/>
                </a:solidFill>
                <a:latin typeface="Arial"/>
              </a:rPr>
              <a:t>routing</a:t>
            </a:r>
            <a:r>
              <a:rPr lang="es-ES" sz="2400" b="0" i="0" dirty="0" smtClean="0">
                <a:solidFill>
                  <a:srgbClr val="000000"/>
                </a:solidFill>
                <a:latin typeface="Arial"/>
              </a:rPr>
              <a:t> dinámico IPv4, incluidos los siguientes:</a:t>
            </a:r>
          </a:p>
          <a:p>
            <a:pPr marL="236555" indent="-236555" algn="l" defTabSz="814365">
              <a:lnSpc>
                <a:spcPct val="95000"/>
              </a:lnSpc>
              <a:spcBef>
                <a:spcPct val="50000"/>
              </a:spcBef>
              <a:spcAft>
                <a:spcPct val="0"/>
              </a:spcAft>
              <a:buClr>
                <a:srgbClr val="708CA1"/>
              </a:buClr>
              <a:buFont typeface="Wingdings"/>
              <a:buChar char="§"/>
            </a:pPr>
            <a:r>
              <a:rPr lang="es-ES" sz="2400" b="1" i="0" dirty="0" smtClean="0">
                <a:solidFill>
                  <a:srgbClr val="000000"/>
                </a:solidFill>
                <a:latin typeface="Arial"/>
              </a:rPr>
              <a:t>EIGRP:</a:t>
            </a:r>
            <a:r>
              <a:rPr lang="es-ES" sz="2400" b="0" i="0" dirty="0" smtClean="0">
                <a:solidFill>
                  <a:srgbClr val="000000"/>
                </a:solidFill>
                <a:latin typeface="Arial"/>
              </a:rPr>
              <a:t> protocolo de </a:t>
            </a:r>
            <a:r>
              <a:rPr lang="es-ES" sz="2400" b="0" i="0" dirty="0" err="1" smtClean="0">
                <a:solidFill>
                  <a:srgbClr val="000000"/>
                </a:solidFill>
                <a:latin typeface="Arial"/>
              </a:rPr>
              <a:t>routing</a:t>
            </a:r>
            <a:r>
              <a:rPr lang="es-ES" sz="2400" b="0" i="0" dirty="0" smtClean="0">
                <a:solidFill>
                  <a:srgbClr val="000000"/>
                </a:solidFill>
                <a:latin typeface="Arial"/>
              </a:rPr>
              <a:t> de </a:t>
            </a:r>
            <a:r>
              <a:rPr lang="es-ES" sz="2400" b="0" i="0" dirty="0" err="1" smtClean="0">
                <a:solidFill>
                  <a:srgbClr val="000000"/>
                </a:solidFill>
                <a:latin typeface="Arial"/>
              </a:rPr>
              <a:t>gateway</a:t>
            </a:r>
            <a:r>
              <a:rPr lang="es-ES" sz="2400" b="0" i="0" dirty="0" smtClean="0">
                <a:solidFill>
                  <a:srgbClr val="000000"/>
                </a:solidFill>
                <a:latin typeface="Arial"/>
              </a:rPr>
              <a:t> interior mejorado</a:t>
            </a:r>
          </a:p>
          <a:p>
            <a:pPr marL="236555" indent="-236555" algn="l" defTabSz="814365">
              <a:lnSpc>
                <a:spcPct val="95000"/>
              </a:lnSpc>
              <a:spcBef>
                <a:spcPct val="50000"/>
              </a:spcBef>
              <a:spcAft>
                <a:spcPct val="0"/>
              </a:spcAft>
              <a:buClr>
                <a:srgbClr val="708CA1"/>
              </a:buClr>
              <a:buFont typeface="Wingdings"/>
              <a:buChar char="§"/>
            </a:pPr>
            <a:r>
              <a:rPr lang="es-ES" sz="2400" b="1" i="0" dirty="0" smtClean="0">
                <a:solidFill>
                  <a:srgbClr val="000000"/>
                </a:solidFill>
                <a:latin typeface="Arial"/>
              </a:rPr>
              <a:t>OSPF:</a:t>
            </a:r>
            <a:r>
              <a:rPr lang="es-ES" sz="2400" b="0" i="0" dirty="0" smtClean="0">
                <a:solidFill>
                  <a:srgbClr val="000000"/>
                </a:solidFill>
                <a:latin typeface="Arial"/>
              </a:rPr>
              <a:t> Open </a:t>
            </a:r>
            <a:r>
              <a:rPr lang="es-ES" sz="2400" b="0" i="0" dirty="0" err="1" smtClean="0">
                <a:solidFill>
                  <a:srgbClr val="000000"/>
                </a:solidFill>
                <a:latin typeface="Arial"/>
              </a:rPr>
              <a:t>Shortest</a:t>
            </a:r>
            <a:r>
              <a:rPr lang="es-ES" sz="2400" b="0" i="0" dirty="0" smtClean="0">
                <a:solidFill>
                  <a:srgbClr val="000000"/>
                </a:solidFill>
                <a:latin typeface="Arial"/>
              </a:rPr>
              <a:t> </a:t>
            </a:r>
            <a:r>
              <a:rPr lang="es-ES" sz="2400" b="0" i="0" dirty="0" err="1" smtClean="0">
                <a:solidFill>
                  <a:srgbClr val="000000"/>
                </a:solidFill>
                <a:latin typeface="Arial"/>
              </a:rPr>
              <a:t>Path</a:t>
            </a:r>
            <a:r>
              <a:rPr lang="es-ES" sz="2400" b="0" i="0" dirty="0" smtClean="0">
                <a:solidFill>
                  <a:srgbClr val="000000"/>
                </a:solidFill>
                <a:latin typeface="Arial"/>
              </a:rPr>
              <a:t> </a:t>
            </a:r>
            <a:r>
              <a:rPr lang="es-ES" sz="2400" b="0" i="0" dirty="0" err="1" smtClean="0">
                <a:solidFill>
                  <a:srgbClr val="000000"/>
                </a:solidFill>
                <a:latin typeface="Arial"/>
              </a:rPr>
              <a:t>First</a:t>
            </a:r>
            <a:endParaRPr lang="es-ES" sz="2400" b="0" i="0" dirty="0" smtClean="0">
              <a:solidFill>
                <a:srgbClr val="000000"/>
              </a:solidFill>
              <a:latin typeface="Arial"/>
            </a:endParaRPr>
          </a:p>
          <a:p>
            <a:pPr marL="236555" indent="-236555" algn="l" defTabSz="814365">
              <a:lnSpc>
                <a:spcPct val="95000"/>
              </a:lnSpc>
              <a:spcBef>
                <a:spcPct val="50000"/>
              </a:spcBef>
              <a:spcAft>
                <a:spcPct val="0"/>
              </a:spcAft>
              <a:buClr>
                <a:srgbClr val="708CA1"/>
              </a:buClr>
              <a:buFont typeface="Wingdings"/>
              <a:buChar char="§"/>
            </a:pPr>
            <a:r>
              <a:rPr lang="es-ES" sz="2400" b="1" i="0" dirty="0" smtClean="0">
                <a:solidFill>
                  <a:srgbClr val="000000"/>
                </a:solidFill>
                <a:latin typeface="Arial"/>
              </a:rPr>
              <a:t>IS-IS:</a:t>
            </a:r>
            <a:r>
              <a:rPr lang="es-ES" sz="2400" b="0" i="0" dirty="0" smtClean="0">
                <a:solidFill>
                  <a:srgbClr val="000000"/>
                </a:solidFill>
                <a:latin typeface="Arial"/>
              </a:rPr>
              <a:t> </a:t>
            </a:r>
            <a:r>
              <a:rPr lang="es-ES" sz="2400" b="0" i="0" dirty="0" err="1" smtClean="0">
                <a:solidFill>
                  <a:srgbClr val="000000"/>
                </a:solidFill>
                <a:latin typeface="Arial"/>
              </a:rPr>
              <a:t>Intermediate</a:t>
            </a:r>
            <a:r>
              <a:rPr lang="es-ES" sz="2400" b="0" i="0" dirty="0" smtClean="0">
                <a:solidFill>
                  <a:srgbClr val="000000"/>
                </a:solidFill>
                <a:latin typeface="Arial"/>
              </a:rPr>
              <a:t> </a:t>
            </a:r>
            <a:r>
              <a:rPr lang="es-ES" sz="2400" b="0" i="0" dirty="0" err="1" smtClean="0">
                <a:solidFill>
                  <a:srgbClr val="000000"/>
                </a:solidFill>
                <a:latin typeface="Arial"/>
              </a:rPr>
              <a:t>System-to-Intermediate</a:t>
            </a:r>
            <a:r>
              <a:rPr lang="es-ES" sz="2400" b="0" i="0" dirty="0" smtClean="0">
                <a:solidFill>
                  <a:srgbClr val="000000"/>
                </a:solidFill>
                <a:latin typeface="Arial"/>
              </a:rPr>
              <a:t> </a:t>
            </a:r>
            <a:r>
              <a:rPr lang="es-ES" sz="2400" b="0" i="0" dirty="0" err="1" smtClean="0">
                <a:solidFill>
                  <a:srgbClr val="000000"/>
                </a:solidFill>
                <a:latin typeface="Arial"/>
              </a:rPr>
              <a:t>System</a:t>
            </a:r>
            <a:endParaRPr lang="es-ES" sz="2400" b="0" i="0" dirty="0" smtClean="0">
              <a:solidFill>
                <a:srgbClr val="000000"/>
              </a:solidFill>
              <a:latin typeface="Arial"/>
            </a:endParaRPr>
          </a:p>
          <a:p>
            <a:pPr marL="236555" indent="-236555" algn="l" defTabSz="814365">
              <a:lnSpc>
                <a:spcPct val="95000"/>
              </a:lnSpc>
              <a:spcBef>
                <a:spcPct val="50000"/>
              </a:spcBef>
              <a:spcAft>
                <a:spcPct val="0"/>
              </a:spcAft>
              <a:buClr>
                <a:srgbClr val="708CA1"/>
              </a:buClr>
              <a:buFont typeface="Wingdings"/>
              <a:buChar char="§"/>
            </a:pPr>
            <a:r>
              <a:rPr lang="es-ES" sz="2400" b="1" i="0" dirty="0" smtClean="0">
                <a:solidFill>
                  <a:srgbClr val="000000"/>
                </a:solidFill>
                <a:latin typeface="Arial"/>
              </a:rPr>
              <a:t>RIP:</a:t>
            </a:r>
            <a:r>
              <a:rPr lang="es-ES" sz="2400" b="0" i="0" dirty="0" smtClean="0">
                <a:solidFill>
                  <a:srgbClr val="000000"/>
                </a:solidFill>
                <a:latin typeface="Arial"/>
              </a:rPr>
              <a:t> protocolo de información de </a:t>
            </a:r>
            <a:r>
              <a:rPr lang="es-ES" sz="2400" b="0" i="0" dirty="0" err="1" smtClean="0">
                <a:solidFill>
                  <a:srgbClr val="000000"/>
                </a:solidFill>
                <a:latin typeface="Arial"/>
              </a:rPr>
              <a:t>routing</a:t>
            </a:r>
            <a:endParaRPr lang="es-ES" sz="2400" b="0" i="0" dirty="0" smtClean="0">
              <a:solidFill>
                <a:srgbClr val="000000"/>
              </a:solidFill>
              <a:latin typeface="Arial"/>
            </a:endParaRPr>
          </a:p>
          <a:p>
            <a:pPr marL="236555" indent="-236555" algn="l" defTabSz="814365">
              <a:spcBef>
                <a:spcPct val="50000"/>
              </a:spcBef>
              <a:spcAft>
                <a:spcPct val="0"/>
              </a:spcAft>
              <a:buNone/>
            </a:pPr>
            <a:endParaRPr lang="es-ES" dirty="0" smtClean="0">
              <a:cs typeface="Arial" charset="0"/>
            </a:endParaRPr>
          </a:p>
        </p:txBody>
      </p:sp>
    </p:spTree>
    <p:extLst>
      <p:ext uri="{BB962C8B-B14F-4D97-AF65-F5344CB8AC3E}">
        <p14:creationId xmlns:p14="http://schemas.microsoft.com/office/powerpoint/2010/main" val="3960483640"/>
      </p:ext>
    </p:extLst>
  </p:cSld>
  <p:clrMapOvr>
    <a:masterClrMapping/>
  </p:clrMapOvr>
  <p:transition spd="med">
    <p:wipe dir="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145463" cy="838200"/>
          </a:xfrm>
        </p:spPr>
        <p:txBody>
          <a:bodyPr/>
          <a:lstStyle/>
          <a:p>
            <a:pPr algn="l" defTabSz="814365">
              <a:spcBef>
                <a:spcPct val="0"/>
              </a:spcBef>
              <a:spcAft>
                <a:spcPct val="0"/>
              </a:spcAft>
              <a:buNone/>
            </a:pPr>
            <a:r>
              <a:rPr lang="es-ES" sz="1800" b="1" i="0" smtClean="0">
                <a:solidFill>
                  <a:srgbClr val="708CA1"/>
                </a:solidFill>
                <a:latin typeface="Arial"/>
              </a:rPr>
              <a:t>Protocolos de routing dinámico</a:t>
            </a: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Protocolos de routing IPv4</a:t>
            </a:r>
            <a:endParaRPr lang="es-ES" smtClean="0">
              <a:solidFill>
                <a:schemeClr val="accent5">
                  <a:lumMod val="75000"/>
                </a:schemeClr>
              </a:solidFill>
              <a:cs typeface="Arial" pitchFamily="34" charset="0"/>
            </a:endParaRPr>
          </a:p>
        </p:txBody>
      </p:sp>
      <p:sp>
        <p:nvSpPr>
          <p:cNvPr id="5" name="Content Placeholder 3"/>
          <p:cNvSpPr txBox="1">
            <a:spLocks/>
          </p:cNvSpPr>
          <p:nvPr/>
        </p:nvSpPr>
        <p:spPr bwMode="auto">
          <a:xfrm>
            <a:off x="478970" y="1386114"/>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236538" indent="-236538" defTabSz="814388" eaLnBrk="0" fontAlgn="base" hangingPunct="0">
              <a:lnSpc>
                <a:spcPct val="95000"/>
              </a:lnSpc>
              <a:spcBef>
                <a:spcPct val="50000"/>
              </a:spcBef>
              <a:spcAft>
                <a:spcPct val="0"/>
              </a:spcAft>
              <a:buClr>
                <a:srgbClr val="708CA1"/>
              </a:buCl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kern="0">
              <a:solidFill>
                <a:srgbClr val="000000"/>
              </a:solidFill>
            </a:endParaRPr>
          </a:p>
        </p:txBody>
      </p:sp>
      <p:sp>
        <p:nvSpPr>
          <p:cNvPr id="6" name="Content Placeholder 3"/>
          <p:cNvSpPr txBox="1">
            <a:spLocks/>
          </p:cNvSpPr>
          <p:nvPr/>
        </p:nvSpPr>
        <p:spPr bwMode="auto">
          <a:xfrm>
            <a:off x="631370" y="1451428"/>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693738" lvl="1" indent="-236538" defTabSz="814388" eaLnBrk="0" fontAlgn="base" hangingPunct="0">
              <a:lnSpc>
                <a:spcPct val="95000"/>
              </a:lnSpc>
              <a:spcBef>
                <a:spcPct val="50000"/>
              </a:spcBef>
              <a:spcAft>
                <a:spcPct val="0"/>
              </a:spcAft>
              <a:buClr>
                <a:srgbClr val="708CA1"/>
              </a:buClr>
            </a:pPr>
            <a:endParaRPr lang="es-ES">
              <a:solidFill>
                <a:srgbClr val="000000"/>
              </a:solidFill>
            </a:endParaRPr>
          </a:p>
          <a:p>
            <a:pPr marL="236538" indent="-236538" defTabSz="814388" eaLnBrk="0" fontAlgn="base" hangingPunct="0">
              <a:lnSpc>
                <a:spcPct val="95000"/>
              </a:lnSpc>
              <a:spcBef>
                <a:spcPct val="50000"/>
              </a:spcBef>
              <a:spcAft>
                <a:spcPct val="0"/>
              </a:spcAft>
              <a:buClr>
                <a:srgbClr val="708CA1"/>
              </a:buClr>
            </a:pPr>
            <a:endParaRPr lang="es-ES" sz="2400">
              <a:solidFill>
                <a:srgbClr val="000000"/>
              </a:solidFill>
            </a:endParaRPr>
          </a:p>
          <a:p>
            <a:pPr marL="693738" lvl="1"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kern="0">
              <a:solidFill>
                <a:srgbClr val="000000"/>
              </a:solidFill>
            </a:endParaRPr>
          </a:p>
        </p:txBody>
      </p:sp>
      <p:sp>
        <p:nvSpPr>
          <p:cNvPr id="7" name="Content Placeholder 3"/>
          <p:cNvSpPr txBox="1">
            <a:spLocks/>
          </p:cNvSpPr>
          <p:nvPr/>
        </p:nvSpPr>
        <p:spPr bwMode="auto">
          <a:xfrm>
            <a:off x="580570" y="1400629"/>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236538" indent="-236538" defTabSz="814388" eaLnBrk="0" fontAlgn="base" hangingPunct="0">
              <a:lnSpc>
                <a:spcPct val="95000"/>
              </a:lnSpc>
              <a:spcBef>
                <a:spcPct val="50000"/>
              </a:spcBef>
              <a:spcAft>
                <a:spcPct val="0"/>
              </a:spcAft>
              <a:buClr>
                <a:srgbClr val="708CA1"/>
              </a:buCl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kern="0">
              <a:solidFill>
                <a:srgbClr val="000000"/>
              </a:solidFill>
            </a:endParaRPr>
          </a:p>
        </p:txBody>
      </p:sp>
      <p:pic>
        <p:nvPicPr>
          <p:cNvPr id="10242" name="Picture 2"/>
          <p:cNvPicPr>
            <a:picLocks noChangeAspect="1" noChangeArrowheads="1"/>
          </p:cNvPicPr>
          <p:nvPr/>
        </p:nvPicPr>
        <p:blipFill>
          <a:blip r:embed="rId3"/>
          <a:stretch>
            <a:fillRect/>
          </a:stretch>
        </p:blipFill>
        <p:spPr bwMode="auto">
          <a:xfrm>
            <a:off x="1437280" y="1465941"/>
            <a:ext cx="6030319" cy="5061719"/>
          </a:xfrm>
          <a:prstGeom prst="rect">
            <a:avLst/>
          </a:prstGeom>
          <a:noFill/>
          <a:ln w="9525">
            <a:noFill/>
            <a:miter lim="800000"/>
            <a:headEnd/>
            <a:tailEnd/>
          </a:ln>
        </p:spPr>
      </p:pic>
    </p:spTree>
    <p:extLst>
      <p:ext uri="{BB962C8B-B14F-4D97-AF65-F5344CB8AC3E}">
        <p14:creationId xmlns:p14="http://schemas.microsoft.com/office/powerpoint/2010/main" val="1678581513"/>
      </p:ext>
    </p:extLst>
  </p:cSld>
  <p:clrMapOvr>
    <a:masterClrMapping/>
  </p:clrMapOvr>
  <p:transition spd="med">
    <p:wipe dir="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145463" cy="838200"/>
          </a:xfrm>
        </p:spPr>
        <p:txBody>
          <a:bodyPr/>
          <a:lstStyle/>
          <a:p>
            <a:pPr algn="l" defTabSz="814365">
              <a:spcBef>
                <a:spcPct val="0"/>
              </a:spcBef>
              <a:spcAft>
                <a:spcPct val="0"/>
              </a:spcAft>
              <a:buNone/>
            </a:pPr>
            <a:r>
              <a:rPr lang="es-ES" sz="1800" b="1" i="0" smtClean="0">
                <a:solidFill>
                  <a:srgbClr val="708CA1"/>
                </a:solidFill>
                <a:latin typeface="Arial"/>
              </a:rPr>
              <a:t>Protocolos de routing dinámico</a:t>
            </a: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Protocolos de routing IPv6</a:t>
            </a:r>
            <a:endParaRPr lang="es-ES" smtClean="0">
              <a:solidFill>
                <a:schemeClr val="accent5">
                  <a:lumMod val="75000"/>
                </a:schemeClr>
              </a:solidFill>
              <a:cs typeface="Arial" pitchFamily="34" charset="0"/>
            </a:endParaRPr>
          </a:p>
        </p:txBody>
      </p:sp>
      <p:sp>
        <p:nvSpPr>
          <p:cNvPr id="7" name="Content Placeholder 3"/>
          <p:cNvSpPr txBox="1">
            <a:spLocks/>
          </p:cNvSpPr>
          <p:nvPr/>
        </p:nvSpPr>
        <p:spPr bwMode="auto">
          <a:xfrm>
            <a:off x="580570" y="1400629"/>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236538" indent="-236538" defTabSz="814388" eaLnBrk="0" fontAlgn="base" hangingPunct="0">
              <a:lnSpc>
                <a:spcPct val="95000"/>
              </a:lnSpc>
              <a:spcBef>
                <a:spcPct val="50000"/>
              </a:spcBef>
              <a:spcAft>
                <a:spcPct val="0"/>
              </a:spcAft>
              <a:buClr>
                <a:srgbClr val="708CA1"/>
              </a:buCl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kern="0">
              <a:solidFill>
                <a:srgbClr val="000000"/>
              </a:solidFill>
            </a:endParaRPr>
          </a:p>
        </p:txBody>
      </p:sp>
      <p:sp>
        <p:nvSpPr>
          <p:cNvPr id="10" name="Rectangle 3"/>
          <p:cNvSpPr>
            <a:spLocks noGrp="1" noChangeArrowheads="1"/>
          </p:cNvSpPr>
          <p:nvPr>
            <p:ph idx="1"/>
          </p:nvPr>
        </p:nvSpPr>
        <p:spPr>
          <a:xfrm>
            <a:off x="515938" y="1428071"/>
            <a:ext cx="8221662" cy="4437062"/>
          </a:xfrm>
        </p:spPr>
        <p:txBody>
          <a:bodyPr/>
          <a:lstStyle/>
          <a:p>
            <a:pPr marL="236555" indent="-236555" algn="l" defTabSz="814365">
              <a:lnSpc>
                <a:spcPct val="95000"/>
              </a:lnSpc>
              <a:spcBef>
                <a:spcPct val="50000"/>
              </a:spcBef>
              <a:spcAft>
                <a:spcPct val="0"/>
              </a:spcAft>
              <a:buClr>
                <a:srgbClr val="708CA1"/>
              </a:buClr>
              <a:buFont typeface="Wingdings"/>
              <a:buChar char="§"/>
            </a:pPr>
            <a:r>
              <a:rPr lang="es-ES" sz="2400" b="0" i="0" dirty="0" smtClean="0">
                <a:solidFill>
                  <a:srgbClr val="000000"/>
                </a:solidFill>
                <a:latin typeface="Arial"/>
              </a:rPr>
              <a:t>Los </a:t>
            </a:r>
            <a:r>
              <a:rPr lang="es-ES" sz="2400" b="0" i="0" dirty="0" err="1" smtClean="0">
                <a:solidFill>
                  <a:srgbClr val="000000"/>
                </a:solidFill>
                <a:latin typeface="Arial"/>
              </a:rPr>
              <a:t>routers</a:t>
            </a:r>
            <a:r>
              <a:rPr lang="es-ES" sz="2400" b="0" i="0" dirty="0" smtClean="0">
                <a:solidFill>
                  <a:srgbClr val="000000"/>
                </a:solidFill>
                <a:latin typeface="Arial"/>
              </a:rPr>
              <a:t> Cisco ISR admiten diversos protocolos de </a:t>
            </a:r>
            <a:r>
              <a:rPr lang="es-ES" sz="2400" b="0" i="0" dirty="0" err="1" smtClean="0">
                <a:solidFill>
                  <a:srgbClr val="000000"/>
                </a:solidFill>
                <a:latin typeface="Arial"/>
              </a:rPr>
              <a:t>routing</a:t>
            </a:r>
            <a:r>
              <a:rPr lang="es-ES" sz="2400" b="0" i="0" dirty="0" smtClean="0">
                <a:solidFill>
                  <a:srgbClr val="000000"/>
                </a:solidFill>
                <a:latin typeface="Arial"/>
              </a:rPr>
              <a:t> dinámico IPv6, incluidos los siguientes:</a:t>
            </a:r>
          </a:p>
          <a:p>
            <a:pPr marL="236555" indent="-236555" algn="l" defTabSz="814365">
              <a:lnSpc>
                <a:spcPct val="95000"/>
              </a:lnSpc>
              <a:spcBef>
                <a:spcPct val="50000"/>
              </a:spcBef>
              <a:spcAft>
                <a:spcPct val="0"/>
              </a:spcAft>
              <a:buClr>
                <a:srgbClr val="708CA1"/>
              </a:buClr>
              <a:buFont typeface="Wingdings"/>
              <a:buChar char="§"/>
            </a:pPr>
            <a:r>
              <a:rPr lang="es-ES" sz="2400" b="0" i="0" dirty="0" err="1" smtClean="0">
                <a:solidFill>
                  <a:srgbClr val="000000"/>
                </a:solidFill>
                <a:latin typeface="Arial"/>
              </a:rPr>
              <a:t>RIPng</a:t>
            </a:r>
            <a:r>
              <a:rPr lang="es-ES" sz="2400" b="0" i="0" dirty="0" smtClean="0">
                <a:solidFill>
                  <a:srgbClr val="000000"/>
                </a:solidFill>
                <a:latin typeface="Arial"/>
              </a:rPr>
              <a:t> (RIP de última generación)</a:t>
            </a:r>
          </a:p>
          <a:p>
            <a:pPr marL="236555" indent="-236555" algn="l" defTabSz="814365">
              <a:lnSpc>
                <a:spcPct val="95000"/>
              </a:lnSpc>
              <a:spcBef>
                <a:spcPct val="50000"/>
              </a:spcBef>
              <a:spcAft>
                <a:spcPct val="0"/>
              </a:spcAft>
              <a:buClr>
                <a:srgbClr val="708CA1"/>
              </a:buClr>
              <a:buFont typeface="Wingdings"/>
              <a:buChar char="§"/>
            </a:pPr>
            <a:r>
              <a:rPr lang="es-ES" sz="2400" b="1" i="0" dirty="0" smtClean="0">
                <a:solidFill>
                  <a:srgbClr val="000000"/>
                </a:solidFill>
                <a:latin typeface="Arial"/>
              </a:rPr>
              <a:t>OSPFv3</a:t>
            </a:r>
            <a:endParaRPr lang="es-ES" dirty="0" smtClean="0"/>
          </a:p>
          <a:p>
            <a:pPr marL="236555" indent="-236555" algn="l" defTabSz="814365">
              <a:lnSpc>
                <a:spcPct val="95000"/>
              </a:lnSpc>
              <a:spcBef>
                <a:spcPct val="50000"/>
              </a:spcBef>
              <a:spcAft>
                <a:spcPct val="0"/>
              </a:spcAft>
              <a:buClr>
                <a:srgbClr val="708CA1"/>
              </a:buClr>
              <a:buFont typeface="Wingdings"/>
              <a:buChar char="§"/>
            </a:pPr>
            <a:r>
              <a:rPr lang="es-ES" sz="2400" b="0" i="0" dirty="0" smtClean="0">
                <a:solidFill>
                  <a:srgbClr val="000000"/>
                </a:solidFill>
                <a:latin typeface="Arial"/>
              </a:rPr>
              <a:t>EIGRP para IPv6</a:t>
            </a:r>
          </a:p>
          <a:p>
            <a:pPr marL="236555" indent="-236555" algn="l" defTabSz="814365">
              <a:lnSpc>
                <a:spcPct val="95000"/>
              </a:lnSpc>
              <a:spcBef>
                <a:spcPct val="50000"/>
              </a:spcBef>
              <a:spcAft>
                <a:spcPct val="0"/>
              </a:spcAft>
              <a:buClr>
                <a:srgbClr val="708CA1"/>
              </a:buClr>
              <a:buFont typeface="Wingdings"/>
              <a:buChar char="§"/>
            </a:pPr>
            <a:r>
              <a:rPr lang="es-ES" sz="2400" b="0" i="0" dirty="0" smtClean="0">
                <a:solidFill>
                  <a:srgbClr val="000000"/>
                </a:solidFill>
                <a:latin typeface="Arial"/>
              </a:rPr>
              <a:t>MP-BGP4 (protocolo de </a:t>
            </a:r>
            <a:r>
              <a:rPr lang="es-ES" sz="2400" b="0" i="0" dirty="0" err="1" smtClean="0">
                <a:solidFill>
                  <a:srgbClr val="000000"/>
                </a:solidFill>
                <a:latin typeface="Arial"/>
              </a:rPr>
              <a:t>gateway</a:t>
            </a:r>
            <a:r>
              <a:rPr lang="es-ES" sz="2400" b="0" i="0" dirty="0" smtClean="0">
                <a:solidFill>
                  <a:srgbClr val="000000"/>
                </a:solidFill>
                <a:latin typeface="Arial"/>
              </a:rPr>
              <a:t> fronterizo de multidifusión)</a:t>
            </a:r>
          </a:p>
          <a:p>
            <a:pPr marL="236555" indent="-236555" algn="l" defTabSz="814365">
              <a:spcBef>
                <a:spcPct val="50000"/>
              </a:spcBef>
              <a:spcAft>
                <a:spcPct val="0"/>
              </a:spcAft>
              <a:buNone/>
            </a:pPr>
            <a:endParaRPr lang="es-ES" dirty="0" smtClean="0">
              <a:cs typeface="Arial" charset="0"/>
            </a:endParaRPr>
          </a:p>
        </p:txBody>
      </p:sp>
    </p:spTree>
    <p:extLst>
      <p:ext uri="{BB962C8B-B14F-4D97-AF65-F5344CB8AC3E}">
        <p14:creationId xmlns:p14="http://schemas.microsoft.com/office/powerpoint/2010/main" val="4019121612"/>
      </p:ext>
    </p:extLst>
  </p:cSld>
  <p:clrMapOvr>
    <a:masterClrMapping/>
  </p:clrMapOvr>
  <p:transition spd="med">
    <p:wipe dir="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145463" cy="838200"/>
          </a:xfrm>
        </p:spPr>
        <p:txBody>
          <a:bodyPr/>
          <a:lstStyle/>
          <a:p>
            <a:pPr algn="l" defTabSz="814365">
              <a:spcBef>
                <a:spcPct val="0"/>
              </a:spcBef>
              <a:spcAft>
                <a:spcPct val="0"/>
              </a:spcAft>
              <a:buNone/>
            </a:pPr>
            <a:r>
              <a:rPr lang="es-ES" sz="1800" b="1" i="0" smtClean="0">
                <a:solidFill>
                  <a:srgbClr val="708CA1"/>
                </a:solidFill>
                <a:latin typeface="Arial"/>
              </a:rPr>
              <a:t>Protocolos de routing dinámico</a:t>
            </a:r>
            <a:r>
              <a:rPr lang="es-ES" sz="3200" b="1" i="0" smtClean="0">
                <a:solidFill>
                  <a:srgbClr val="708CA1"/>
                </a:solidFill>
                <a:latin typeface="Arial"/>
              </a:rPr>
              <a:t/>
            </a:r>
            <a:br>
              <a:rPr lang="es-ES" sz="3200" b="1" i="0" smtClean="0">
                <a:solidFill>
                  <a:srgbClr val="708CA1"/>
                </a:solidFill>
                <a:latin typeface="Arial"/>
              </a:rPr>
            </a:br>
            <a:r>
              <a:rPr lang="es-ES" sz="3200" b="1" i="0" smtClean="0">
                <a:solidFill>
                  <a:srgbClr val="708CA1"/>
                </a:solidFill>
                <a:latin typeface="Arial"/>
              </a:rPr>
              <a:t>Protocolos de routing IPv6</a:t>
            </a:r>
            <a:endParaRPr lang="es-ES" smtClean="0">
              <a:solidFill>
                <a:schemeClr val="accent5">
                  <a:lumMod val="75000"/>
                </a:schemeClr>
              </a:solidFill>
              <a:cs typeface="Arial" pitchFamily="34" charset="0"/>
            </a:endParaRPr>
          </a:p>
        </p:txBody>
      </p:sp>
      <p:sp>
        <p:nvSpPr>
          <p:cNvPr id="7" name="Content Placeholder 3"/>
          <p:cNvSpPr txBox="1">
            <a:spLocks/>
          </p:cNvSpPr>
          <p:nvPr/>
        </p:nvSpPr>
        <p:spPr bwMode="auto">
          <a:xfrm>
            <a:off x="580570" y="1400629"/>
            <a:ext cx="8055430" cy="5087257"/>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marL="236538" indent="-236538" defTabSz="814388" eaLnBrk="0" fontAlgn="base" hangingPunct="0">
              <a:lnSpc>
                <a:spcPct val="95000"/>
              </a:lnSpc>
              <a:spcBef>
                <a:spcPct val="50000"/>
              </a:spcBef>
              <a:spcAft>
                <a:spcPct val="0"/>
              </a:spcAft>
              <a:buClr>
                <a:srgbClr val="708CA1"/>
              </a:buCl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a:solidFill>
                <a:srgbClr val="000000"/>
              </a:solidFill>
            </a:endParaRPr>
          </a:p>
          <a:p>
            <a:pPr marL="236538" indent="-236538" defTabSz="814388" eaLnBrk="0" fontAlgn="base" hangingPunct="0">
              <a:lnSpc>
                <a:spcPct val="95000"/>
              </a:lnSpc>
              <a:spcBef>
                <a:spcPct val="50000"/>
              </a:spcBef>
              <a:spcAft>
                <a:spcPct val="0"/>
              </a:spcAft>
              <a:buClr>
                <a:srgbClr val="708CA1"/>
              </a:buClr>
              <a:buFont typeface="Wingdings" pitchFamily="2" charset="2"/>
              <a:buChar char="§"/>
            </a:pPr>
            <a:endParaRPr lang="es-ES" sz="2400" kern="0">
              <a:solidFill>
                <a:srgbClr val="000000"/>
              </a:solidFill>
            </a:endParaRPr>
          </a:p>
        </p:txBody>
      </p:sp>
      <p:pic>
        <p:nvPicPr>
          <p:cNvPr id="11266" name="Picture 2"/>
          <p:cNvPicPr>
            <a:picLocks noChangeAspect="1" noChangeArrowheads="1"/>
          </p:cNvPicPr>
          <p:nvPr/>
        </p:nvPicPr>
        <p:blipFill>
          <a:blip r:embed="rId3"/>
          <a:srcRect b="4861"/>
          <a:stretch>
            <a:fillRect/>
          </a:stretch>
        </p:blipFill>
        <p:spPr bwMode="auto">
          <a:xfrm>
            <a:off x="1311449" y="1451429"/>
            <a:ext cx="6043156" cy="5063671"/>
          </a:xfrm>
          <a:prstGeom prst="rect">
            <a:avLst/>
          </a:prstGeom>
          <a:noFill/>
          <a:ln w="9525">
            <a:noFill/>
            <a:miter lim="800000"/>
            <a:headEnd/>
            <a:tailEnd/>
          </a:ln>
        </p:spPr>
      </p:pic>
    </p:spTree>
    <p:extLst>
      <p:ext uri="{BB962C8B-B14F-4D97-AF65-F5344CB8AC3E}">
        <p14:creationId xmlns:p14="http://schemas.microsoft.com/office/powerpoint/2010/main" val="3461378782"/>
      </p:ext>
    </p:extLst>
  </p:cSld>
  <p:clrMapOvr>
    <a:masterClrMapping/>
  </p:clrMapOvr>
  <p:transition spd="med">
    <p:wipe dir="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274638" y="493713"/>
            <a:ext cx="8145462" cy="838200"/>
          </a:xfrm>
        </p:spPr>
        <p:txBody>
          <a:bodyPr/>
          <a:lstStyle/>
          <a:p>
            <a:pPr algn="l" defTabSz="814365">
              <a:spcBef>
                <a:spcPct val="0"/>
              </a:spcBef>
              <a:spcAft>
                <a:spcPct val="0"/>
              </a:spcAft>
              <a:buNone/>
            </a:pPr>
            <a:r>
              <a:rPr lang="es-ES" sz="3200" b="1" i="0" smtClean="0">
                <a:solidFill>
                  <a:srgbClr val="708CA1"/>
                </a:solidFill>
                <a:latin typeface="Arial"/>
                <a:ea typeface="ＭＳ Ｐゴシック"/>
                <a:cs typeface="+mj-cs"/>
              </a:rPr>
              <a:t>Capítulo 4: Resumen</a:t>
            </a:r>
            <a:endParaRPr lang="es-ES" sz="3200" b="1" i="0">
              <a:solidFill>
                <a:srgbClr val="708CA1"/>
              </a:solidFill>
              <a:latin typeface="Arial"/>
              <a:ea typeface="ＭＳ Ｐゴシック"/>
              <a:cs typeface="+mj-cs"/>
            </a:endParaRPr>
          </a:p>
        </p:txBody>
      </p:sp>
      <p:sp>
        <p:nvSpPr>
          <p:cNvPr id="6147" name="Rectangle 3"/>
          <p:cNvSpPr>
            <a:spLocks noGrp="1" noChangeArrowheads="1"/>
          </p:cNvSpPr>
          <p:nvPr>
            <p:ph idx="1"/>
          </p:nvPr>
        </p:nvSpPr>
        <p:spPr>
          <a:xfrm>
            <a:off x="719138" y="1471613"/>
            <a:ext cx="8131175" cy="4437062"/>
          </a:xfrm>
        </p:spPr>
        <p:txBody>
          <a:bodyPr/>
          <a:lstStyle/>
          <a:p>
            <a:pPr marL="0" indent="0" eaLnBrk="1" hangingPunct="1">
              <a:buFont typeface="Wingdings" pitchFamily="2" charset="2"/>
              <a:buNone/>
              <a:defRPr/>
            </a:pPr>
            <a:endParaRPr lang="es-ES" smtClean="0">
              <a:cs typeface="Arial" charset="0"/>
            </a:endParaRPr>
          </a:p>
        </p:txBody>
      </p:sp>
    </p:spTree>
    <p:extLst>
      <p:ext uri="{BB962C8B-B14F-4D97-AF65-F5344CB8AC3E}">
        <p14:creationId xmlns:p14="http://schemas.microsoft.com/office/powerpoint/2010/main" val="336405075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0" y="0"/>
            <a:ext cx="9144000" cy="685800"/>
          </a:xfrm>
          <a:prstGeom prst="rect">
            <a:avLst/>
          </a:prstGeom>
          <a:solidFill>
            <a:srgbClr val="FFFFFF"/>
          </a:solidFill>
          <a:ln w="9525" algn="ctr">
            <a:noFill/>
            <a:miter lim="800000"/>
            <a:headEnd/>
            <a:tailEnd/>
          </a:ln>
        </p:spPr>
        <p:txBody>
          <a:bodyPr wrap="none" lIns="82124" tIns="41061" rIns="82124" bIns="41061" anchor="ctr"/>
          <a:lstStyle/>
          <a:p>
            <a:pPr algn="ctr" eaLnBrk="0" fontAlgn="base" hangingPunct="0">
              <a:lnSpc>
                <a:spcPct val="90000"/>
              </a:lnSpc>
              <a:spcBef>
                <a:spcPct val="0"/>
              </a:spcBef>
              <a:spcAft>
                <a:spcPct val="0"/>
              </a:spcAft>
            </a:pPr>
            <a:endParaRPr lang="es-ES" sz="2400">
              <a:solidFill>
                <a:srgbClr val="000000"/>
              </a:solidFill>
            </a:endParaRPr>
          </a:p>
        </p:txBody>
      </p:sp>
      <p:pic>
        <p:nvPicPr>
          <p:cNvPr id="30723" name="Picture 3" descr="CNA_largo-onwhite"/>
          <p:cNvPicPr>
            <a:picLocks noChangeAspect="1" noChangeArrowheads="1"/>
          </p:cNvPicPr>
          <p:nvPr/>
        </p:nvPicPr>
        <p:blipFill>
          <a:blip r:embed="rId2" cstate="print"/>
          <a:srcRect/>
          <a:stretch>
            <a:fillRect/>
          </a:stretch>
        </p:blipFill>
        <p:spPr bwMode="auto">
          <a:xfrm>
            <a:off x="1508125" y="2741613"/>
            <a:ext cx="6097588" cy="892175"/>
          </a:xfrm>
          <a:prstGeom prst="rect">
            <a:avLst/>
          </a:prstGeom>
          <a:noFill/>
          <a:ln w="9525">
            <a:noFill/>
            <a:miter lim="800000"/>
            <a:headEnd/>
            <a:tailEnd/>
          </a:ln>
        </p:spPr>
      </p:pic>
    </p:spTree>
    <p:extLst>
      <p:ext uri="{BB962C8B-B14F-4D97-AF65-F5344CB8AC3E}">
        <p14:creationId xmlns:p14="http://schemas.microsoft.com/office/powerpoint/2010/main" val="2324573194"/>
      </p:ext>
    </p:extLst>
  </p:cSld>
  <p:clrMapOvr>
    <a:masterClrMapping/>
  </p:clrMapOvr>
  <p:transition spd="med">
    <p:wipe dir="r"/>
  </p:transition>
  <p:timing>
    <p:tnLst>
      <p:par>
        <p:cTn id="1" dur="indefinite" restart="never" nodeType="tmRoot"/>
      </p:par>
    </p:tnLst>
  </p:timing>
</p:sld>
</file>

<file path=ppt/theme/theme1.xml><?xml version="1.0" encoding="utf-8"?>
<a:theme xmlns:a="http://schemas.openxmlformats.org/drawingml/2006/main" name="NetAcad-4F_PPT-WHT_060408">
  <a:themeElements>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Oct_2006_Cisco White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NetAcad-4F_PPT-WHT_060408">
  <a:themeElements>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Oct_2006_Cisco White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4912</TotalTime>
  <Words>6803</Words>
  <Application>Microsoft Office PowerPoint</Application>
  <PresentationFormat>Presentación en pantalla (4:3)</PresentationFormat>
  <Paragraphs>1197</Paragraphs>
  <Slides>133</Slides>
  <Notes>131</Notes>
  <HiddenSlides>0</HiddenSlides>
  <MMClips>0</MMClips>
  <ScaleCrop>false</ScaleCrop>
  <HeadingPairs>
    <vt:vector size="4" baseType="variant">
      <vt:variant>
        <vt:lpstr>Tema</vt:lpstr>
      </vt:variant>
      <vt:variant>
        <vt:i4>2</vt:i4>
      </vt:variant>
      <vt:variant>
        <vt:lpstr>Títulos de diapositiva</vt:lpstr>
      </vt:variant>
      <vt:variant>
        <vt:i4>133</vt:i4>
      </vt:variant>
    </vt:vector>
  </HeadingPairs>
  <TitlesOfParts>
    <vt:vector size="135" baseType="lpstr">
      <vt:lpstr>NetAcad-4F_PPT-WHT_060408</vt:lpstr>
      <vt:lpstr>1_NetAcad-4F_PPT-WHT_060408</vt:lpstr>
      <vt:lpstr>Capítulo 3: Implementación de seguridad de VLAN</vt:lpstr>
      <vt:lpstr>Capítulo 3</vt:lpstr>
      <vt:lpstr>Capítulo 3: Objetivos</vt:lpstr>
      <vt:lpstr>Descripción general de las VLAN Definiciones de VLAN</vt:lpstr>
      <vt:lpstr>Descripción general de las VLAN Definiciones de VLAN</vt:lpstr>
      <vt:lpstr>Descripción general de las VLAN Beneficios de las redes VLAN</vt:lpstr>
      <vt:lpstr>Descripción general de las VLAN Tipos de VLAN</vt:lpstr>
      <vt:lpstr>Descripción general de las VLAN Tipos de VLAN</vt:lpstr>
      <vt:lpstr>Descripción general de las VLAN VLAN de voz</vt:lpstr>
      <vt:lpstr>Descripción general de las VLAN VLAN de voz</vt:lpstr>
      <vt:lpstr>Redes VLAN en un entorno conmutado múltiple Enlaces troncales de VLAN</vt:lpstr>
      <vt:lpstr>Redes VLAN en un entorno conmutado múltiple Enlaces troncales de VLAN</vt:lpstr>
      <vt:lpstr>Redes VLAN en un entorno conmutado múltiple Control de dominios de difusión con VLAN</vt:lpstr>
      <vt:lpstr>Redes VLAN en un entorno conmutado múltiple Etiquetado de tramas de Ethernet para la identificación de VLAN</vt:lpstr>
      <vt:lpstr>Redes VLAN en un entorno conmutado múltiple Etiquetado de tramas de Ethernet para la identificación de VLAN</vt:lpstr>
      <vt:lpstr>Redes VLAN en un entorno conmutado múltiple VLAN nativas y etiquetado de 802.1q</vt:lpstr>
      <vt:lpstr>Redes VLAN en un entorno conmutado múltiple Etiquetado de VLAN de voz</vt:lpstr>
      <vt:lpstr>Asignación de VLAN Rangos de VLAN en los switches Catalyst</vt:lpstr>
      <vt:lpstr>Asignación de VLAN Creación de una VLAN</vt:lpstr>
      <vt:lpstr>Asignación de VLAN Asignación de puertos a las redes VLAN</vt:lpstr>
      <vt:lpstr>Asignación de VLAN Asignación de puertos a las redes VLAN</vt:lpstr>
      <vt:lpstr>Asignación de VLAN Cambio de pertenencia de puertos de una VLAN</vt:lpstr>
      <vt:lpstr>Asignación de VLAN Cambio de pertenencia de puertos de una VLAN</vt:lpstr>
      <vt:lpstr>Asignación de VLAN Eliminación de VLAN</vt:lpstr>
      <vt:lpstr>Asignación de VLAN Verificación de información de VLAN</vt:lpstr>
      <vt:lpstr>Asignación de VLAN Verificación de información de VLAN</vt:lpstr>
      <vt:lpstr>Asignación de VLAN Configuración de enlaces troncales IEEE 802.1Q</vt:lpstr>
      <vt:lpstr>Asignación de VLAN Restablecimiento del enlace troncal al estado predeterminado</vt:lpstr>
      <vt:lpstr>Asignación de VLAN Restablecimiento del enlace troncal al estado predeterminado</vt:lpstr>
      <vt:lpstr>Asignación de VLAN Verificación de la configuración de enlace troncal</vt:lpstr>
      <vt:lpstr>Protocolo de enlace troncal dinámico Introducción al protocolo DTP</vt:lpstr>
      <vt:lpstr>Protocolo de enlace troncal dinámico Modos de interfaz negociados</vt:lpstr>
      <vt:lpstr>Resolución de problemas de VLAN y enlaces troncales Problemas de direccionamiento de VLAN</vt:lpstr>
      <vt:lpstr>Resolución de problemas de VLAN y enlaces troncales VLAN faltantes</vt:lpstr>
      <vt:lpstr>Resolución de problemas de VLAN y enlaces troncales Introducción a la resolución de problemas de enlaces troncales</vt:lpstr>
      <vt:lpstr>Resolución de problemas de VLAN y enlaces troncales Problemas comunes con enlaces troncales</vt:lpstr>
      <vt:lpstr>Resolución de problemas de VLAN y enlaces troncales Incompatibilidades del modo de enlace troncal</vt:lpstr>
      <vt:lpstr>Resolución de problemas de VLAN y enlaces troncales Lista de VLAN incorrectas</vt:lpstr>
      <vt:lpstr>Ataques a redes VLAN Ataque de suplantación de identidad de switch</vt:lpstr>
      <vt:lpstr>Ataques a redes VLAN Ataque de etiquetado doble</vt:lpstr>
      <vt:lpstr>Ataques a redes VLAN Ataque de etiquetado doble</vt:lpstr>
      <vt:lpstr>Ataques a redes VLAN Perímetro de PVLAN</vt:lpstr>
      <vt:lpstr>Prácticas recomendadas de diseño para las VLAN Pautas de diseño de VLAN</vt:lpstr>
      <vt:lpstr>Capítulo 3: Resumen</vt:lpstr>
      <vt:lpstr>Presentación de PowerPoint</vt:lpstr>
      <vt:lpstr>Capítulo 4: Conceptos de routing</vt:lpstr>
      <vt:lpstr>Capítulo 4</vt:lpstr>
      <vt:lpstr>Capítulo 4: Objetivos</vt:lpstr>
      <vt:lpstr>Capítulo 4: Objetivos (continuación)</vt:lpstr>
      <vt:lpstr>Funciones de un router Características de una red</vt:lpstr>
      <vt:lpstr>Funciones de un router ¿Por qué elegir el routing?</vt:lpstr>
      <vt:lpstr>Funciones de un router Los routers son computadoras</vt:lpstr>
      <vt:lpstr>Funciones de un router Los routers son computadoras</vt:lpstr>
      <vt:lpstr>Funciones de un router Los routers interconectan redes</vt:lpstr>
      <vt:lpstr>Funciones de un router Los routers eligen las mejores rutas</vt:lpstr>
      <vt:lpstr>Funciones de un router Los routers eligen las mejores rutas</vt:lpstr>
      <vt:lpstr>Funciones de un router Métodos de reenvío de paquetes</vt:lpstr>
      <vt:lpstr>Conexión de dispositivos Conexión a una red</vt:lpstr>
      <vt:lpstr>Conexión de dispositivos Gateways predeterminados</vt:lpstr>
      <vt:lpstr>Conexión de dispositivos Registro del direccionamiento de red</vt:lpstr>
      <vt:lpstr>Conexión de dispositivos Habilitación de IP en un host</vt:lpstr>
      <vt:lpstr>Conexión de dispositivos LED de dispositivos</vt:lpstr>
      <vt:lpstr>Conexión de dispositivos Acceso a la consola</vt:lpstr>
      <vt:lpstr>Conexión de dispositivos Habilitación de IP en un switch</vt:lpstr>
      <vt:lpstr>Configuración básica de un router Configuración de parámetros básicos del router </vt:lpstr>
      <vt:lpstr>Configuración básica de un router Configuración de las interfaces del router</vt:lpstr>
      <vt:lpstr>Configuración básica de un router Configuración de una interfaz de router IPv6</vt:lpstr>
      <vt:lpstr>Configuración básica de un router Configuración de una interfaz loopback</vt:lpstr>
      <vt:lpstr>Verificación de la conectividad de redes conectadas directamente Verificación de la configuración de interfaz</vt:lpstr>
      <vt:lpstr>Verificación de la conectividad de redes conectadas directamente Verificación de la configuración de interfaz</vt:lpstr>
      <vt:lpstr>Verificación de la conectividad de redes conectadas directamente Filtrado de los resultados del comando show</vt:lpstr>
      <vt:lpstr>Verificación de la conectividad de redes conectadas directamente Característica de historial de comandos</vt:lpstr>
      <vt:lpstr>Switching de paquetes entre redes Función de switching del router</vt:lpstr>
      <vt:lpstr>Switching de paquetes entre redes Envío de un paquete</vt:lpstr>
      <vt:lpstr>Switching de paquetes entre redes Reenvío al siguiente salto</vt:lpstr>
      <vt:lpstr>Switching de paquetes entre redes Routing de paquetes</vt:lpstr>
      <vt:lpstr>Switching de paquetes entre redes Llegar al destino</vt:lpstr>
      <vt:lpstr>Determinación de rutas Decisiones de routing</vt:lpstr>
      <vt:lpstr>Determinación de rutas Mejor ruta</vt:lpstr>
      <vt:lpstr>Determinación de rutas Balanceo de carga</vt:lpstr>
      <vt:lpstr>Determinación de rutas Distancia administrativa</vt:lpstr>
      <vt:lpstr>Determinación de rutas Distancia administrativa</vt:lpstr>
      <vt:lpstr>La tabla de routing La tabla de routing</vt:lpstr>
      <vt:lpstr>La tabla de routing Orígenes de la tabla de routing</vt:lpstr>
      <vt:lpstr>La tabla de routing Orígenes de la tabla de routing</vt:lpstr>
      <vt:lpstr>La tabla de routing Entradas de tabla de routing de red remota</vt:lpstr>
      <vt:lpstr>Rutas conectadas directamente Interfaces conectadas directamente</vt:lpstr>
      <vt:lpstr>Rutas conectadas directamente Interfaces conectadas directamente</vt:lpstr>
      <vt:lpstr>Rutas conectadas directamente Ejemplo de interfaz IPv6 conectada directamente</vt:lpstr>
      <vt:lpstr>Rutas descubiertas estáticamente Rutas estáticas</vt:lpstr>
      <vt:lpstr>Rutas descubiertas estáticamente Ejemplo de rutas estáticas</vt:lpstr>
      <vt:lpstr>Rutas descubiertas estáticamente Ejemplo de rutas estáticas IPv6</vt:lpstr>
      <vt:lpstr>Protocolos de routing dinámico Routing dinámico</vt:lpstr>
      <vt:lpstr>Protocolos de routing dinámico Protocolos de routing IPv4</vt:lpstr>
      <vt:lpstr>Protocolos de routing dinámico Protocolos de routing IPv4</vt:lpstr>
      <vt:lpstr>Protocolos de routing dinámico Protocolos de routing IPv6</vt:lpstr>
      <vt:lpstr>Protocolos de routing dinámico Protocolos de routing IPv6</vt:lpstr>
      <vt:lpstr>Capítulo 4: Resumen</vt:lpstr>
      <vt:lpstr>Presentación de PowerPoint</vt:lpstr>
      <vt:lpstr>Capítulo 5: Routing entre VLAN</vt:lpstr>
      <vt:lpstr>Capítulo 5</vt:lpstr>
      <vt:lpstr>Capítulo 5: Objetivos</vt:lpstr>
      <vt:lpstr>Funcionamiento del routing entre VLAN ¿Qué es el routing entre VLAN?</vt:lpstr>
      <vt:lpstr>Funcionamiento del routing entre VLAN Routing entre VLAN antiguo</vt:lpstr>
      <vt:lpstr>Funcionamiento del routing entre VLAN Routing entre VLAN con router-on-a-stick</vt:lpstr>
      <vt:lpstr>Funcionamiento del routing entre VLAN Routing entre VLAN con switch multicapa</vt:lpstr>
      <vt:lpstr>Configuración de routing entre VLAN antiguo Preparación</vt:lpstr>
      <vt:lpstr>Configuración de routing entre VLAN antiguo Preparación</vt:lpstr>
      <vt:lpstr>Configuración de routing entre VLAN antiguo Configuración del switch</vt:lpstr>
      <vt:lpstr>Configuración de routing entre VLAN antiguo Configuración de la interfaz del router</vt:lpstr>
      <vt:lpstr>Configuración de router-on-a-stick Preparación</vt:lpstr>
      <vt:lpstr>Configuración de router-on-a-stick Configuración del switch</vt:lpstr>
      <vt:lpstr>Configuración de router-on-a-stick Configuración de la interfaz del router</vt:lpstr>
      <vt:lpstr>Configuración de router-on-a-stick Verificación de subinterfaces</vt:lpstr>
      <vt:lpstr>Configuración de router-on-a-stick Verificación de subinterfaces</vt:lpstr>
      <vt:lpstr>Configuración de router-on-a-stick Verificación de subinterfaces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Capítulo 5: Resumen</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Capítulo 3: Implementación de seguridad de VLAN</dc:title>
  <dc:creator>Sergio Arturo M</dc:creator>
  <cp:lastModifiedBy>Sergio Arturo M</cp:lastModifiedBy>
  <cp:revision>3</cp:revision>
  <dcterms:created xsi:type="dcterms:W3CDTF">2016-01-25T05:08:50Z</dcterms:created>
  <dcterms:modified xsi:type="dcterms:W3CDTF">2016-03-11T06:34:46Z</dcterms:modified>
</cp:coreProperties>
</file>